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6" r:id="rId3"/>
    <p:sldId id="334" r:id="rId4"/>
    <p:sldId id="305" r:id="rId5"/>
    <p:sldId id="335" r:id="rId6"/>
    <p:sldId id="336" r:id="rId7"/>
    <p:sldId id="307" r:id="rId8"/>
    <p:sldId id="337" r:id="rId9"/>
    <p:sldId id="338" r:id="rId10"/>
    <p:sldId id="339" r:id="rId11"/>
    <p:sldId id="340" r:id="rId12"/>
    <p:sldId id="341" r:id="rId13"/>
    <p:sldId id="342" r:id="rId14"/>
    <p:sldId id="343" r:id="rId15"/>
    <p:sldId id="344" r:id="rId16"/>
    <p:sldId id="345" r:id="rId17"/>
    <p:sldId id="346" r:id="rId18"/>
    <p:sldId id="295" r:id="rId19"/>
    <p:sldId id="347" r:id="rId20"/>
    <p:sldId id="348" r:id="rId21"/>
    <p:sldId id="349" r:id="rId2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C9775089-CDF1-4937-8B51-A4908487E2AC}" type="datetimeFigureOut">
              <a:rPr lang="fi-FI" smtClean="0"/>
              <a:t>14.1.2022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395B3C3-D3B2-4BCB-A458-68B4A07B8A1B}" type="slidenum">
              <a:rPr lang="fi-FI" smtClean="0"/>
              <a:t>‹#›</a:t>
            </a:fld>
            <a:endParaRPr lang="fi-FI"/>
          </a:p>
        </p:txBody>
      </p:sp>
    </p:spTree>
    <p:extLst>
      <p:ext uri="{BB962C8B-B14F-4D97-AF65-F5344CB8AC3E}">
        <p14:creationId xmlns:p14="http://schemas.microsoft.com/office/powerpoint/2010/main" val="1084366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9775089-CDF1-4937-8B51-A4908487E2AC}" type="datetimeFigureOut">
              <a:rPr lang="fi-FI" smtClean="0"/>
              <a:t>14.1.2022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395B3C3-D3B2-4BCB-A458-68B4A07B8A1B}" type="slidenum">
              <a:rPr lang="fi-FI" smtClean="0"/>
              <a:t>‹#›</a:t>
            </a:fld>
            <a:endParaRPr lang="fi-FI"/>
          </a:p>
        </p:txBody>
      </p:sp>
    </p:spTree>
    <p:extLst>
      <p:ext uri="{BB962C8B-B14F-4D97-AF65-F5344CB8AC3E}">
        <p14:creationId xmlns:p14="http://schemas.microsoft.com/office/powerpoint/2010/main" val="1791778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9775089-CDF1-4937-8B51-A4908487E2AC}" type="datetimeFigureOut">
              <a:rPr lang="fi-FI" smtClean="0"/>
              <a:t>14.1.2022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395B3C3-D3B2-4BCB-A458-68B4A07B8A1B}" type="slidenum">
              <a:rPr lang="fi-FI" smtClean="0"/>
              <a:t>‹#›</a:t>
            </a:fld>
            <a:endParaRPr lang="fi-FI"/>
          </a:p>
        </p:txBody>
      </p:sp>
    </p:spTree>
    <p:extLst>
      <p:ext uri="{BB962C8B-B14F-4D97-AF65-F5344CB8AC3E}">
        <p14:creationId xmlns:p14="http://schemas.microsoft.com/office/powerpoint/2010/main" val="415120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9775089-CDF1-4937-8B51-A4908487E2AC}" type="datetimeFigureOut">
              <a:rPr lang="fi-FI" smtClean="0"/>
              <a:t>14.1.2022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395B3C3-D3B2-4BCB-A458-68B4A07B8A1B}" type="slidenum">
              <a:rPr lang="fi-FI" smtClean="0"/>
              <a:t>‹#›</a:t>
            </a:fld>
            <a:endParaRPr lang="fi-FI"/>
          </a:p>
        </p:txBody>
      </p:sp>
    </p:spTree>
    <p:extLst>
      <p:ext uri="{BB962C8B-B14F-4D97-AF65-F5344CB8AC3E}">
        <p14:creationId xmlns:p14="http://schemas.microsoft.com/office/powerpoint/2010/main" val="1043900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C9775089-CDF1-4937-8B51-A4908487E2AC}" type="datetimeFigureOut">
              <a:rPr lang="fi-FI" smtClean="0"/>
              <a:t>14.1.2022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395B3C3-D3B2-4BCB-A458-68B4A07B8A1B}" type="slidenum">
              <a:rPr lang="fi-FI" smtClean="0"/>
              <a:t>‹#›</a:t>
            </a:fld>
            <a:endParaRPr lang="fi-FI"/>
          </a:p>
        </p:txBody>
      </p:sp>
    </p:spTree>
    <p:extLst>
      <p:ext uri="{BB962C8B-B14F-4D97-AF65-F5344CB8AC3E}">
        <p14:creationId xmlns:p14="http://schemas.microsoft.com/office/powerpoint/2010/main" val="3623374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C9775089-CDF1-4937-8B51-A4908487E2AC}" type="datetimeFigureOut">
              <a:rPr lang="fi-FI" smtClean="0"/>
              <a:t>14.1.2022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395B3C3-D3B2-4BCB-A458-68B4A07B8A1B}" type="slidenum">
              <a:rPr lang="fi-FI" smtClean="0"/>
              <a:t>‹#›</a:t>
            </a:fld>
            <a:endParaRPr lang="fi-FI"/>
          </a:p>
        </p:txBody>
      </p:sp>
    </p:spTree>
    <p:extLst>
      <p:ext uri="{BB962C8B-B14F-4D97-AF65-F5344CB8AC3E}">
        <p14:creationId xmlns:p14="http://schemas.microsoft.com/office/powerpoint/2010/main" val="3010893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C9775089-CDF1-4937-8B51-A4908487E2AC}" type="datetimeFigureOut">
              <a:rPr lang="fi-FI" smtClean="0"/>
              <a:t>14.1.2022</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E395B3C3-D3B2-4BCB-A458-68B4A07B8A1B}" type="slidenum">
              <a:rPr lang="fi-FI" smtClean="0"/>
              <a:t>‹#›</a:t>
            </a:fld>
            <a:endParaRPr lang="fi-FI"/>
          </a:p>
        </p:txBody>
      </p:sp>
    </p:spTree>
    <p:extLst>
      <p:ext uri="{BB962C8B-B14F-4D97-AF65-F5344CB8AC3E}">
        <p14:creationId xmlns:p14="http://schemas.microsoft.com/office/powerpoint/2010/main" val="147429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C9775089-CDF1-4937-8B51-A4908487E2AC}" type="datetimeFigureOut">
              <a:rPr lang="fi-FI" smtClean="0"/>
              <a:t>14.1.2022</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E395B3C3-D3B2-4BCB-A458-68B4A07B8A1B}" type="slidenum">
              <a:rPr lang="fi-FI" smtClean="0"/>
              <a:t>‹#›</a:t>
            </a:fld>
            <a:endParaRPr lang="fi-FI"/>
          </a:p>
        </p:txBody>
      </p:sp>
    </p:spTree>
    <p:extLst>
      <p:ext uri="{BB962C8B-B14F-4D97-AF65-F5344CB8AC3E}">
        <p14:creationId xmlns:p14="http://schemas.microsoft.com/office/powerpoint/2010/main" val="1951573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9775089-CDF1-4937-8B51-A4908487E2AC}" type="datetimeFigureOut">
              <a:rPr lang="fi-FI" smtClean="0"/>
              <a:t>14.1.2022</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E395B3C3-D3B2-4BCB-A458-68B4A07B8A1B}" type="slidenum">
              <a:rPr lang="fi-FI" smtClean="0"/>
              <a:t>‹#›</a:t>
            </a:fld>
            <a:endParaRPr lang="fi-FI"/>
          </a:p>
        </p:txBody>
      </p:sp>
    </p:spTree>
    <p:extLst>
      <p:ext uri="{BB962C8B-B14F-4D97-AF65-F5344CB8AC3E}">
        <p14:creationId xmlns:p14="http://schemas.microsoft.com/office/powerpoint/2010/main" val="3276195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9775089-CDF1-4937-8B51-A4908487E2AC}" type="datetimeFigureOut">
              <a:rPr lang="fi-FI" smtClean="0"/>
              <a:t>14.1.2022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395B3C3-D3B2-4BCB-A458-68B4A07B8A1B}" type="slidenum">
              <a:rPr lang="fi-FI" smtClean="0"/>
              <a:t>‹#›</a:t>
            </a:fld>
            <a:endParaRPr lang="fi-FI"/>
          </a:p>
        </p:txBody>
      </p:sp>
    </p:spTree>
    <p:extLst>
      <p:ext uri="{BB962C8B-B14F-4D97-AF65-F5344CB8AC3E}">
        <p14:creationId xmlns:p14="http://schemas.microsoft.com/office/powerpoint/2010/main" val="3655639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9775089-CDF1-4937-8B51-A4908487E2AC}" type="datetimeFigureOut">
              <a:rPr lang="fi-FI" smtClean="0"/>
              <a:t>14.1.2022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395B3C3-D3B2-4BCB-A458-68B4A07B8A1B}" type="slidenum">
              <a:rPr lang="fi-FI" smtClean="0"/>
              <a:t>‹#›</a:t>
            </a:fld>
            <a:endParaRPr lang="fi-FI"/>
          </a:p>
        </p:txBody>
      </p:sp>
    </p:spTree>
    <p:extLst>
      <p:ext uri="{BB962C8B-B14F-4D97-AF65-F5344CB8AC3E}">
        <p14:creationId xmlns:p14="http://schemas.microsoft.com/office/powerpoint/2010/main" val="25875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775089-CDF1-4937-8B51-A4908487E2AC}" type="datetimeFigureOut">
              <a:rPr lang="fi-FI" smtClean="0"/>
              <a:t>14.1.2022</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95B3C3-D3B2-4BCB-A458-68B4A07B8A1B}" type="slidenum">
              <a:rPr lang="fi-FI" smtClean="0"/>
              <a:t>‹#›</a:t>
            </a:fld>
            <a:endParaRPr lang="fi-FI"/>
          </a:p>
        </p:txBody>
      </p:sp>
    </p:spTree>
    <p:extLst>
      <p:ext uri="{BB962C8B-B14F-4D97-AF65-F5344CB8AC3E}">
        <p14:creationId xmlns:p14="http://schemas.microsoft.com/office/powerpoint/2010/main" val="2385695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611560" y="980728"/>
            <a:ext cx="7772400" cy="1470025"/>
          </a:xfrm>
        </p:spPr>
        <p:txBody>
          <a:bodyPr>
            <a:normAutofit/>
          </a:bodyPr>
          <a:lstStyle/>
          <a:p>
            <a:r>
              <a:rPr lang="fi-FI" sz="6600" b="1" dirty="0" smtClean="0"/>
              <a:t>Talousguru</a:t>
            </a:r>
            <a:endParaRPr lang="fi-FI" sz="6600" b="1" dirty="0"/>
          </a:p>
        </p:txBody>
      </p:sp>
      <p:sp>
        <p:nvSpPr>
          <p:cNvPr id="3" name="Alaotsikko 2"/>
          <p:cNvSpPr>
            <a:spLocks noGrp="1"/>
          </p:cNvSpPr>
          <p:nvPr>
            <p:ph type="subTitle" idx="1"/>
          </p:nvPr>
        </p:nvSpPr>
        <p:spPr>
          <a:xfrm>
            <a:off x="1331640" y="2708920"/>
            <a:ext cx="6400800" cy="1752600"/>
          </a:xfrm>
        </p:spPr>
        <p:txBody>
          <a:bodyPr/>
          <a:lstStyle/>
          <a:p>
            <a:r>
              <a:rPr lang="fi-FI" sz="6600" b="1" dirty="0" smtClean="0">
                <a:solidFill>
                  <a:prstClr val="black"/>
                </a:solidFill>
              </a:rPr>
              <a:t>2022</a:t>
            </a:r>
            <a:endParaRPr lang="fi-FI" dirty="0"/>
          </a:p>
        </p:txBody>
      </p:sp>
    </p:spTree>
    <p:extLst>
      <p:ext uri="{BB962C8B-B14F-4D97-AF65-F5344CB8AC3E}">
        <p14:creationId xmlns:p14="http://schemas.microsoft.com/office/powerpoint/2010/main" val="24099746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1"/>
          <p:cNvSpPr>
            <a:spLocks noGrp="1"/>
          </p:cNvSpPr>
          <p:nvPr>
            <p:ph type="title"/>
          </p:nvPr>
        </p:nvSpPr>
        <p:spPr>
          <a:xfrm>
            <a:off x="0" y="0"/>
            <a:ext cx="9144000" cy="980728"/>
          </a:xfrm>
        </p:spPr>
        <p:txBody>
          <a:bodyPr>
            <a:noAutofit/>
          </a:bodyPr>
          <a:lstStyle/>
          <a:p>
            <a:pPr algn="l"/>
            <a:r>
              <a:rPr lang="fi-FI" sz="2400" b="1" dirty="0"/>
              <a:t>3. </a:t>
            </a:r>
            <a:r>
              <a:rPr lang="fi-FI" sz="2400" b="1" dirty="0" smtClean="0"/>
              <a:t>Kulutuskäyttäytymistehtävä</a:t>
            </a:r>
            <a:r>
              <a:rPr lang="fi-FI" sz="2400" b="1" dirty="0"/>
              <a:t>: b. Miksi Nordean korttidatan tarjoama kuva ei kerro koko totuutta kulutuksen kehityksestä Suomessa? Mainitse yksi syy.</a:t>
            </a:r>
            <a:endParaRPr lang="fi-FI" sz="2400" dirty="0">
              <a:solidFill>
                <a:srgbClr val="0070C0"/>
              </a:solidFill>
            </a:endParaRPr>
          </a:p>
        </p:txBody>
      </p:sp>
      <p:sp>
        <p:nvSpPr>
          <p:cNvPr id="4" name="Sisällön paikkamerkki 3"/>
          <p:cNvSpPr>
            <a:spLocks noGrp="1"/>
          </p:cNvSpPr>
          <p:nvPr>
            <p:ph idx="1"/>
          </p:nvPr>
        </p:nvSpPr>
        <p:spPr>
          <a:xfrm>
            <a:off x="0" y="1052736"/>
            <a:ext cx="9144000" cy="5760640"/>
          </a:xfrm>
        </p:spPr>
        <p:txBody>
          <a:bodyPr>
            <a:noAutofit/>
          </a:bodyPr>
          <a:lstStyle/>
          <a:p>
            <a:pPr marL="0" indent="0">
              <a:buNone/>
            </a:pPr>
            <a:r>
              <a:rPr lang="fi-FI" sz="1400" b="1" dirty="0"/>
              <a:t>Minkä tahansa </a:t>
            </a:r>
            <a:r>
              <a:rPr lang="fi-FI" sz="1400" b="1" dirty="0" smtClean="0"/>
              <a:t>alla olevan </a:t>
            </a:r>
            <a:r>
              <a:rPr lang="fi-FI" sz="1400" b="1" dirty="0"/>
              <a:t>seikan maininta riittää maksimipisteisiin (2 p). Tehtävässä on mahdollista jakaa 0/1/2 pistettä per kohta, ei puolikkaita pisteitä. Mallivastauksen kohdasta ii ei tarvitse mainita kaikkia nyansseja täydet pisteet saadakseen, vaan vastauksen vaativuuden on oltava verrannollinen mallivastauksien i ja iii vaativuuteen.</a:t>
            </a:r>
          </a:p>
          <a:p>
            <a:pPr marL="457200" indent="-457200">
              <a:buFont typeface="+mj-lt"/>
              <a:buAutoNum type="arabicPeriod"/>
            </a:pPr>
            <a:r>
              <a:rPr lang="fi-FI" sz="2000" b="1" dirty="0" smtClean="0">
                <a:solidFill>
                  <a:srgbClr val="0070C0"/>
                </a:solidFill>
              </a:rPr>
              <a:t>Kyse </a:t>
            </a:r>
            <a:r>
              <a:rPr lang="fi-FI" sz="2000" b="1" dirty="0">
                <a:solidFill>
                  <a:srgbClr val="0070C0"/>
                </a:solidFill>
              </a:rPr>
              <a:t>on yhden pankin asiakkaiden korttimaksujen kehityksestä. Jos sen asiakkaiden kulutuskäyttäytyminen poikkeaa muista pankeista, tiedot eivät anna täyttä kuvaa kehityksestä.</a:t>
            </a:r>
          </a:p>
          <a:p>
            <a:pPr marL="457200" indent="-457200">
              <a:buFont typeface="+mj-lt"/>
              <a:buAutoNum type="arabicPeriod"/>
            </a:pPr>
            <a:r>
              <a:rPr lang="fi-FI" sz="2000" b="1" dirty="0" smtClean="0">
                <a:solidFill>
                  <a:srgbClr val="0070C0"/>
                </a:solidFill>
              </a:rPr>
              <a:t>Korttimaksaminen </a:t>
            </a:r>
            <a:r>
              <a:rPr lang="fi-FI" sz="2000" b="1" dirty="0">
                <a:solidFill>
                  <a:srgbClr val="0070C0"/>
                </a:solidFill>
              </a:rPr>
              <a:t>on vain yksi maksamisen muoto, ja voi olla, että sen osuus käytetyistä maksutavoista on muuttunut pandemian aikana. Esimerkiksi käteisen käyttö on voinut tartuntariskien vuoksi vähentyä ja korvautua korttimaksuilla (esim. lähimaksaminen), jolloin korttimaksujen kehitys antaa liian myönteisen kuvan kulutuksesta. Toisaalta verkkokaupassa käytetään korttimaksujen ohella paljon myös muita maksutapoja (verkkopankki ym.), jolloin verkkokaupan ja sen myötä kokonaiskulutuksen kasvu voi olla suurempaa kuin korttimaksujen perusteella näyttää.</a:t>
            </a:r>
          </a:p>
          <a:p>
            <a:pPr marL="457200" indent="-457200">
              <a:buFont typeface="+mj-lt"/>
              <a:buAutoNum type="arabicPeriod"/>
            </a:pPr>
            <a:r>
              <a:rPr lang="fi-FI" sz="2000" b="1" dirty="0" smtClean="0"/>
              <a:t>Korttimaksuista </a:t>
            </a:r>
            <a:r>
              <a:rPr lang="fi-FI" sz="2000" b="1" dirty="0"/>
              <a:t>puuttuvat ulkomaisten matkailijoiden korttimaksut Suomessa. Matkailijoiden kysynnän merkitys on normaaliaikoina suuri etenkin hotelli-, taksi- ja ravintolapalveluissa.</a:t>
            </a:r>
          </a:p>
        </p:txBody>
      </p:sp>
    </p:spTree>
    <p:extLst>
      <p:ext uri="{BB962C8B-B14F-4D97-AF65-F5344CB8AC3E}">
        <p14:creationId xmlns:p14="http://schemas.microsoft.com/office/powerpoint/2010/main" val="29358398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1"/>
          <p:cNvSpPr>
            <a:spLocks noGrp="1"/>
          </p:cNvSpPr>
          <p:nvPr>
            <p:ph type="title"/>
          </p:nvPr>
        </p:nvSpPr>
        <p:spPr>
          <a:xfrm>
            <a:off x="0" y="0"/>
            <a:ext cx="9144000" cy="980728"/>
          </a:xfrm>
        </p:spPr>
        <p:txBody>
          <a:bodyPr>
            <a:noAutofit/>
          </a:bodyPr>
          <a:lstStyle/>
          <a:p>
            <a:pPr algn="l"/>
            <a:r>
              <a:rPr lang="fi-FI" sz="2400" b="1" dirty="0"/>
              <a:t>3. </a:t>
            </a:r>
            <a:r>
              <a:rPr lang="fi-FI" sz="2400" b="1" dirty="0" smtClean="0"/>
              <a:t>Kulutuskäyttäytymistehtävä</a:t>
            </a:r>
            <a:r>
              <a:rPr lang="fi-FI" sz="2400" b="1" dirty="0"/>
              <a:t>: c. Koronakriisin vuoksi kuluttajien halu suosia kotimaisia tuotteita on kasvanut. Mitä hyviä ja huonoja puolia tässä on? Mainitse yksi hyvä ja yksi huono puoli.</a:t>
            </a:r>
            <a:endParaRPr lang="fi-FI" sz="2400" dirty="0">
              <a:solidFill>
                <a:srgbClr val="0070C0"/>
              </a:solidFill>
            </a:endParaRPr>
          </a:p>
        </p:txBody>
      </p:sp>
      <p:sp>
        <p:nvSpPr>
          <p:cNvPr id="4" name="Sisällön paikkamerkki 3"/>
          <p:cNvSpPr>
            <a:spLocks noGrp="1"/>
          </p:cNvSpPr>
          <p:nvPr>
            <p:ph idx="1"/>
          </p:nvPr>
        </p:nvSpPr>
        <p:spPr>
          <a:xfrm>
            <a:off x="0" y="1052736"/>
            <a:ext cx="9144000" cy="5760640"/>
          </a:xfrm>
        </p:spPr>
        <p:txBody>
          <a:bodyPr>
            <a:noAutofit/>
          </a:bodyPr>
          <a:lstStyle/>
          <a:p>
            <a:pPr marL="0" indent="0">
              <a:buNone/>
            </a:pPr>
            <a:r>
              <a:rPr lang="fi-FI" sz="1600" b="1" dirty="0"/>
              <a:t>Minkä tahansa </a:t>
            </a:r>
            <a:r>
              <a:rPr lang="fi-FI" sz="1600" b="1" u="sng" dirty="0"/>
              <a:t>kahden</a:t>
            </a:r>
            <a:r>
              <a:rPr lang="fi-FI" sz="1600" b="1" dirty="0"/>
              <a:t> alla esitetyn seikan maininta riittää maksimipisteisiin (4 p., 2 p./hyvä puoli, 2 p./huono puoli). Tehtävässä on mahdollista jakaa 0/1/2 pistettä per kohta, ei puolikkaita pisteitä.</a:t>
            </a:r>
          </a:p>
          <a:p>
            <a:pPr>
              <a:buFont typeface="+mj-lt"/>
              <a:buAutoNum type="arabicPeriod"/>
            </a:pPr>
            <a:r>
              <a:rPr lang="fi-FI" sz="2000" b="1" dirty="0" smtClean="0">
                <a:solidFill>
                  <a:srgbClr val="C00000"/>
                </a:solidFill>
              </a:rPr>
              <a:t>Kotimaisten </a:t>
            </a:r>
            <a:r>
              <a:rPr lang="fi-FI" sz="2000" b="1" dirty="0">
                <a:solidFill>
                  <a:srgbClr val="C00000"/>
                </a:solidFill>
              </a:rPr>
              <a:t>tuotteiden ostaminen auttaa niitä valmistavia yrityksiä ja siten tukee kotimaista työllisyyttä ja yritysten pysymistä pystyssä.</a:t>
            </a:r>
          </a:p>
          <a:p>
            <a:pPr>
              <a:buFont typeface="+mj-lt"/>
              <a:buAutoNum type="arabicPeriod"/>
            </a:pPr>
            <a:r>
              <a:rPr lang="fi-FI" sz="2000" b="1" dirty="0" smtClean="0">
                <a:solidFill>
                  <a:srgbClr val="0070C0"/>
                </a:solidFill>
              </a:rPr>
              <a:t>Tällä </a:t>
            </a:r>
            <a:r>
              <a:rPr lang="fi-FI" sz="2000" b="1" dirty="0">
                <a:solidFill>
                  <a:srgbClr val="0070C0"/>
                </a:solidFill>
              </a:rPr>
              <a:t>on vuorostaan kerrannaisvaikutuksia, koska yritykset voivat jatkaa palveluiden, välituotteiden ja raaka-aineiden ostamista muilta kotimaisilta yrityksiltä ja yritysten työntekijät voivat ostaa muita kotimaisia tuotteita.</a:t>
            </a:r>
          </a:p>
          <a:p>
            <a:pPr>
              <a:buFont typeface="+mj-lt"/>
              <a:buAutoNum type="arabicPeriod"/>
            </a:pPr>
            <a:r>
              <a:rPr lang="fi-FI" sz="2000" b="1" dirty="0" smtClean="0"/>
              <a:t>Kotimaisissa </a:t>
            </a:r>
            <a:r>
              <a:rPr lang="fi-FI" sz="2000" b="1" dirty="0"/>
              <a:t>tuotteissa voi olla pienempi hiilijalanjälki kuin ulkomailla tuotetuissa. Erityisesti tämä koskee paikallisesti tuotettuja tuotteita.</a:t>
            </a:r>
          </a:p>
          <a:p>
            <a:pPr>
              <a:buFont typeface="+mj-lt"/>
              <a:buAutoNum type="arabicPeriod"/>
            </a:pPr>
            <a:r>
              <a:rPr lang="fi-FI" sz="2000" b="1" dirty="0" smtClean="0">
                <a:solidFill>
                  <a:srgbClr val="C00000"/>
                </a:solidFill>
              </a:rPr>
              <a:t>Kotimainen </a:t>
            </a:r>
            <a:r>
              <a:rPr lang="fi-FI" sz="2000" b="1" dirty="0">
                <a:solidFill>
                  <a:srgbClr val="C00000"/>
                </a:solidFill>
              </a:rPr>
              <a:t>tuote ei välttämättä ole kuluttajan kannalta paras ostos: sen hinta-laatu-suhde voi olla heikompi kuin ulkomailla valmistetun tuotteen.</a:t>
            </a:r>
          </a:p>
          <a:p>
            <a:pPr>
              <a:buFont typeface="+mj-lt"/>
              <a:buAutoNum type="arabicPeriod"/>
            </a:pPr>
            <a:r>
              <a:rPr lang="fi-FI" sz="2000" b="1" dirty="0" smtClean="0">
                <a:solidFill>
                  <a:srgbClr val="0070C0"/>
                </a:solidFill>
              </a:rPr>
              <a:t>Kotimainen </a:t>
            </a:r>
            <a:r>
              <a:rPr lang="fi-FI" sz="2000" b="1" dirty="0">
                <a:solidFill>
                  <a:srgbClr val="0070C0"/>
                </a:solidFill>
              </a:rPr>
              <a:t>tuotanto voi olla tehottomampaa kuin ulkomainen, jolloin kotimaisten tuotteiden ostaminen voi ylläpitää tuotantoresurssien tehotonta käyttöä globaalisti.</a:t>
            </a:r>
          </a:p>
          <a:p>
            <a:pPr>
              <a:buFont typeface="+mj-lt"/>
              <a:buAutoNum type="arabicPeriod"/>
            </a:pPr>
            <a:r>
              <a:rPr lang="fi-FI" sz="2000" b="1" dirty="0" smtClean="0"/>
              <a:t>Ulkomaisten </a:t>
            </a:r>
            <a:r>
              <a:rPr lang="fi-FI" sz="2000" b="1" dirty="0"/>
              <a:t>yritysten ajautuminen konkurssiin kysynnän vähyyden takia voi vähentää suomalaisten tuotteiden vientiä, jos ulkomaiset yritykset ovat aiemmin ostaneet Suomesta raaka-aineita, välituotteita tai palveluita tuotteidensa valmistukseen.</a:t>
            </a:r>
          </a:p>
        </p:txBody>
      </p:sp>
    </p:spTree>
    <p:extLst>
      <p:ext uri="{BB962C8B-B14F-4D97-AF65-F5344CB8AC3E}">
        <p14:creationId xmlns:p14="http://schemas.microsoft.com/office/powerpoint/2010/main" val="42306028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7151"/>
            <a:ext cx="8229600" cy="613537"/>
          </a:xfrm>
        </p:spPr>
        <p:txBody>
          <a:bodyPr>
            <a:normAutofit fontScale="90000"/>
          </a:bodyPr>
          <a:lstStyle/>
          <a:p>
            <a:pPr algn="l"/>
            <a:r>
              <a:rPr lang="fi-FI" b="1" dirty="0"/>
              <a:t>4. Talouskriisitehtävä</a:t>
            </a:r>
            <a:endParaRPr lang="fi-FI" b="1" dirty="0"/>
          </a:p>
        </p:txBody>
      </p:sp>
      <p:sp>
        <p:nvSpPr>
          <p:cNvPr id="3" name="Sisällön paikkamerkki 2"/>
          <p:cNvSpPr>
            <a:spLocks noGrp="1"/>
          </p:cNvSpPr>
          <p:nvPr>
            <p:ph idx="1"/>
          </p:nvPr>
        </p:nvSpPr>
        <p:spPr>
          <a:xfrm>
            <a:off x="0" y="620688"/>
            <a:ext cx="9144000" cy="6120680"/>
          </a:xfrm>
        </p:spPr>
        <p:txBody>
          <a:bodyPr>
            <a:normAutofit/>
          </a:bodyPr>
          <a:lstStyle/>
          <a:p>
            <a:pPr marL="0" indent="0">
              <a:buNone/>
            </a:pPr>
            <a:r>
              <a:rPr lang="fi-FI" sz="2800" b="1" dirty="0">
                <a:solidFill>
                  <a:srgbClr val="0070C0"/>
                </a:solidFill>
              </a:rPr>
              <a:t>Suomea on viimeisen kolmenkymmenen vuoden aikana kohdannut kolme suurta talouskriisiä: </a:t>
            </a:r>
            <a:r>
              <a:rPr lang="fi-FI" sz="2800" b="1" dirty="0" smtClean="0">
                <a:solidFill>
                  <a:srgbClr val="0070C0"/>
                </a:solidFill>
              </a:rPr>
              <a:t>1990-luvun </a:t>
            </a:r>
            <a:r>
              <a:rPr lang="fi-FI" sz="2800" b="1" dirty="0">
                <a:solidFill>
                  <a:srgbClr val="0070C0"/>
                </a:solidFill>
              </a:rPr>
              <a:t>alun lama, vuonna 2008 alkanut globaali finanssikriisi ja parhaillaan meneillään </a:t>
            </a:r>
            <a:r>
              <a:rPr lang="fi-FI" sz="2800" b="1" dirty="0" smtClean="0">
                <a:solidFill>
                  <a:srgbClr val="0070C0"/>
                </a:solidFill>
              </a:rPr>
              <a:t>olevakoronakriisi.</a:t>
            </a:r>
          </a:p>
          <a:p>
            <a:pPr marL="0" indent="0">
              <a:buNone/>
            </a:pPr>
            <a:r>
              <a:rPr lang="fi-FI" sz="2800" b="1" dirty="0" smtClean="0">
                <a:solidFill>
                  <a:srgbClr val="0070C0"/>
                </a:solidFill>
              </a:rPr>
              <a:t>Kirjoita </a:t>
            </a:r>
            <a:r>
              <a:rPr lang="fi-FI" sz="2800" b="1" dirty="0">
                <a:solidFill>
                  <a:srgbClr val="0070C0"/>
                </a:solidFill>
              </a:rPr>
              <a:t>kriiseistä yhtenäinen essee, jossa </a:t>
            </a:r>
            <a:r>
              <a:rPr lang="fi-FI" sz="2800" b="1" u="sng" dirty="0">
                <a:solidFill>
                  <a:srgbClr val="0070C0"/>
                </a:solidFill>
              </a:rPr>
              <a:t>erittelet tiiviisti </a:t>
            </a:r>
            <a:r>
              <a:rPr lang="fi-FI" sz="2800" b="1" dirty="0">
                <a:solidFill>
                  <a:srgbClr val="0070C0"/>
                </a:solidFill>
              </a:rPr>
              <a:t>kunkin kriisin </a:t>
            </a:r>
            <a:r>
              <a:rPr lang="fi-FI" sz="2800" b="1" u="sng" dirty="0">
                <a:solidFill>
                  <a:srgbClr val="0070C0"/>
                </a:solidFill>
              </a:rPr>
              <a:t>erityispiirteet</a:t>
            </a:r>
            <a:r>
              <a:rPr lang="fi-FI" sz="2800" b="1" dirty="0">
                <a:solidFill>
                  <a:srgbClr val="0070C0"/>
                </a:solidFill>
              </a:rPr>
              <a:t> </a:t>
            </a:r>
            <a:r>
              <a:rPr lang="fi-FI" sz="2800" b="1" dirty="0" smtClean="0">
                <a:solidFill>
                  <a:srgbClr val="0070C0"/>
                </a:solidFill>
              </a:rPr>
              <a:t>ja </a:t>
            </a:r>
            <a:r>
              <a:rPr lang="fi-FI" sz="2800" b="1" u="sng" dirty="0" smtClean="0">
                <a:solidFill>
                  <a:srgbClr val="0070C0"/>
                </a:solidFill>
              </a:rPr>
              <a:t>analysoit</a:t>
            </a:r>
            <a:r>
              <a:rPr lang="fi-FI" sz="2800" b="1" dirty="0" smtClean="0">
                <a:solidFill>
                  <a:srgbClr val="0070C0"/>
                </a:solidFill>
              </a:rPr>
              <a:t> </a:t>
            </a:r>
            <a:r>
              <a:rPr lang="fi-FI" sz="2800" b="1" dirty="0">
                <a:solidFill>
                  <a:srgbClr val="0070C0"/>
                </a:solidFill>
              </a:rPr>
              <a:t>niiden </a:t>
            </a:r>
            <a:r>
              <a:rPr lang="fi-FI" sz="2800" b="1" u="sng" dirty="0">
                <a:solidFill>
                  <a:srgbClr val="0070C0"/>
                </a:solidFill>
              </a:rPr>
              <a:t>syyt ja seuraukset </a:t>
            </a:r>
            <a:r>
              <a:rPr lang="fi-FI" sz="2800" b="1" dirty="0">
                <a:solidFill>
                  <a:srgbClr val="0070C0"/>
                </a:solidFill>
              </a:rPr>
              <a:t>taustamateriaalia apuna </a:t>
            </a:r>
            <a:r>
              <a:rPr lang="fi-FI" sz="2800" b="1" dirty="0" smtClean="0">
                <a:solidFill>
                  <a:srgbClr val="0070C0"/>
                </a:solidFill>
              </a:rPr>
              <a:t>käyttäen.</a:t>
            </a:r>
          </a:p>
          <a:p>
            <a:pPr marL="0" indent="0">
              <a:buNone/>
            </a:pPr>
            <a:r>
              <a:rPr lang="fi-FI" sz="2800" b="1" dirty="0" smtClean="0">
                <a:solidFill>
                  <a:srgbClr val="0070C0"/>
                </a:solidFill>
              </a:rPr>
              <a:t>Vuoden </a:t>
            </a:r>
            <a:r>
              <a:rPr lang="fi-FI" sz="2800" b="1" dirty="0">
                <a:solidFill>
                  <a:srgbClr val="0070C0"/>
                </a:solidFill>
              </a:rPr>
              <a:t>2008 finanssikriisi muuttui pitkittyessään lopulta Etelä-Euroopan valtioiden </a:t>
            </a:r>
            <a:r>
              <a:rPr lang="fi-FI" sz="2800" b="1" dirty="0" smtClean="0">
                <a:solidFill>
                  <a:srgbClr val="0070C0"/>
                </a:solidFill>
              </a:rPr>
              <a:t>velkakriisiksi. Keskity </a:t>
            </a:r>
            <a:r>
              <a:rPr lang="fi-FI" sz="2800" b="1" dirty="0">
                <a:solidFill>
                  <a:srgbClr val="0070C0"/>
                </a:solidFill>
              </a:rPr>
              <a:t>vastauksessasi vain alkuperäiseen finanssikriisiin ja sen </a:t>
            </a:r>
            <a:r>
              <a:rPr lang="fi-FI" sz="2800" b="1" dirty="0" smtClean="0">
                <a:solidFill>
                  <a:srgbClr val="0070C0"/>
                </a:solidFill>
              </a:rPr>
              <a:t>vaikutuksiin.</a:t>
            </a:r>
          </a:p>
          <a:p>
            <a:pPr marL="0" indent="0">
              <a:buNone/>
            </a:pPr>
            <a:r>
              <a:rPr lang="fi-FI" sz="2800" b="1" dirty="0" smtClean="0">
                <a:solidFill>
                  <a:srgbClr val="0070C0"/>
                </a:solidFill>
              </a:rPr>
              <a:t>Vastauksen </a:t>
            </a:r>
            <a:r>
              <a:rPr lang="fi-FI" sz="2800" b="1" dirty="0">
                <a:solidFill>
                  <a:srgbClr val="0070C0"/>
                </a:solidFill>
              </a:rPr>
              <a:t>enimmäispituus on 8000 merkkiä.</a:t>
            </a:r>
            <a:endParaRPr lang="fi-FI" sz="3600" b="1" dirty="0"/>
          </a:p>
        </p:txBody>
      </p:sp>
    </p:spTree>
    <p:extLst>
      <p:ext uri="{BB962C8B-B14F-4D97-AF65-F5344CB8AC3E}">
        <p14:creationId xmlns:p14="http://schemas.microsoft.com/office/powerpoint/2010/main" val="2964645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7151"/>
            <a:ext cx="8229600" cy="829561"/>
          </a:xfrm>
        </p:spPr>
        <p:txBody>
          <a:bodyPr>
            <a:normAutofit/>
          </a:bodyPr>
          <a:lstStyle/>
          <a:p>
            <a:pPr algn="l"/>
            <a:r>
              <a:rPr lang="fi-FI" b="1" dirty="0"/>
              <a:t>4. Talouskriisitehtävä</a:t>
            </a:r>
            <a:endParaRPr lang="fi-FI" b="1"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684" y="764704"/>
            <a:ext cx="9144000" cy="5182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71085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7151"/>
            <a:ext cx="8229600" cy="829561"/>
          </a:xfrm>
        </p:spPr>
        <p:txBody>
          <a:bodyPr>
            <a:normAutofit/>
          </a:bodyPr>
          <a:lstStyle/>
          <a:p>
            <a:pPr algn="l"/>
            <a:r>
              <a:rPr lang="fi-FI" b="1" dirty="0"/>
              <a:t>4. Talouskriisitehtävä</a:t>
            </a:r>
            <a:endParaRPr lang="fi-FI" b="1"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63" y="764704"/>
            <a:ext cx="9144000" cy="5450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71085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7151"/>
            <a:ext cx="8229600" cy="829561"/>
          </a:xfrm>
        </p:spPr>
        <p:txBody>
          <a:bodyPr>
            <a:normAutofit/>
          </a:bodyPr>
          <a:lstStyle/>
          <a:p>
            <a:pPr algn="l"/>
            <a:r>
              <a:rPr lang="fi-FI" b="1" dirty="0"/>
              <a:t>4. Talouskriisitehtävä</a:t>
            </a:r>
            <a:endParaRPr lang="fi-FI" b="1" dirty="0"/>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708074"/>
            <a:ext cx="9144000" cy="6034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71085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7151"/>
            <a:ext cx="8229600" cy="829561"/>
          </a:xfrm>
        </p:spPr>
        <p:txBody>
          <a:bodyPr>
            <a:normAutofit/>
          </a:bodyPr>
          <a:lstStyle/>
          <a:p>
            <a:pPr algn="l"/>
            <a:r>
              <a:rPr lang="fi-FI" b="1" dirty="0"/>
              <a:t>4. Talouskriisitehtävä</a:t>
            </a:r>
            <a:endParaRPr lang="fi-FI" b="1" dirty="0"/>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836712"/>
            <a:ext cx="9144000" cy="5358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71085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7151"/>
            <a:ext cx="8229600" cy="829561"/>
          </a:xfrm>
        </p:spPr>
        <p:txBody>
          <a:bodyPr>
            <a:normAutofit/>
          </a:bodyPr>
          <a:lstStyle/>
          <a:p>
            <a:pPr algn="l"/>
            <a:r>
              <a:rPr lang="fi-FI" b="1" dirty="0"/>
              <a:t>4. Talouskriisitehtävä</a:t>
            </a:r>
            <a:endParaRPr lang="fi-FI" b="1" dirty="0"/>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836712"/>
            <a:ext cx="9144000" cy="50274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12681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7151"/>
            <a:ext cx="8229600" cy="829561"/>
          </a:xfrm>
        </p:spPr>
        <p:txBody>
          <a:bodyPr>
            <a:normAutofit/>
          </a:bodyPr>
          <a:lstStyle/>
          <a:p>
            <a:pPr algn="l"/>
            <a:r>
              <a:rPr lang="fi-FI" b="1" dirty="0"/>
              <a:t>4. Talouskriisitehtävä</a:t>
            </a:r>
            <a:endParaRPr lang="fi-FI" b="1" dirty="0"/>
          </a:p>
        </p:txBody>
      </p:sp>
      <p:sp>
        <p:nvSpPr>
          <p:cNvPr id="3" name="Sisällön paikkamerkki 2"/>
          <p:cNvSpPr>
            <a:spLocks noGrp="1"/>
          </p:cNvSpPr>
          <p:nvPr>
            <p:ph idx="1"/>
          </p:nvPr>
        </p:nvSpPr>
        <p:spPr>
          <a:xfrm>
            <a:off x="0" y="908720"/>
            <a:ext cx="9144000" cy="5832648"/>
          </a:xfrm>
        </p:spPr>
        <p:txBody>
          <a:bodyPr>
            <a:normAutofit/>
          </a:bodyPr>
          <a:lstStyle/>
          <a:p>
            <a:r>
              <a:rPr lang="fi-FI" sz="2800" b="1" dirty="0" smtClean="0">
                <a:solidFill>
                  <a:srgbClr val="0070C0"/>
                </a:solidFill>
              </a:rPr>
              <a:t>Tehtävän </a:t>
            </a:r>
            <a:r>
              <a:rPr lang="fi-FI" sz="2800" b="1" dirty="0">
                <a:solidFill>
                  <a:srgbClr val="0070C0"/>
                </a:solidFill>
              </a:rPr>
              <a:t>enimmäispistemäärä on 30 pistettä, 10 pistettä per talouskriisi. Täydet 30 pistettä saa, kun vastauksessa on käyty kattavasti läpi viisi kohtaa per talouskriisi eli yhteensä 15 kohtaa koko esseevastauksessa. Täydet pisteet saadakseen listauksessa on oltava mukana sekä erityispiirteitä, syitä että seurauksia kustakin kriisistä. Lisäksi täysiin pisteisiin vaaditaan essee, joka on analyyttisesti ja loogisesti kirjoitettu kokonaisuus</a:t>
            </a:r>
            <a:r>
              <a:rPr lang="fi-FI" sz="2800" b="1" dirty="0" smtClean="0">
                <a:solidFill>
                  <a:srgbClr val="0070C0"/>
                </a:solidFill>
              </a:rPr>
              <a:t>.</a:t>
            </a:r>
            <a:endParaRPr lang="fi-FI" sz="3600" b="1" dirty="0"/>
          </a:p>
        </p:txBody>
      </p:sp>
    </p:spTree>
    <p:extLst>
      <p:ext uri="{BB962C8B-B14F-4D97-AF65-F5344CB8AC3E}">
        <p14:creationId xmlns:p14="http://schemas.microsoft.com/office/powerpoint/2010/main" val="21498075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0" y="1"/>
            <a:ext cx="9144000" cy="620687"/>
          </a:xfrm>
        </p:spPr>
        <p:txBody>
          <a:bodyPr>
            <a:normAutofit fontScale="90000"/>
          </a:bodyPr>
          <a:lstStyle/>
          <a:p>
            <a:pPr algn="l"/>
            <a:r>
              <a:rPr lang="fi-FI" b="1" dirty="0"/>
              <a:t>1990-luvun lama (10 pistettä)</a:t>
            </a:r>
            <a:endParaRPr lang="fi-FI" b="1" dirty="0"/>
          </a:p>
        </p:txBody>
      </p:sp>
      <p:sp>
        <p:nvSpPr>
          <p:cNvPr id="3" name="Sisällön paikkamerkki 2"/>
          <p:cNvSpPr>
            <a:spLocks noGrp="1"/>
          </p:cNvSpPr>
          <p:nvPr>
            <p:ph idx="1"/>
          </p:nvPr>
        </p:nvSpPr>
        <p:spPr>
          <a:xfrm>
            <a:off x="0" y="692696"/>
            <a:ext cx="9144000" cy="6048672"/>
          </a:xfrm>
        </p:spPr>
        <p:txBody>
          <a:bodyPr>
            <a:normAutofit fontScale="77500" lnSpcReduction="20000"/>
          </a:bodyPr>
          <a:lstStyle/>
          <a:p>
            <a:r>
              <a:rPr lang="fi-FI" sz="1600" b="1" dirty="0">
                <a:solidFill>
                  <a:srgbClr val="0070C0"/>
                </a:solidFill>
              </a:rPr>
              <a:t>1990-luvun lama on yksi Suomen rauhan ajan taloushistorian pahimmista kriiseistä. BKT supistui kolme vuotta peräkkäin ja työttömyys nousi ennätyksellisen korkealle, pahimmillaan lähes 17 %:iin.</a:t>
            </a:r>
          </a:p>
          <a:p>
            <a:r>
              <a:rPr lang="fi-FI" sz="1600" b="1" dirty="0">
                <a:solidFill>
                  <a:srgbClr val="0070C0"/>
                </a:solidFill>
              </a:rPr>
              <a:t>Paljon yrityksiä meni konkurssiin. Työttömyys jäi korkealle tasolle pitkäksi aikaa ja aiheutti paljon inhimillistä kärsimystä. Pitkäaikaistyöttömyys lisääntyi tuntuvasti.</a:t>
            </a:r>
          </a:p>
          <a:p>
            <a:r>
              <a:rPr lang="fi-FI" sz="1600" b="1" dirty="0">
                <a:solidFill>
                  <a:srgbClr val="0070C0"/>
                </a:solidFill>
              </a:rPr>
              <a:t>Rahoitusmarkkinoiden nopea vapauttaminen 1980-luvun puolivälissä kannusti pankkeja ja niiden asiakkaita reippaaseen velkaantumiseen. Yritykset ottivat myös runsaasti ulkomaisia valuuttalainoja. Velkaantumiseen perustuva vahva kysyntä aiheutti arvopapereihin ja asuntomarkkinoille hintakuplan.</a:t>
            </a:r>
          </a:p>
          <a:p>
            <a:r>
              <a:rPr lang="fi-FI" sz="1600" b="1" dirty="0">
                <a:solidFill>
                  <a:srgbClr val="0070C0"/>
                </a:solidFill>
              </a:rPr>
              <a:t>Lisäksi inflaation kiihtyminen heikensi kilpailukykyä. Siksi valuuttamarkkinoilla epäiltiin Suomen sen aikaisen rahan, markan, vakautta. Vakaaseen ja samalla vahvaan markkaan sitoutunut Suomen Pankki pyrki kireällä rahapolitiikalla torjumaan spekulaatioita markan devalvaatiosta eli ulkoisen arvon heikentämisestä. Korkea korkotaso pakotti supistamaan investointeja ja kulutusta, mistä seurasi reaalitalouden lama.</a:t>
            </a:r>
          </a:p>
          <a:p>
            <a:r>
              <a:rPr lang="fi-FI" sz="1600" b="1" dirty="0">
                <a:solidFill>
                  <a:srgbClr val="0070C0"/>
                </a:solidFill>
              </a:rPr>
              <a:t>Korkeasta korkotasosta huolimatta markkinoiden paine kasvoi liian suureksi. Markka piti lopulta pakon edessä devalvoida vuonna 1991 ja uudelleen vuonna 1992, jolloin se päästettiin kellumaan eli sen kurssi määräytyi valuuttamarkkinoilla. Markan arvon heikentymisen seurauksena kotitalouksien ja yritysten lainanhoitokustannukset kasvoivat voimakkaasti, koska ne olivat ottaneet runsaasti lainoja ulkomaan valuutoissa. Markkalainoja ottaneet yritykset kärsivät puolestaan korkeasta korkotasosta. Seurauksena oli konkurssiaalto, josta aiheutui pankeille suuria luottotappioita.</a:t>
            </a:r>
          </a:p>
          <a:p>
            <a:r>
              <a:rPr lang="fi-FI" sz="1600" b="1" dirty="0">
                <a:solidFill>
                  <a:srgbClr val="0070C0"/>
                </a:solidFill>
              </a:rPr>
              <a:t>Asuntojen hintakuplan puhkeaminen köyhdytti asuntovelallisia ja sysäsi rakennusalan syvään kriisiin. Asunnot halpenivat useita kymmeniä prosentteja. Osa kotitalouksista joutui myös kahden asunnon loukkuun: uusi asunto oli jo ostettu, eikä vanhaa saatu myytyä likimainkaan ennalta arvioidulla hinnalla.</a:t>
            </a:r>
          </a:p>
          <a:p>
            <a:r>
              <a:rPr lang="fi-FI" sz="1600" b="1" dirty="0">
                <a:solidFill>
                  <a:srgbClr val="0070C0"/>
                </a:solidFill>
              </a:rPr>
              <a:t>Ulkomaisen velan saannin vaikeuduttua hallitus kiristi finanssipolitiikkaa voimakkaasti, mikä tukahdutti entisestään kotimaista kysyntää ja voimisti bruttokansantuotteen supistumista. Tiukkaa finanssipolitiikkaa pidettiin välttämättömänä, jotta ulkomainen velkaantuminen saataisiin aisoihin ja luottamus palautettua valtion taloudenpitoa kohtaan.</a:t>
            </a:r>
          </a:p>
          <a:p>
            <a:r>
              <a:rPr lang="fi-FI" sz="1600" b="1" dirty="0">
                <a:solidFill>
                  <a:srgbClr val="0070C0"/>
                </a:solidFill>
              </a:rPr>
              <a:t>Neuvostoliiton romahdus vuonna 1991 aiheutti suuren kolauksen Suomen ulkomaankauppaan. Neuvostoliiton osuus Suomen ulkomaankaupasta oli vain muutamaa vuotta aikaisemmin 20 prosenttia. Kuvaajasta katsoen viennin arvon romahdus ei näytä yhtä dramaattiselta kuin myöhemmissä kriiseissä, mutta prosentuaalisesti pudotus oli suuri viennin silloiseen kokonaisarvoon nähden.</a:t>
            </a:r>
          </a:p>
          <a:p>
            <a:r>
              <a:rPr lang="fi-FI" sz="1600" b="1" dirty="0">
                <a:solidFill>
                  <a:srgbClr val="0070C0"/>
                </a:solidFill>
              </a:rPr>
              <a:t>Kireästä finanssipolitiikasta huolimatta julkinen talous oli voimakkaasti alijäämäinen ja velkaantumisaste nousi nopeasti noin 15 %:sta 55 %:iin suhteessa BKT:hen. Myös suurtyöttömyys heikensi julkisen talouden tilaa. 1990-luvun lamassa Suomen valtio otti lainaa markkinoilta yli 10 prosentin korolla, mikä omalta osaltaan heikensi julkisen talouden tilaa korkeina korkomenoina. Suomen valtion luottoluokitus laski tuntuvasti 1990-luvun lamassa.</a:t>
            </a:r>
          </a:p>
          <a:p>
            <a:r>
              <a:rPr lang="fi-FI" sz="1600" b="1" dirty="0">
                <a:solidFill>
                  <a:srgbClr val="0070C0"/>
                </a:solidFill>
              </a:rPr>
              <a:t>Suomen talous alkoi toipua 1990-luvun lamasta viennin avulla. Markan ulkoisen arvon heikentymisen myötä vienti elpyi. Myös Nokian matkapuhelinliiketoiminnan voimakas kasvu auttoi Suomen talouden toipumisessa.</a:t>
            </a:r>
          </a:p>
          <a:p>
            <a:r>
              <a:rPr lang="fi-FI" sz="1600" b="1" dirty="0">
                <a:solidFill>
                  <a:srgbClr val="0070C0"/>
                </a:solidFill>
              </a:rPr>
              <a:t>1990-luvun lama jätti pitkät jäljet Suomen talouteen ja yhteiskuntaan. Suuri työttömyys, etenkin pitkäaikaistyöttömyys, pahensi kotitalouksien taloustilannetta ja lisäsi tuloerojen kasvua. Konkurssiaalto kaatoi monia yrityksiä ja heikensi työllisyystilannetta.</a:t>
            </a:r>
            <a:endParaRPr lang="fi-FI" sz="2000" b="1" dirty="0"/>
          </a:p>
        </p:txBody>
      </p:sp>
    </p:spTree>
    <p:extLst>
      <p:ext uri="{BB962C8B-B14F-4D97-AF65-F5344CB8AC3E}">
        <p14:creationId xmlns:p14="http://schemas.microsoft.com/office/powerpoint/2010/main" val="31679607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3472" y="12608"/>
            <a:ext cx="9131368" cy="464064"/>
          </a:xfrm>
        </p:spPr>
        <p:txBody>
          <a:bodyPr>
            <a:noAutofit/>
          </a:bodyPr>
          <a:lstStyle/>
          <a:p>
            <a:pPr algn="l"/>
            <a:r>
              <a:rPr lang="fi-FI" sz="2800" b="1" dirty="0"/>
              <a:t>1. Sofialla on kolme </a:t>
            </a:r>
            <a:r>
              <a:rPr lang="fi-FI" sz="2800" b="1" dirty="0" smtClean="0"/>
              <a:t>kulutusluottoa (8p)</a:t>
            </a:r>
            <a:endParaRPr lang="fi-FI" sz="1400" dirty="0"/>
          </a:p>
        </p:txBody>
      </p:sp>
      <p:sp>
        <p:nvSpPr>
          <p:cNvPr id="3" name="Sisällön paikkamerkki 2"/>
          <p:cNvSpPr>
            <a:spLocks noGrp="1"/>
          </p:cNvSpPr>
          <p:nvPr>
            <p:ph idx="1"/>
          </p:nvPr>
        </p:nvSpPr>
        <p:spPr>
          <a:xfrm>
            <a:off x="0" y="2852936"/>
            <a:ext cx="9144000" cy="3888432"/>
          </a:xfrm>
        </p:spPr>
        <p:txBody>
          <a:bodyPr>
            <a:noAutofit/>
          </a:bodyPr>
          <a:lstStyle/>
          <a:p>
            <a:pPr marL="0" indent="0">
              <a:buNone/>
            </a:pPr>
            <a:r>
              <a:rPr lang="fi-FI" sz="1600" dirty="0"/>
              <a:t>Jokaisesta lainasta maksetaan kaikki korot ja kulut jokaisen vuoden lopussa (kaikki aiemmat korot ja kulut on maksettu juuri). Lainaa ei lyhennetä laina-aikana, vaan lainan pääoma maksetaan kokonaan takaisin laina-ajan päätyttyä.</a:t>
            </a:r>
          </a:p>
          <a:p>
            <a:pPr marL="0" indent="0">
              <a:buNone/>
            </a:pPr>
            <a:r>
              <a:rPr lang="fi-FI" sz="1600" dirty="0"/>
              <a:t>Sofia on hakenut yhdistelmäluottoa, jolla maksettaisiin kuluitta pois kaikki kolme lainaa, jonka jälkeen hän hoitaisi vain uutta luottoa. Yhdistelmäluotosta maksettaisiin kaikki korot ja kulut jokaisen vuoden lopussa. Yhdistelmäluottoakaan ei lyhennetä laina-aikana, vaan lainan pääoma maksetaan kokonaan takaisin laina-ajan päätyttyä. Sofian saaman lainatarjouksen tiedot ovat seuraavat:</a:t>
            </a:r>
          </a:p>
          <a:p>
            <a:r>
              <a:rPr lang="fi-FI" sz="1600" b="1" dirty="0" smtClean="0"/>
              <a:t>pääoma </a:t>
            </a:r>
            <a:r>
              <a:rPr lang="fi-FI" sz="1600" b="1" dirty="0"/>
              <a:t>20 000 euroa</a:t>
            </a:r>
          </a:p>
          <a:p>
            <a:r>
              <a:rPr lang="fi-FI" sz="1600" b="1" dirty="0" smtClean="0"/>
              <a:t>vuotuinen </a:t>
            </a:r>
            <a:r>
              <a:rPr lang="fi-FI" sz="1600" b="1" dirty="0"/>
              <a:t>korko 10 %</a:t>
            </a:r>
          </a:p>
          <a:p>
            <a:r>
              <a:rPr lang="fi-FI" sz="1600" b="1" dirty="0" smtClean="0"/>
              <a:t>kulut </a:t>
            </a:r>
            <a:r>
              <a:rPr lang="fi-FI" sz="1600" b="1" dirty="0"/>
              <a:t>vuodessa 150 euroa</a:t>
            </a:r>
          </a:p>
          <a:p>
            <a:r>
              <a:rPr lang="fi-FI" sz="1600" b="1" dirty="0" smtClean="0"/>
              <a:t>laina-aika </a:t>
            </a:r>
            <a:r>
              <a:rPr lang="fi-FI" sz="1600" b="1" dirty="0"/>
              <a:t>kahdeksan vuotta</a:t>
            </a:r>
          </a:p>
          <a:p>
            <a:r>
              <a:rPr lang="fi-FI" sz="1600" b="1" dirty="0"/>
              <a:t>Lisäksi lainan nostamisen yhteydessä maksetaan 200 euron lainan nostokulu</a:t>
            </a:r>
            <a:r>
              <a:rPr lang="fi-FI" sz="1600" b="1" dirty="0" smtClean="0"/>
              <a:t>.</a:t>
            </a:r>
            <a:endParaRPr lang="fi-FI" sz="16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672"/>
            <a:ext cx="9144000" cy="232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kstiruutu 3"/>
          <p:cNvSpPr txBox="1"/>
          <p:nvPr/>
        </p:nvSpPr>
        <p:spPr>
          <a:xfrm>
            <a:off x="2704122" y="4725144"/>
            <a:ext cx="6414064" cy="707886"/>
          </a:xfrm>
          <a:prstGeom prst="rect">
            <a:avLst/>
          </a:prstGeom>
          <a:noFill/>
        </p:spPr>
        <p:txBody>
          <a:bodyPr wrap="none" rtlCol="0">
            <a:spAutoFit/>
          </a:bodyPr>
          <a:lstStyle/>
          <a:p>
            <a:r>
              <a:rPr lang="fi-FI" sz="2000" b="1" dirty="0">
                <a:solidFill>
                  <a:srgbClr val="FF0000"/>
                </a:solidFill>
              </a:rPr>
              <a:t>Laske, tuleeko Sofialle halvemmaksi pitää vanhat lainat </a:t>
            </a:r>
            <a:r>
              <a:rPr lang="fi-FI" sz="2000" b="1" dirty="0" smtClean="0">
                <a:solidFill>
                  <a:srgbClr val="FF0000"/>
                </a:solidFill>
              </a:rPr>
              <a:t>vai</a:t>
            </a:r>
          </a:p>
          <a:p>
            <a:r>
              <a:rPr lang="fi-FI" sz="2000" b="1" dirty="0" smtClean="0">
                <a:solidFill>
                  <a:srgbClr val="FF0000"/>
                </a:solidFill>
              </a:rPr>
              <a:t>ottaa </a:t>
            </a:r>
            <a:r>
              <a:rPr lang="fi-FI" sz="2000" b="1" dirty="0">
                <a:solidFill>
                  <a:srgbClr val="FF0000"/>
                </a:solidFill>
              </a:rPr>
              <a:t>uusi laina, jolla maksettaisiin vanhat lainat pois</a:t>
            </a:r>
            <a:r>
              <a:rPr lang="fi-FI" sz="2000" b="1" dirty="0" smtClean="0">
                <a:solidFill>
                  <a:srgbClr val="FF0000"/>
                </a:solidFill>
              </a:rPr>
              <a:t>.</a:t>
            </a:r>
            <a:endParaRPr lang="fi-FI" sz="2000" b="1" dirty="0">
              <a:solidFill>
                <a:srgbClr val="FF0000"/>
              </a:solidFill>
            </a:endParaRPr>
          </a:p>
        </p:txBody>
      </p:sp>
    </p:spTree>
    <p:extLst>
      <p:ext uri="{BB962C8B-B14F-4D97-AF65-F5344CB8AC3E}">
        <p14:creationId xmlns:p14="http://schemas.microsoft.com/office/powerpoint/2010/main" val="4446304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0" y="1"/>
            <a:ext cx="9144000" cy="476671"/>
          </a:xfrm>
        </p:spPr>
        <p:txBody>
          <a:bodyPr>
            <a:normAutofit fontScale="90000"/>
          </a:bodyPr>
          <a:lstStyle/>
          <a:p>
            <a:pPr algn="l"/>
            <a:r>
              <a:rPr lang="fi-FI" b="1" dirty="0"/>
              <a:t>Finanssikriisi 2008 (10 pistettä)</a:t>
            </a:r>
            <a:endParaRPr lang="fi-FI" b="1" dirty="0"/>
          </a:p>
        </p:txBody>
      </p:sp>
      <p:sp>
        <p:nvSpPr>
          <p:cNvPr id="3" name="Sisällön paikkamerkki 2"/>
          <p:cNvSpPr>
            <a:spLocks noGrp="1"/>
          </p:cNvSpPr>
          <p:nvPr>
            <p:ph idx="1"/>
          </p:nvPr>
        </p:nvSpPr>
        <p:spPr>
          <a:xfrm>
            <a:off x="0" y="548680"/>
            <a:ext cx="9144000" cy="6192688"/>
          </a:xfrm>
        </p:spPr>
        <p:txBody>
          <a:bodyPr>
            <a:normAutofit fontScale="85000" lnSpcReduction="10000"/>
          </a:bodyPr>
          <a:lstStyle/>
          <a:p>
            <a:r>
              <a:rPr lang="fi-FI" sz="1400" b="1" dirty="0">
                <a:solidFill>
                  <a:srgbClr val="0070C0"/>
                </a:solidFill>
              </a:rPr>
              <a:t>Finanssikriisi oli nimensä mukaisesti ensisijaisesti rahoitusmarkkinoihin liittynyt voimakas globaali häiriö. Finanssikriisi lähti liikkeelle Yhdysvaltojen asuntoluottojen </a:t>
            </a:r>
            <a:r>
              <a:rPr lang="fi-FI" sz="1400" b="1" dirty="0" err="1">
                <a:solidFill>
                  <a:srgbClr val="0070C0"/>
                </a:solidFill>
              </a:rPr>
              <a:t>subprime-kriisistä</a:t>
            </a:r>
            <a:r>
              <a:rPr lang="fi-FI" sz="1400" b="1" dirty="0">
                <a:solidFill>
                  <a:srgbClr val="0070C0"/>
                </a:solidFill>
              </a:rPr>
              <a:t>, joka levisi nopeasti koko pankkisektorille. Yhdysvalloissa monet pankit ajautuivat vaikeuksiin, kun ne olivat myöntäneet niin sanottuja </a:t>
            </a:r>
            <a:r>
              <a:rPr lang="fi-FI" sz="1400" b="1" dirty="0" err="1">
                <a:solidFill>
                  <a:srgbClr val="0070C0"/>
                </a:solidFill>
              </a:rPr>
              <a:t>subprime-asuntoluottoja</a:t>
            </a:r>
            <a:r>
              <a:rPr lang="fi-FI" sz="1400" b="1" dirty="0">
                <a:solidFill>
                  <a:srgbClr val="0070C0"/>
                </a:solidFill>
              </a:rPr>
              <a:t> jopa sellaisille luotonhakijoille, joilla ei ollut työtä, tuloja eikä muitakaan omistuksia tai vakuuksia. Yksi kriisin eskaloitumispiste oli investointipankki Lehman Brothersin ajautuminen konkurssiin syksyllä 2008. Kriisi levisi nopeasti Yhdysvaltojen pankeista koko maailmaan rahoitusjärjestelmään.</a:t>
            </a:r>
          </a:p>
          <a:p>
            <a:r>
              <a:rPr lang="fi-FI" sz="1400" b="1" dirty="0">
                <a:solidFill>
                  <a:srgbClr val="0070C0"/>
                </a:solidFill>
              </a:rPr>
              <a:t>Rahoitusmarkkinoiden </a:t>
            </a:r>
            <a:r>
              <a:rPr lang="fi-FI" sz="1400" b="1" dirty="0" err="1">
                <a:solidFill>
                  <a:srgbClr val="0070C0"/>
                </a:solidFill>
              </a:rPr>
              <a:t>kriisiytymisen</a:t>
            </a:r>
            <a:r>
              <a:rPr lang="fi-FI" sz="1400" b="1" dirty="0">
                <a:solidFill>
                  <a:srgbClr val="0070C0"/>
                </a:solidFill>
              </a:rPr>
              <a:t> myötä pankkien välisten markkinoiden toiminta järkkyi pahasti, mikä näkyi erilaisten riskilisien voimakkaana kasvuna. Tämän seurauksena sekä yritysten että kotitalouksien luotonsaanti vaikeutui monissa maissa ja kriisi siirtyi rahoitusmarkkinoilta reaalitalouteen.</a:t>
            </a:r>
          </a:p>
          <a:p>
            <a:r>
              <a:rPr lang="fi-FI" sz="1400" b="1" dirty="0">
                <a:solidFill>
                  <a:srgbClr val="0070C0"/>
                </a:solidFill>
              </a:rPr>
              <a:t>Suomen pankkisektori oli ennen kriisiä hyvässä kunnossa ja pankkijärjestelmä ei ajautunut kriisiin. Tästä huolimatta myös Suomessa rahoituksen saatavuus vaikeutui ja sen ehdot kiristyivät yleisesti, mikä vaikutti erityisesti monien yritysten toimintaan.</a:t>
            </a:r>
          </a:p>
          <a:p>
            <a:r>
              <a:rPr lang="fi-FI" sz="1400" b="1" dirty="0">
                <a:solidFill>
                  <a:srgbClr val="0070C0"/>
                </a:solidFill>
              </a:rPr>
              <a:t>Suomen ulkopuolelta tulleet voimakkaat häiriöt jäähdyttivät Suomen talouden tilan nopeasti, ja bruttokansantuote supistui peräti 8 prosenttia vuonna 2009. Finanssikriisin laukaisema taantuma olikin Suomessa monia muita maita syvempi tuotannon pudotuksella mitattuna. Tämä johtui talouden tuotantorakenteesta.</a:t>
            </a:r>
          </a:p>
          <a:p>
            <a:r>
              <a:rPr lang="fi-FI" sz="1400" b="1" dirty="0">
                <a:solidFill>
                  <a:srgbClr val="0070C0"/>
                </a:solidFill>
              </a:rPr>
              <a:t>Kriisin alkuvaiheessa merkittävin vaikutus Suomen talouteen tuli kansainvälisen kaupan voimakkaan supistumisen kautta. Tämän myötä Suomen vienti supistui viidenneksellä vuonna 2009. Viennin vähenemistä voimisti se, että erilaisilla investointihyödykkeillä on suuri merkitys Suomen viennissä. Kriisin myötä investointitoiminta väheni yleisesti maailmantaloudessa.</a:t>
            </a:r>
          </a:p>
          <a:p>
            <a:r>
              <a:rPr lang="fi-FI" sz="1400" b="1" dirty="0">
                <a:solidFill>
                  <a:srgbClr val="0070C0"/>
                </a:solidFill>
              </a:rPr>
              <a:t>Finanssikriisin aikaan Suomen talouteen iski muitakin shokkeja: paperin globaali kysyntä laski, Nokian matkapuhelinliiketoiminta ajautui ongelmiin ja Venäjän talous oli kriisissä. Nämä tekijät voimistivat ja pitkittivät kriisiä Suomessa.</a:t>
            </a:r>
          </a:p>
          <a:p>
            <a:r>
              <a:rPr lang="fi-FI" sz="1400" b="1" dirty="0">
                <a:solidFill>
                  <a:srgbClr val="0070C0"/>
                </a:solidFill>
              </a:rPr>
              <a:t>Viennin lisäksi myös investoinnit supistuivat Suomessa selvästi vuonna 2009. Yksityinen kulutus väheni vain hieman. Tähän vaikuttivat muun muassa veronkevennykset, jotka lisäsivät kotitalouksien käytettävissä olevia tuloja. Työttömyys nousi Suomessa lähes 9 %:iin. 1990-luvun laman aikana nähtyä massatyöttömyyttä ei kuitenkaan tapahtunut.</a:t>
            </a:r>
          </a:p>
          <a:p>
            <a:r>
              <a:rPr lang="fi-FI" sz="1400" b="1" dirty="0">
                <a:solidFill>
                  <a:srgbClr val="0070C0"/>
                </a:solidFill>
              </a:rPr>
              <a:t>EKP:n poikkeuksellisen keveä rahapolitiikka helpotti kriisin vaikutuksia niin yleisesti Euroopassa kuin Suomessakin. Sen myötä sekä yritysten että kotitalouksien velanhoitokulut pysyivät pieninä. Yritysten velkaantumisaste oli kohtuullisen alhainen ennen taantumaa. EKP:n keveän rahapolitiikan vaikutukset näkyivät myös Suomen asuntomarkkinoilla. Asuntojen hinnoissa nähtiin vain pieni lyhytaikainen notkahdus alaspäin. Tämä ylläpiti kotitalouksien nettovarallisuutta ja tuki osaltaan niiden kulutuskysyntää.</a:t>
            </a:r>
          </a:p>
          <a:p>
            <a:r>
              <a:rPr lang="fi-FI" sz="1400" b="1" dirty="0">
                <a:solidFill>
                  <a:srgbClr val="0070C0"/>
                </a:solidFill>
              </a:rPr>
              <a:t>Kaiken kaikkiaan Suomen talous ajautui taantuman ja siihen reagoineen talouspolitiikan yhteisvaikutuksesta kaksijakoiseen tilaan. Vientisektorilla tilanne oli yleisesti vaikea, mutta samaan aikaan monilla kotimarkkina-aloilla koettiin vain pieni notkahdus kysynnässä. Kaksijakoisuus heijastui myös työmarkkinoille, mikä näkyi muun muassa korkeina palkankorotusvaatimuksina eräillä palvelualoilla.</a:t>
            </a:r>
          </a:p>
          <a:p>
            <a:r>
              <a:rPr lang="fi-FI" sz="1400" b="1" dirty="0">
                <a:solidFill>
                  <a:srgbClr val="0070C0"/>
                </a:solidFill>
              </a:rPr>
              <a:t>Finanssikriisin ja Suomen taloutta kohdanneiden muiden shokkien myötä Suomen taloudessa tapahtui rakennemuutos, jonka myötä teollisuuden rooli pieneni ja palveluiden kasvoi.</a:t>
            </a:r>
          </a:p>
          <a:p>
            <a:r>
              <a:rPr lang="fi-FI" sz="1400" b="1" dirty="0">
                <a:solidFill>
                  <a:srgbClr val="0070C0"/>
                </a:solidFill>
              </a:rPr>
              <a:t>Finanssikriisistä toipuminen kesti hyvin pitkään Suomen taloudessa. Kesti 10 vuotta ennen kuin BKT oli samalla tasolla kuin ennen finanssikriisiä.</a:t>
            </a:r>
          </a:p>
          <a:p>
            <a:r>
              <a:rPr lang="fi-FI" sz="1400" b="1" dirty="0">
                <a:solidFill>
                  <a:srgbClr val="0070C0"/>
                </a:solidFill>
              </a:rPr>
              <a:t>Finanssikriisin jälkeen pankkisektorin sääntelyä on lisätty merkittävästi globaalisti, jotta finanssikriisin kaltainen kehityskulku ei toistuisi.</a:t>
            </a:r>
            <a:endParaRPr lang="fi-FI" sz="1800" b="1" dirty="0"/>
          </a:p>
        </p:txBody>
      </p:sp>
    </p:spTree>
    <p:extLst>
      <p:ext uri="{BB962C8B-B14F-4D97-AF65-F5344CB8AC3E}">
        <p14:creationId xmlns:p14="http://schemas.microsoft.com/office/powerpoint/2010/main" val="31679607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0" y="-24024"/>
            <a:ext cx="9144000" cy="541529"/>
          </a:xfrm>
        </p:spPr>
        <p:txBody>
          <a:bodyPr>
            <a:normAutofit fontScale="90000"/>
          </a:bodyPr>
          <a:lstStyle/>
          <a:p>
            <a:pPr algn="l"/>
            <a:r>
              <a:rPr lang="fi-FI" b="1" dirty="0"/>
              <a:t>Koronakriisi (10 pistettä)</a:t>
            </a:r>
            <a:endParaRPr lang="fi-FI" b="1" dirty="0"/>
          </a:p>
        </p:txBody>
      </p:sp>
      <p:sp>
        <p:nvSpPr>
          <p:cNvPr id="3" name="Sisällön paikkamerkki 2"/>
          <p:cNvSpPr>
            <a:spLocks noGrp="1"/>
          </p:cNvSpPr>
          <p:nvPr>
            <p:ph idx="1"/>
          </p:nvPr>
        </p:nvSpPr>
        <p:spPr>
          <a:xfrm>
            <a:off x="0" y="548680"/>
            <a:ext cx="9144000" cy="6192688"/>
          </a:xfrm>
        </p:spPr>
        <p:txBody>
          <a:bodyPr>
            <a:normAutofit fontScale="70000" lnSpcReduction="20000"/>
          </a:bodyPr>
          <a:lstStyle/>
          <a:p>
            <a:r>
              <a:rPr lang="fi-FI" sz="1400" b="1" dirty="0">
                <a:solidFill>
                  <a:srgbClr val="0070C0"/>
                </a:solidFill>
              </a:rPr>
              <a:t>Koronakriisi on terveydellinen kriisi, jolla on myös merkittäviä talousvaikutuksia. Aiemmista kriiseistä poiketen sen laukaisi talouden tai rahoitusjärjestelmän ulkopuolelta tullut tekijä.</a:t>
            </a:r>
          </a:p>
          <a:p>
            <a:r>
              <a:rPr lang="fi-FI" sz="1400" b="1" dirty="0">
                <a:solidFill>
                  <a:srgbClr val="0070C0"/>
                </a:solidFill>
              </a:rPr>
              <a:t>Koronapandemia on edelleen päällä, joten vielä on jossain määrin aikaista arvioida kriisiä kokonaisuutena. Jotain toki jo tiedetään sen taloudellisista vaikutuksista.</a:t>
            </a:r>
          </a:p>
          <a:p>
            <a:r>
              <a:rPr lang="fi-FI" sz="1400" b="1" dirty="0">
                <a:solidFill>
                  <a:srgbClr val="0070C0"/>
                </a:solidFill>
              </a:rPr>
              <a:t>Koronakriisi on iskenyt voimakkaasti etenkin palvelusektoriin, kun ihmiset välttelevät sosiaalisia kontakteja. Sosiaalisia kontakteja vältetään viranomaisten asettamien rajoitusten vuoksi, mutta myös oma-aloitteisesti tartuntavaaran pelossa.</a:t>
            </a:r>
          </a:p>
          <a:p>
            <a:r>
              <a:rPr lang="fi-FI" sz="1400" b="1" dirty="0">
                <a:solidFill>
                  <a:srgbClr val="0070C0"/>
                </a:solidFill>
              </a:rPr>
              <a:t>Koronakriisi on vaikuttanut voimakkaasti moniin talouksiin ja tietyissä maissa vuoden 2020 kaltaista voimakasta BKT:n sukellusta ei ollut nähty vuosikymmeniin. Toisaalta toipuminen koronakriisistä on ollut poikkeuksellisen ripeää. Monissa maissa vuoden 2021 lopulla BKT:n määrän taso ylitti jo pandemiaa edeltävän huipun. Pandemian kanssa on opittu elämään ja siten tautitapausten ja talousvaikutusten kytkös on koko ajan heikentynyt.</a:t>
            </a:r>
          </a:p>
          <a:p>
            <a:r>
              <a:rPr lang="fi-FI" sz="1400" b="1" dirty="0">
                <a:solidFill>
                  <a:srgbClr val="0070C0"/>
                </a:solidFill>
              </a:rPr>
              <a:t>Toistaiseksi Suomen talous on pärjännyt suhteellisesti katsottuna erittäin hyvin. Suomen talous supistui koronakriisin alkuvaiheessa monia muita maita vähemmän ja selvästi vähemmän, kuin mitä kriisin alussa pelättiin. Kriisin alkuvaiheessa Suomen talouden ennakoitiin supistuvan vuoden 2020 aikana 5–10 %, pahimmissa skenaarioissa jopa reilusti yli 10 %. Supistuminen jäi kuitenkin odotuksia vähäisemmäksi. sillä Suomen talous supistui alle kolme prosenttia vuonna 2020. Kriisiä edeltänyt BKT:n taso saavutettiin jo vuoden 2021 toisella neljänneksellä.</a:t>
            </a:r>
          </a:p>
          <a:p>
            <a:r>
              <a:rPr lang="fi-FI" sz="1400" b="1" dirty="0">
                <a:solidFill>
                  <a:srgbClr val="0070C0"/>
                </a:solidFill>
              </a:rPr>
              <a:t>Suomen talouden hyvään suhteelliseen pärjäämiseen ovat vaikuttaneet ainakin a) talouden rakenne (palvelusektori, erityisesti matkailu, joka on pienemmässä roolissa kuin monissa muissa maissa), b) onnistunut taudinhallinta ainakin toistaiseksi ja c) etätöihin siirtymisen sujuvuus hyvien </a:t>
            </a:r>
            <a:r>
              <a:rPr lang="fi-FI" sz="1400" b="1" dirty="0" err="1">
                <a:solidFill>
                  <a:srgbClr val="0070C0"/>
                </a:solidFill>
              </a:rPr>
              <a:t>digivalmiuksien</a:t>
            </a:r>
            <a:r>
              <a:rPr lang="fi-FI" sz="1400" b="1" dirty="0">
                <a:solidFill>
                  <a:srgbClr val="0070C0"/>
                </a:solidFill>
              </a:rPr>
              <a:t> ansiosta.</a:t>
            </a:r>
          </a:p>
          <a:p>
            <a:r>
              <a:rPr lang="fi-FI" sz="1400" b="1" dirty="0">
                <a:solidFill>
                  <a:srgbClr val="0070C0"/>
                </a:solidFill>
              </a:rPr>
              <a:t>Suomessa kriisin aikana vähittäiskauppa on kasvanut selvästi, rakentamisen aktiviteetti on ollut pirteää ja teollisuuden tuotanto on pysynyt vakaana. Teollisuuden tilausten pitkät toimitusajat ovat pitäneet Suomen teollisuustuotannon laskun selvästi muita maita vähäisempänä.</a:t>
            </a:r>
          </a:p>
          <a:p>
            <a:r>
              <a:rPr lang="fi-FI" sz="1400" b="1" dirty="0">
                <a:solidFill>
                  <a:srgbClr val="0070C0"/>
                </a:solidFill>
              </a:rPr>
              <a:t>Kotitalouksien kulutuksen rakenne on muuttunut koronakriisin aikana: erityisesti tavaroiden kulutus on lisääntynyt ja palveluiden kulutus vähentynyt. Sama on nähty myös muissa maissa ja yksi koronakriisin pitkittymisen jälkiseurauksia onkin ollut se, että tuotantokapasiteetti ei ole pysynyt vastaamaan tavaroiden voimakkaaseen kysytään. Tämä on näkynyt erilaisina toimitusvaikeuksina ja nousseina hintoina.</a:t>
            </a:r>
          </a:p>
          <a:p>
            <a:r>
              <a:rPr lang="fi-FI" sz="1400" b="1" dirty="0">
                <a:solidFill>
                  <a:srgbClr val="0070C0"/>
                </a:solidFill>
              </a:rPr>
              <a:t>Koronakriisin alussa työttömyys nousi, mutta nousu oli kohtuullisen maltillista. Työttömyys myös kääntyi melko pian laskuun ja kääntyi vuonna 2021 työvoimapulaksi. Lomautusjärjestelmä on tuonut toivottua joustoa työmarkkinoille kriisin aikana.</a:t>
            </a:r>
          </a:p>
          <a:p>
            <a:r>
              <a:rPr lang="fi-FI" sz="1400" b="1" dirty="0">
                <a:solidFill>
                  <a:srgbClr val="0070C0"/>
                </a:solidFill>
              </a:rPr>
              <a:t>Finanssipolitiikka on ollut erittäin elvyttävää koronakriisin aikana ja hallitus on tehnyt monia päätöksiä yritysten ja kotitalouksien auttamiseksi kriisin yli. Tämä on näkynyt julkistalouden alijäämän kasvuna ja velkaantumisasteen odotetaan nousevan selvästi. Tämä lisää sopeuttamisen tarvetta tulevina vuosina.</a:t>
            </a:r>
          </a:p>
          <a:p>
            <a:r>
              <a:rPr lang="fi-FI" sz="1400" b="1" dirty="0">
                <a:solidFill>
                  <a:srgbClr val="0070C0"/>
                </a:solidFill>
              </a:rPr>
              <a:t>Myös rahapolitiikka on ollut hyvin elvyttävää ja Euroopan keskuspankki on ottanut uusia keinoja käyttöönsä. Tämä on ylläpitänyt luottamusta rahoitusmarkkinoilla. Tulevaisuudessa kevyestä rahapolitiikasta irtautuminen voi olla vaikeaa ja aiheuttaa markkinoiden hermoilua. Myös elvytysvara mahdollisissa uusissa kriiseissä on pienempi.</a:t>
            </a:r>
          </a:p>
          <a:p>
            <a:r>
              <a:rPr lang="fi-FI" sz="1400" b="1" dirty="0">
                <a:solidFill>
                  <a:srgbClr val="0070C0"/>
                </a:solidFill>
              </a:rPr>
              <a:t>Asuntomarkkinoilla kriisin vaikutus näkyi alun kuopan jälkeen päinvastoin kuin aiemmissa kriiseissä: asuntokauppa vilkastui ja asuntojen hinnat nousivat. Myös pienemmät kaupungit pääsivät hintojen nousuun mukaan, kun ennen kriisiä hinnat nousivat lähinnä vain kasvukeskuksissa. Kevään 2020 koronakuopan jälkeen asuntomarkkinoiden toipuminen on ollut poikkeuksellisen vahvaa.</a:t>
            </a:r>
          </a:p>
          <a:p>
            <a:r>
              <a:rPr lang="fi-FI" sz="1400" b="1" dirty="0">
                <a:solidFill>
                  <a:srgbClr val="0070C0"/>
                </a:solidFill>
              </a:rPr>
              <a:t>Pankkijärjestelmä Suomessa, kuten muuallakin, on ainakin toistaiseksi toiminut hyvin. Euroopan keskuspankin rooli rahapolitiikan elvyttäjänä ja rahoitusjärjestelmän vakauden ylläpitäjänä on suuri. Suomalaiset pankit ovat tarjonneet asiakkailleen laaja-alaisesti lyhennysvapaita, jotka pienentävät väliaikaisesti asiakkaiden lainanhoitomenoja ja antavat siten joustoa taloustilanteen hallintaan.</a:t>
            </a:r>
          </a:p>
          <a:p>
            <a:r>
              <a:rPr lang="fi-FI" sz="1400" b="1" dirty="0">
                <a:solidFill>
                  <a:srgbClr val="0070C0"/>
                </a:solidFill>
              </a:rPr>
              <a:t>Pelättyä konkurssiaaltoa ei ole nähty.</a:t>
            </a:r>
          </a:p>
          <a:p>
            <a:r>
              <a:rPr lang="fi-FI" sz="1400" b="1" dirty="0">
                <a:solidFill>
                  <a:srgbClr val="0070C0"/>
                </a:solidFill>
              </a:rPr>
              <a:t>Kriisin aikana kotitalouksien säästämisaste on noussut nopeasti. Osittain tämä on ”pakotettua” säästämistä, kun kulutusvaihtoehtoja on ollut vähemmän. Osittain se on varautumista tulevaan. Tyypillistä on, että taloudellisesti haastavina aikoina kotitalouksien varovaisuus kasvaa.</a:t>
            </a:r>
          </a:p>
          <a:p>
            <a:r>
              <a:rPr lang="fi-FI" sz="1400" b="1" dirty="0">
                <a:solidFill>
                  <a:srgbClr val="0070C0"/>
                </a:solidFill>
              </a:rPr>
              <a:t>Koronakriisin pitkän aikavälin vaikutuksia on vielä haastava arvioida. Jotain pysyviä vaikutuksiakin todennäköisesti jää, kuten esimerkiksi:</a:t>
            </a:r>
          </a:p>
          <a:p>
            <a:r>
              <a:rPr lang="fi-FI" sz="1400" b="1" dirty="0">
                <a:solidFill>
                  <a:srgbClr val="0070C0"/>
                </a:solidFill>
              </a:rPr>
              <a:t>• Etätyöt ja usealla paikkakunnalla tehty työ lisääntyy</a:t>
            </a:r>
          </a:p>
          <a:p>
            <a:r>
              <a:rPr lang="fi-FI" sz="1400" b="1" dirty="0">
                <a:solidFill>
                  <a:srgbClr val="0070C0"/>
                </a:solidFill>
              </a:rPr>
              <a:t>• Liikematkailu vähenee ja korvautuu etäkokouksilla</a:t>
            </a:r>
          </a:p>
          <a:p>
            <a:r>
              <a:rPr lang="fi-FI" sz="1400" b="1" dirty="0">
                <a:solidFill>
                  <a:srgbClr val="0070C0"/>
                </a:solidFill>
              </a:rPr>
              <a:t>• Verkkokauppa kasvaa</a:t>
            </a:r>
          </a:p>
          <a:p>
            <a:r>
              <a:rPr lang="fi-FI" sz="1400" b="1" dirty="0">
                <a:solidFill>
                  <a:srgbClr val="0070C0"/>
                </a:solidFill>
              </a:rPr>
              <a:t>• Globalisaatio ottaa mahdollisesti taka-askeleita.</a:t>
            </a:r>
          </a:p>
          <a:p>
            <a:r>
              <a:rPr lang="fi-FI" sz="1400" b="1" dirty="0">
                <a:solidFill>
                  <a:srgbClr val="0070C0"/>
                </a:solidFill>
              </a:rPr>
              <a:t>• Yritykset miettivät toimitusketjujaan uudesta näkökulmasta. Tehokkuuden lisäksi toimintavarmuus ja häiriönsietokyky ovat entistä tärkeämmässä roolissa.</a:t>
            </a:r>
          </a:p>
          <a:p>
            <a:r>
              <a:rPr lang="fi-FI" sz="1400" b="1" dirty="0">
                <a:solidFill>
                  <a:srgbClr val="0070C0"/>
                </a:solidFill>
              </a:rPr>
              <a:t>• Mm. EU:n elvytysrahaston myötä investoinneissa siirretään enemmän fokusta ilmastonmuutosasioihin</a:t>
            </a:r>
            <a:endParaRPr lang="fi-FI" sz="1800" b="1" dirty="0"/>
          </a:p>
        </p:txBody>
      </p:sp>
    </p:spTree>
    <p:extLst>
      <p:ext uri="{BB962C8B-B14F-4D97-AF65-F5344CB8AC3E}">
        <p14:creationId xmlns:p14="http://schemas.microsoft.com/office/powerpoint/2010/main" val="31679607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3472" y="12608"/>
            <a:ext cx="9131368" cy="1112136"/>
          </a:xfrm>
        </p:spPr>
        <p:txBody>
          <a:bodyPr>
            <a:noAutofit/>
          </a:bodyPr>
          <a:lstStyle/>
          <a:p>
            <a:pPr algn="l"/>
            <a:r>
              <a:rPr lang="fi-FI" sz="2800" b="1" dirty="0"/>
              <a:t>1. Sofialla on kolme </a:t>
            </a:r>
            <a:r>
              <a:rPr lang="fi-FI" sz="2800" b="1" dirty="0" smtClean="0"/>
              <a:t>kulutusluottoa (8p)</a:t>
            </a:r>
            <a:br>
              <a:rPr lang="fi-FI" sz="2800" b="1" dirty="0" smtClean="0"/>
            </a:br>
            <a:r>
              <a:rPr lang="fi-FI" sz="2000" b="1" dirty="0">
                <a:solidFill>
                  <a:srgbClr val="FF0000"/>
                </a:solidFill>
              </a:rPr>
              <a:t>Laske, tuleeko Sofialle halvemmaksi pitää vanhat lainat vai ottaa uusi laina, jolla maksettaisiin vanhat lainat pois</a:t>
            </a:r>
            <a:r>
              <a:rPr lang="fi-FI" sz="2000" b="1" dirty="0" smtClean="0">
                <a:solidFill>
                  <a:srgbClr val="FF0000"/>
                </a:solidFill>
              </a:rPr>
              <a:t>.</a:t>
            </a:r>
            <a:endParaRPr lang="fi-FI" sz="2000" dirty="0"/>
          </a:p>
        </p:txBody>
      </p:sp>
      <p:sp>
        <p:nvSpPr>
          <p:cNvPr id="3" name="Sisällön paikkamerkki 2"/>
          <p:cNvSpPr>
            <a:spLocks noGrp="1"/>
          </p:cNvSpPr>
          <p:nvPr>
            <p:ph idx="1"/>
          </p:nvPr>
        </p:nvSpPr>
        <p:spPr>
          <a:xfrm>
            <a:off x="0" y="4149080"/>
            <a:ext cx="9144000" cy="2592288"/>
          </a:xfrm>
        </p:spPr>
        <p:txBody>
          <a:bodyPr>
            <a:noAutofit/>
          </a:bodyPr>
          <a:lstStyle/>
          <a:p>
            <a:pPr marL="0" indent="0">
              <a:buNone/>
            </a:pPr>
            <a:r>
              <a:rPr lang="fi-FI" sz="2400" b="1" dirty="0">
                <a:solidFill>
                  <a:srgbClr val="FF0000"/>
                </a:solidFill>
              </a:rPr>
              <a:t>Täydet pisteet saadakseen loppupäätelmän on kuitenkin myös oltava oikein (yhdistelmälaina on kalliimpi vaihtoehto).</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247" y="1124744"/>
            <a:ext cx="9361040" cy="3002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263310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1"/>
          <p:cNvSpPr>
            <a:spLocks noGrp="1"/>
          </p:cNvSpPr>
          <p:nvPr>
            <p:ph type="title"/>
          </p:nvPr>
        </p:nvSpPr>
        <p:spPr>
          <a:xfrm>
            <a:off x="0" y="0"/>
            <a:ext cx="9131368" cy="908720"/>
          </a:xfrm>
        </p:spPr>
        <p:txBody>
          <a:bodyPr>
            <a:noAutofit/>
          </a:bodyPr>
          <a:lstStyle/>
          <a:p>
            <a:pPr algn="l"/>
            <a:r>
              <a:rPr lang="fi-FI" sz="2800" b="1" dirty="0"/>
              <a:t>2. Mikä on oikea suuruusluokka? Yhdistä kukin vero, korko, prosenttiluku tai rahamäärä oikeaan lukuun</a:t>
            </a:r>
            <a:r>
              <a:rPr lang="fi-FI" sz="2800" b="1" dirty="0" smtClean="0"/>
              <a:t>. 10p</a:t>
            </a:r>
            <a:endParaRPr lang="fi-FI" sz="2800" dirty="0"/>
          </a:p>
        </p:txBody>
      </p:sp>
      <p:sp>
        <p:nvSpPr>
          <p:cNvPr id="2" name="Sisällön paikkamerkki 1"/>
          <p:cNvSpPr>
            <a:spLocks noGrp="1"/>
          </p:cNvSpPr>
          <p:nvPr>
            <p:ph idx="1"/>
          </p:nvPr>
        </p:nvSpPr>
        <p:spPr>
          <a:xfrm>
            <a:off x="2771800" y="908720"/>
            <a:ext cx="6382732" cy="5217443"/>
          </a:xfrm>
        </p:spPr>
        <p:txBody>
          <a:bodyPr>
            <a:normAutofit fontScale="70000" lnSpcReduction="20000"/>
          </a:bodyPr>
          <a:lstStyle/>
          <a:p>
            <a:pPr marL="514350" indent="-514350">
              <a:buFont typeface="+mj-lt"/>
              <a:buAutoNum type="alphaLcPeriod"/>
            </a:pPr>
            <a:r>
              <a:rPr lang="fi-FI" b="1" dirty="0" smtClean="0"/>
              <a:t>Uusien </a:t>
            </a:r>
            <a:r>
              <a:rPr lang="fi-FI" b="1" dirty="0"/>
              <a:t>asuntolainojen keskikorko joulukuussa 2021</a:t>
            </a:r>
          </a:p>
          <a:p>
            <a:pPr marL="514350" indent="-514350">
              <a:buFont typeface="+mj-lt"/>
              <a:buAutoNum type="alphaLcPeriod"/>
            </a:pPr>
            <a:r>
              <a:rPr lang="fi-FI" b="1" dirty="0" smtClean="0"/>
              <a:t>Työttömyysaste </a:t>
            </a:r>
            <a:r>
              <a:rPr lang="fi-FI" b="1" dirty="0"/>
              <a:t>lokakuussa 2021</a:t>
            </a:r>
          </a:p>
          <a:p>
            <a:pPr marL="514350" indent="-514350">
              <a:buFont typeface="+mj-lt"/>
              <a:buAutoNum type="alphaLcPeriod"/>
            </a:pPr>
            <a:r>
              <a:rPr lang="fi-FI" b="1" dirty="0" smtClean="0"/>
              <a:t>Pääomatuloveroprosentti </a:t>
            </a:r>
            <a:r>
              <a:rPr lang="fi-FI" b="1" dirty="0"/>
              <a:t>30 000 euron pääomatuloveroihin asti vuonna 2021</a:t>
            </a:r>
          </a:p>
          <a:p>
            <a:pPr marL="514350" indent="-514350">
              <a:buFont typeface="+mj-lt"/>
              <a:buAutoNum type="alphaLcPeriod"/>
            </a:pPr>
            <a:r>
              <a:rPr lang="fi-FI" b="1" dirty="0" smtClean="0"/>
              <a:t>Työntekijän </a:t>
            </a:r>
            <a:r>
              <a:rPr lang="fi-FI" b="1" dirty="0"/>
              <a:t>ja työnantajan yhteensä maksaman eläkemaksuprosentin suuruus vuonna 2021</a:t>
            </a:r>
          </a:p>
          <a:p>
            <a:pPr marL="514350" indent="-514350">
              <a:buFont typeface="+mj-lt"/>
              <a:buAutoNum type="alphaLcPeriod"/>
            </a:pPr>
            <a:r>
              <a:rPr lang="fi-FI" b="1" dirty="0" smtClean="0"/>
              <a:t>12 </a:t>
            </a:r>
            <a:r>
              <a:rPr lang="fi-FI" b="1" dirty="0"/>
              <a:t>kk </a:t>
            </a:r>
            <a:r>
              <a:rPr lang="fi-FI" b="1" dirty="0" err="1"/>
              <a:t>Euribor-korko</a:t>
            </a:r>
            <a:r>
              <a:rPr lang="fi-FI" b="1" dirty="0"/>
              <a:t> joulukuussa 2021</a:t>
            </a:r>
          </a:p>
          <a:p>
            <a:pPr marL="514350" indent="-514350">
              <a:buFont typeface="+mj-lt"/>
              <a:buAutoNum type="alphaLcPeriod"/>
            </a:pPr>
            <a:r>
              <a:rPr lang="fi-FI" b="1" dirty="0" smtClean="0"/>
              <a:t>Suomalaisten </a:t>
            </a:r>
            <a:r>
              <a:rPr lang="fi-FI" b="1" dirty="0"/>
              <a:t>eläkerahastojen koko syyskuun 2021 lopussa</a:t>
            </a:r>
          </a:p>
          <a:p>
            <a:pPr marL="514350" indent="-514350">
              <a:buFont typeface="+mj-lt"/>
              <a:buAutoNum type="alphaLcPeriod"/>
            </a:pPr>
            <a:r>
              <a:rPr lang="fi-FI" b="1" dirty="0" smtClean="0"/>
              <a:t>Suomen </a:t>
            </a:r>
            <a:r>
              <a:rPr lang="fi-FI" b="1" dirty="0"/>
              <a:t>valtion velka marraskuun 2021 lopussa</a:t>
            </a:r>
          </a:p>
          <a:p>
            <a:pPr marL="514350" indent="-514350">
              <a:buFont typeface="+mj-lt"/>
              <a:buAutoNum type="alphaLcPeriod"/>
            </a:pPr>
            <a:r>
              <a:rPr lang="fi-FI" b="1" dirty="0" smtClean="0"/>
              <a:t>Suomen </a:t>
            </a:r>
            <a:r>
              <a:rPr lang="fi-FI" b="1" dirty="0"/>
              <a:t>valtion budjetti vuodelle 2021</a:t>
            </a:r>
          </a:p>
          <a:p>
            <a:pPr marL="514350" indent="-514350">
              <a:buFont typeface="+mj-lt"/>
              <a:buAutoNum type="alphaLcPeriod"/>
            </a:pPr>
            <a:r>
              <a:rPr lang="fi-FI" b="1" dirty="0" smtClean="0"/>
              <a:t>Yhteisöveron </a:t>
            </a:r>
            <a:r>
              <a:rPr lang="fi-FI" b="1" dirty="0"/>
              <a:t>vuosituotto vuonna 2020</a:t>
            </a:r>
          </a:p>
          <a:p>
            <a:pPr marL="514350" indent="-514350">
              <a:buFont typeface="+mj-lt"/>
              <a:buAutoNum type="alphaLcPeriod"/>
            </a:pPr>
            <a:r>
              <a:rPr lang="fi-FI" b="1" dirty="0" smtClean="0"/>
              <a:t>Suomen </a:t>
            </a:r>
            <a:r>
              <a:rPr lang="fi-FI" b="1" dirty="0"/>
              <a:t>arvonlisäverokertymä vuonna 2020</a:t>
            </a:r>
          </a:p>
        </p:txBody>
      </p:sp>
      <p:sp>
        <p:nvSpPr>
          <p:cNvPr id="5" name="Sisällön paikkamerkki 1"/>
          <p:cNvSpPr txBox="1">
            <a:spLocks/>
          </p:cNvSpPr>
          <p:nvPr/>
        </p:nvSpPr>
        <p:spPr>
          <a:xfrm>
            <a:off x="107504" y="908720"/>
            <a:ext cx="3528392" cy="521744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i-FI" sz="2400" b="1" dirty="0"/>
              <a:t>-0,51 </a:t>
            </a:r>
            <a:r>
              <a:rPr lang="fi-FI" sz="2400" b="1" dirty="0" smtClean="0"/>
              <a:t>%</a:t>
            </a:r>
          </a:p>
          <a:p>
            <a:r>
              <a:rPr lang="fi-FI" sz="2400" b="1" dirty="0" smtClean="0"/>
              <a:t>24,4 %</a:t>
            </a:r>
          </a:p>
          <a:p>
            <a:r>
              <a:rPr lang="fi-FI" sz="2400" b="1" dirty="0" smtClean="0"/>
              <a:t>6,0 %</a:t>
            </a:r>
          </a:p>
          <a:p>
            <a:r>
              <a:rPr lang="fi-FI" sz="2400" b="1" dirty="0" smtClean="0"/>
              <a:t>30 %</a:t>
            </a:r>
          </a:p>
          <a:p>
            <a:r>
              <a:rPr lang="fi-FI" sz="2400" b="1" dirty="0" smtClean="0"/>
              <a:t>0,74 %</a:t>
            </a:r>
          </a:p>
          <a:p>
            <a:r>
              <a:rPr lang="fi-FI" sz="2400" b="1" dirty="0" smtClean="0"/>
              <a:t>128,7 </a:t>
            </a:r>
            <a:r>
              <a:rPr lang="fi-FI" sz="2400" b="1" dirty="0" err="1" smtClean="0"/>
              <a:t>mrd€</a:t>
            </a:r>
            <a:endParaRPr lang="fi-FI" sz="2400" b="1" dirty="0" smtClean="0"/>
          </a:p>
          <a:p>
            <a:r>
              <a:rPr lang="fi-FI" sz="2400" b="1" dirty="0" smtClean="0"/>
              <a:t>65,2 </a:t>
            </a:r>
            <a:r>
              <a:rPr lang="fi-FI" sz="2400" b="1" dirty="0" err="1" smtClean="0"/>
              <a:t>mrd€</a:t>
            </a:r>
            <a:endParaRPr lang="fi-FI" sz="2400" b="1" dirty="0" smtClean="0"/>
          </a:p>
          <a:p>
            <a:r>
              <a:rPr lang="fi-FI" sz="2400" b="1" dirty="0" smtClean="0"/>
              <a:t>245 </a:t>
            </a:r>
            <a:r>
              <a:rPr lang="fi-FI" sz="2400" b="1" dirty="0" err="1" smtClean="0"/>
              <a:t>mrd€</a:t>
            </a:r>
            <a:endParaRPr lang="fi-FI" sz="2400" b="1" dirty="0" smtClean="0"/>
          </a:p>
          <a:p>
            <a:r>
              <a:rPr lang="fi-FI" sz="2400" b="1" dirty="0" smtClean="0"/>
              <a:t>18,1 </a:t>
            </a:r>
            <a:r>
              <a:rPr lang="fi-FI" sz="2400" b="1" dirty="0" err="1" smtClean="0"/>
              <a:t>mrd€</a:t>
            </a:r>
            <a:endParaRPr lang="fi-FI" sz="2400" b="1" dirty="0" smtClean="0"/>
          </a:p>
          <a:p>
            <a:r>
              <a:rPr lang="fi-FI" sz="2400" b="1" dirty="0" smtClean="0"/>
              <a:t> </a:t>
            </a:r>
            <a:r>
              <a:rPr lang="fi-FI" sz="2400" b="1" dirty="0"/>
              <a:t>5,4 </a:t>
            </a:r>
            <a:r>
              <a:rPr lang="fi-FI" sz="2400" b="1" dirty="0" err="1" smtClean="0"/>
              <a:t>mrd€</a:t>
            </a:r>
            <a:endParaRPr lang="fi-FI" sz="2400" b="1" dirty="0"/>
          </a:p>
        </p:txBody>
      </p:sp>
    </p:spTree>
    <p:extLst>
      <p:ext uri="{BB962C8B-B14F-4D97-AF65-F5344CB8AC3E}">
        <p14:creationId xmlns:p14="http://schemas.microsoft.com/office/powerpoint/2010/main" val="42425078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1"/>
          <p:cNvSpPr>
            <a:spLocks noGrp="1"/>
          </p:cNvSpPr>
          <p:nvPr>
            <p:ph type="title"/>
          </p:nvPr>
        </p:nvSpPr>
        <p:spPr>
          <a:xfrm>
            <a:off x="0" y="0"/>
            <a:ext cx="9131368" cy="908720"/>
          </a:xfrm>
        </p:spPr>
        <p:txBody>
          <a:bodyPr>
            <a:noAutofit/>
          </a:bodyPr>
          <a:lstStyle/>
          <a:p>
            <a:pPr algn="l"/>
            <a:r>
              <a:rPr lang="fi-FI" sz="2800" b="1" dirty="0"/>
              <a:t>2. Mikä on oikea suuruusluokka? Yhdistä kukin vero, korko, prosenttiluku tai rahamäärä oikeaan lukuun</a:t>
            </a:r>
            <a:r>
              <a:rPr lang="fi-FI" sz="2800" b="1" dirty="0" smtClean="0"/>
              <a:t>. 10p</a:t>
            </a:r>
            <a:endParaRPr lang="fi-FI" sz="2800" dirty="0"/>
          </a:p>
        </p:txBody>
      </p:sp>
      <p:sp>
        <p:nvSpPr>
          <p:cNvPr id="2" name="Sisällön paikkamerkki 1"/>
          <p:cNvSpPr>
            <a:spLocks noGrp="1"/>
          </p:cNvSpPr>
          <p:nvPr>
            <p:ph idx="1"/>
          </p:nvPr>
        </p:nvSpPr>
        <p:spPr>
          <a:xfrm>
            <a:off x="2771800" y="908720"/>
            <a:ext cx="6382732" cy="5217443"/>
          </a:xfrm>
        </p:spPr>
        <p:txBody>
          <a:bodyPr>
            <a:normAutofit fontScale="70000" lnSpcReduction="20000"/>
          </a:bodyPr>
          <a:lstStyle/>
          <a:p>
            <a:pPr marL="514350" indent="-514350">
              <a:buFont typeface="+mj-lt"/>
              <a:buAutoNum type="alphaLcPeriod"/>
            </a:pPr>
            <a:r>
              <a:rPr lang="fi-FI" b="1" dirty="0" smtClean="0">
                <a:solidFill>
                  <a:srgbClr val="C00000"/>
                </a:solidFill>
              </a:rPr>
              <a:t>Uusien </a:t>
            </a:r>
            <a:r>
              <a:rPr lang="fi-FI" b="1" dirty="0">
                <a:solidFill>
                  <a:srgbClr val="C00000"/>
                </a:solidFill>
              </a:rPr>
              <a:t>asuntolainojen keskikorko joulukuussa 2021</a:t>
            </a:r>
          </a:p>
          <a:p>
            <a:pPr marL="514350" indent="-514350">
              <a:buFont typeface="+mj-lt"/>
              <a:buAutoNum type="alphaLcPeriod"/>
            </a:pPr>
            <a:r>
              <a:rPr lang="fi-FI" b="1" dirty="0" smtClean="0">
                <a:solidFill>
                  <a:srgbClr val="00B050"/>
                </a:solidFill>
              </a:rPr>
              <a:t>Työttömyysaste </a:t>
            </a:r>
            <a:r>
              <a:rPr lang="fi-FI" b="1" dirty="0">
                <a:solidFill>
                  <a:srgbClr val="00B050"/>
                </a:solidFill>
              </a:rPr>
              <a:t>lokakuussa 2021</a:t>
            </a:r>
          </a:p>
          <a:p>
            <a:pPr marL="514350" indent="-514350">
              <a:buFont typeface="+mj-lt"/>
              <a:buAutoNum type="alphaLcPeriod"/>
            </a:pPr>
            <a:r>
              <a:rPr lang="fi-FI" b="1" dirty="0" smtClean="0">
                <a:solidFill>
                  <a:srgbClr val="0070C0"/>
                </a:solidFill>
              </a:rPr>
              <a:t>Pääomatuloveroprosentti </a:t>
            </a:r>
            <a:r>
              <a:rPr lang="fi-FI" b="1" dirty="0">
                <a:solidFill>
                  <a:srgbClr val="0070C0"/>
                </a:solidFill>
              </a:rPr>
              <a:t>30 000 euron pääomatuloveroihin asti vuonna 2021</a:t>
            </a:r>
          </a:p>
          <a:p>
            <a:pPr marL="514350" indent="-514350">
              <a:buFont typeface="+mj-lt"/>
              <a:buAutoNum type="alphaLcPeriod"/>
            </a:pPr>
            <a:r>
              <a:rPr lang="fi-FI" b="1" dirty="0" smtClean="0">
                <a:solidFill>
                  <a:srgbClr val="7030A0"/>
                </a:solidFill>
              </a:rPr>
              <a:t>Työntekijän </a:t>
            </a:r>
            <a:r>
              <a:rPr lang="fi-FI" b="1" dirty="0">
                <a:solidFill>
                  <a:srgbClr val="7030A0"/>
                </a:solidFill>
              </a:rPr>
              <a:t>ja työnantajan yhteensä maksaman eläkemaksuprosentin suuruus vuonna 2021</a:t>
            </a:r>
          </a:p>
          <a:p>
            <a:pPr marL="514350" indent="-514350">
              <a:buFont typeface="+mj-lt"/>
              <a:buAutoNum type="alphaLcPeriod"/>
            </a:pPr>
            <a:r>
              <a:rPr lang="fi-FI" b="1" dirty="0" smtClean="0">
                <a:solidFill>
                  <a:srgbClr val="FF0000"/>
                </a:solidFill>
              </a:rPr>
              <a:t>12 </a:t>
            </a:r>
            <a:r>
              <a:rPr lang="fi-FI" b="1" dirty="0">
                <a:solidFill>
                  <a:srgbClr val="FF0000"/>
                </a:solidFill>
              </a:rPr>
              <a:t>kk </a:t>
            </a:r>
            <a:r>
              <a:rPr lang="fi-FI" b="1" dirty="0" err="1">
                <a:solidFill>
                  <a:srgbClr val="FF0000"/>
                </a:solidFill>
              </a:rPr>
              <a:t>Euribor-korko</a:t>
            </a:r>
            <a:r>
              <a:rPr lang="fi-FI" b="1" dirty="0">
                <a:solidFill>
                  <a:srgbClr val="FF0000"/>
                </a:solidFill>
              </a:rPr>
              <a:t> joulukuussa 2021</a:t>
            </a:r>
          </a:p>
          <a:p>
            <a:pPr marL="514350" indent="-514350">
              <a:buFont typeface="+mj-lt"/>
              <a:buAutoNum type="alphaLcPeriod"/>
            </a:pPr>
            <a:r>
              <a:rPr lang="fi-FI" b="1" dirty="0" smtClean="0">
                <a:solidFill>
                  <a:schemeClr val="accent5">
                    <a:lumMod val="75000"/>
                  </a:schemeClr>
                </a:solidFill>
              </a:rPr>
              <a:t>Suomalaisten </a:t>
            </a:r>
            <a:r>
              <a:rPr lang="fi-FI" b="1" dirty="0">
                <a:solidFill>
                  <a:schemeClr val="accent5">
                    <a:lumMod val="75000"/>
                  </a:schemeClr>
                </a:solidFill>
              </a:rPr>
              <a:t>eläkerahastojen koko syyskuun 2021 lopussa</a:t>
            </a:r>
          </a:p>
          <a:p>
            <a:pPr marL="514350" indent="-514350">
              <a:buFont typeface="+mj-lt"/>
              <a:buAutoNum type="alphaLcPeriod"/>
            </a:pPr>
            <a:r>
              <a:rPr lang="fi-FI" b="1" dirty="0" smtClean="0">
                <a:solidFill>
                  <a:schemeClr val="accent6">
                    <a:lumMod val="50000"/>
                  </a:schemeClr>
                </a:solidFill>
              </a:rPr>
              <a:t>Suomen </a:t>
            </a:r>
            <a:r>
              <a:rPr lang="fi-FI" b="1" dirty="0">
                <a:solidFill>
                  <a:schemeClr val="accent6">
                    <a:lumMod val="50000"/>
                  </a:schemeClr>
                </a:solidFill>
              </a:rPr>
              <a:t>valtion velka marraskuun 2021 lopussa</a:t>
            </a:r>
          </a:p>
          <a:p>
            <a:pPr marL="514350" indent="-514350">
              <a:buFont typeface="+mj-lt"/>
              <a:buAutoNum type="alphaLcPeriod"/>
            </a:pPr>
            <a:r>
              <a:rPr lang="fi-FI" b="1" dirty="0" smtClean="0">
                <a:solidFill>
                  <a:srgbClr val="00B0F0"/>
                </a:solidFill>
              </a:rPr>
              <a:t>Suomen </a:t>
            </a:r>
            <a:r>
              <a:rPr lang="fi-FI" b="1" dirty="0">
                <a:solidFill>
                  <a:srgbClr val="00B0F0"/>
                </a:solidFill>
              </a:rPr>
              <a:t>valtion budjetti vuodelle 2021</a:t>
            </a:r>
          </a:p>
          <a:p>
            <a:pPr marL="514350" indent="-514350">
              <a:buFont typeface="+mj-lt"/>
              <a:buAutoNum type="alphaLcPeriod"/>
            </a:pPr>
            <a:r>
              <a:rPr lang="fi-FI" b="1" dirty="0" smtClean="0"/>
              <a:t>Yhteisöveron </a:t>
            </a:r>
            <a:r>
              <a:rPr lang="fi-FI" b="1" dirty="0"/>
              <a:t>vuosituotto vuonna 2020</a:t>
            </a:r>
          </a:p>
          <a:p>
            <a:pPr marL="514350" indent="-514350">
              <a:buFont typeface="+mj-lt"/>
              <a:buAutoNum type="alphaLcPeriod"/>
            </a:pPr>
            <a:r>
              <a:rPr lang="fi-FI" b="1" dirty="0" smtClean="0">
                <a:solidFill>
                  <a:srgbClr val="92D050"/>
                </a:solidFill>
              </a:rPr>
              <a:t>Suomen </a:t>
            </a:r>
            <a:r>
              <a:rPr lang="fi-FI" b="1" dirty="0">
                <a:solidFill>
                  <a:srgbClr val="92D050"/>
                </a:solidFill>
              </a:rPr>
              <a:t>arvonlisäverokertymä vuonna 2020</a:t>
            </a:r>
          </a:p>
        </p:txBody>
      </p:sp>
      <p:sp>
        <p:nvSpPr>
          <p:cNvPr id="5" name="Sisällön paikkamerkki 1"/>
          <p:cNvSpPr txBox="1">
            <a:spLocks/>
          </p:cNvSpPr>
          <p:nvPr/>
        </p:nvSpPr>
        <p:spPr>
          <a:xfrm>
            <a:off x="107504" y="908720"/>
            <a:ext cx="3528392" cy="521744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fi-FI" sz="2400" b="1" dirty="0">
                <a:solidFill>
                  <a:srgbClr val="FF0000"/>
                </a:solidFill>
              </a:rPr>
              <a:t>-0,51 </a:t>
            </a:r>
            <a:r>
              <a:rPr lang="fi-FI" sz="2400" b="1" dirty="0" smtClean="0">
                <a:solidFill>
                  <a:srgbClr val="FF0000"/>
                </a:solidFill>
              </a:rPr>
              <a:t>%</a:t>
            </a:r>
          </a:p>
          <a:p>
            <a:r>
              <a:rPr lang="fi-FI" sz="2400" b="1" dirty="0" smtClean="0">
                <a:solidFill>
                  <a:srgbClr val="7030A0"/>
                </a:solidFill>
              </a:rPr>
              <a:t>24,4 %</a:t>
            </a:r>
          </a:p>
          <a:p>
            <a:r>
              <a:rPr lang="fi-FI" sz="2400" b="1" dirty="0" smtClean="0">
                <a:solidFill>
                  <a:srgbClr val="00B050"/>
                </a:solidFill>
              </a:rPr>
              <a:t>6,0 %</a:t>
            </a:r>
          </a:p>
          <a:p>
            <a:r>
              <a:rPr lang="fi-FI" sz="2400" b="1" dirty="0" smtClean="0">
                <a:solidFill>
                  <a:srgbClr val="0070C0"/>
                </a:solidFill>
              </a:rPr>
              <a:t>30 %</a:t>
            </a:r>
          </a:p>
          <a:p>
            <a:r>
              <a:rPr lang="fi-FI" sz="2400" b="1" dirty="0" smtClean="0">
                <a:solidFill>
                  <a:srgbClr val="C00000"/>
                </a:solidFill>
              </a:rPr>
              <a:t>0,74 %</a:t>
            </a:r>
          </a:p>
          <a:p>
            <a:r>
              <a:rPr lang="fi-FI" sz="2400" b="1" dirty="0" smtClean="0">
                <a:solidFill>
                  <a:schemeClr val="accent6">
                    <a:lumMod val="50000"/>
                  </a:schemeClr>
                </a:solidFill>
              </a:rPr>
              <a:t>128,7 </a:t>
            </a:r>
            <a:r>
              <a:rPr lang="fi-FI" sz="2400" b="1" dirty="0" err="1" smtClean="0">
                <a:solidFill>
                  <a:schemeClr val="accent6">
                    <a:lumMod val="50000"/>
                  </a:schemeClr>
                </a:solidFill>
              </a:rPr>
              <a:t>mrd€</a:t>
            </a:r>
            <a:endParaRPr lang="fi-FI" sz="2400" b="1" dirty="0" smtClean="0">
              <a:solidFill>
                <a:schemeClr val="accent6">
                  <a:lumMod val="50000"/>
                </a:schemeClr>
              </a:solidFill>
            </a:endParaRPr>
          </a:p>
          <a:p>
            <a:r>
              <a:rPr lang="fi-FI" sz="2400" b="1" dirty="0" smtClean="0">
                <a:solidFill>
                  <a:srgbClr val="00B0F0"/>
                </a:solidFill>
              </a:rPr>
              <a:t>65,2 </a:t>
            </a:r>
            <a:r>
              <a:rPr lang="fi-FI" sz="2400" b="1" dirty="0" err="1" smtClean="0">
                <a:solidFill>
                  <a:srgbClr val="00B0F0"/>
                </a:solidFill>
              </a:rPr>
              <a:t>mrd€</a:t>
            </a:r>
            <a:endParaRPr lang="fi-FI" sz="2400" b="1" dirty="0" smtClean="0">
              <a:solidFill>
                <a:srgbClr val="00B0F0"/>
              </a:solidFill>
            </a:endParaRPr>
          </a:p>
          <a:p>
            <a:r>
              <a:rPr lang="fi-FI" sz="2400" b="1" dirty="0" smtClean="0">
                <a:solidFill>
                  <a:schemeClr val="accent5">
                    <a:lumMod val="75000"/>
                  </a:schemeClr>
                </a:solidFill>
              </a:rPr>
              <a:t>245 </a:t>
            </a:r>
            <a:r>
              <a:rPr lang="fi-FI" sz="2400" b="1" dirty="0" err="1" smtClean="0">
                <a:solidFill>
                  <a:schemeClr val="accent5">
                    <a:lumMod val="75000"/>
                  </a:schemeClr>
                </a:solidFill>
              </a:rPr>
              <a:t>mrd€</a:t>
            </a:r>
            <a:endParaRPr lang="fi-FI" sz="2400" b="1" dirty="0" smtClean="0">
              <a:solidFill>
                <a:schemeClr val="accent5">
                  <a:lumMod val="75000"/>
                </a:schemeClr>
              </a:solidFill>
            </a:endParaRPr>
          </a:p>
          <a:p>
            <a:r>
              <a:rPr lang="fi-FI" sz="2400" b="1" dirty="0" smtClean="0">
                <a:solidFill>
                  <a:srgbClr val="92D050"/>
                </a:solidFill>
              </a:rPr>
              <a:t>18,1 </a:t>
            </a:r>
            <a:r>
              <a:rPr lang="fi-FI" sz="2400" b="1" dirty="0" err="1" smtClean="0">
                <a:solidFill>
                  <a:srgbClr val="92D050"/>
                </a:solidFill>
              </a:rPr>
              <a:t>mrd€</a:t>
            </a:r>
            <a:endParaRPr lang="fi-FI" sz="2400" b="1" dirty="0" smtClean="0">
              <a:solidFill>
                <a:srgbClr val="92D050"/>
              </a:solidFill>
            </a:endParaRPr>
          </a:p>
          <a:p>
            <a:r>
              <a:rPr lang="fi-FI" sz="2400" b="1" dirty="0" smtClean="0"/>
              <a:t> </a:t>
            </a:r>
            <a:r>
              <a:rPr lang="fi-FI" sz="2400" b="1" dirty="0"/>
              <a:t>5,4 </a:t>
            </a:r>
            <a:r>
              <a:rPr lang="fi-FI" sz="2400" b="1" dirty="0" err="1" smtClean="0"/>
              <a:t>mrd€</a:t>
            </a:r>
            <a:endParaRPr lang="fi-FI" sz="2400" b="1" dirty="0"/>
          </a:p>
        </p:txBody>
      </p:sp>
    </p:spTree>
    <p:extLst>
      <p:ext uri="{BB962C8B-B14F-4D97-AF65-F5344CB8AC3E}">
        <p14:creationId xmlns:p14="http://schemas.microsoft.com/office/powerpoint/2010/main" val="869762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0" y="0"/>
            <a:ext cx="9036496" cy="908720"/>
          </a:xfrm>
        </p:spPr>
        <p:txBody>
          <a:bodyPr>
            <a:normAutofit fontScale="90000"/>
          </a:bodyPr>
          <a:lstStyle/>
          <a:p>
            <a:pPr algn="l"/>
            <a:r>
              <a:rPr lang="fi-FI" sz="2800" b="1" dirty="0">
                <a:solidFill>
                  <a:prstClr val="black"/>
                </a:solidFill>
              </a:rPr>
              <a:t>2. Mikä on oikea suuruusluokka? Yhdistä kukin vero, korko, prosenttiluku tai rahamäärä oikeaan lukuun</a:t>
            </a:r>
            <a:r>
              <a:rPr lang="fi-FI" sz="2800" b="1" dirty="0" smtClean="0">
                <a:solidFill>
                  <a:prstClr val="black"/>
                </a:solidFill>
              </a:rPr>
              <a:t>. 10p</a:t>
            </a:r>
            <a:endParaRPr lang="fi-FI" sz="3600" dirty="0"/>
          </a:p>
        </p:txBody>
      </p:sp>
      <p:sp>
        <p:nvSpPr>
          <p:cNvPr id="3" name="Sisällön paikkamerkki 2"/>
          <p:cNvSpPr>
            <a:spLocks noGrp="1"/>
          </p:cNvSpPr>
          <p:nvPr>
            <p:ph idx="1"/>
          </p:nvPr>
        </p:nvSpPr>
        <p:spPr>
          <a:xfrm>
            <a:off x="0" y="980729"/>
            <a:ext cx="9144000" cy="5112568"/>
          </a:xfrm>
        </p:spPr>
        <p:txBody>
          <a:bodyPr>
            <a:normAutofit lnSpcReduction="10000"/>
          </a:bodyPr>
          <a:lstStyle/>
          <a:p>
            <a:pPr marL="457200" indent="-457200">
              <a:buFont typeface="+mj-lt"/>
              <a:buAutoNum type="alphaLcPeriod"/>
            </a:pPr>
            <a:r>
              <a:rPr lang="fi-FI" sz="2400" b="1" dirty="0" smtClean="0"/>
              <a:t>Uusien </a:t>
            </a:r>
            <a:r>
              <a:rPr lang="fi-FI" sz="2400" b="1" dirty="0"/>
              <a:t>asuntolainojen keskikorko lokakuussa 2021 = 0,74 %</a:t>
            </a:r>
          </a:p>
          <a:p>
            <a:pPr marL="457200" indent="-457200">
              <a:buFont typeface="+mj-lt"/>
              <a:buAutoNum type="alphaLcPeriod"/>
            </a:pPr>
            <a:r>
              <a:rPr lang="fi-FI" sz="2400" b="1" dirty="0" smtClean="0"/>
              <a:t>Työttömyysaste </a:t>
            </a:r>
            <a:r>
              <a:rPr lang="fi-FI" sz="2400" b="1" dirty="0"/>
              <a:t>lokakuussa 2021 = 6,0 %</a:t>
            </a:r>
          </a:p>
          <a:p>
            <a:pPr marL="457200" indent="-457200">
              <a:buFont typeface="+mj-lt"/>
              <a:buAutoNum type="alphaLcPeriod"/>
            </a:pPr>
            <a:r>
              <a:rPr lang="fi-FI" sz="2400" b="1" dirty="0" smtClean="0"/>
              <a:t>Pääomatuloveroprosentti </a:t>
            </a:r>
            <a:r>
              <a:rPr lang="fi-FI" sz="2400" b="1" dirty="0"/>
              <a:t>30 000 euron pääomatuloveroihin asti vuonna 2021 = 30 %</a:t>
            </a:r>
          </a:p>
          <a:p>
            <a:pPr marL="457200" indent="-457200">
              <a:buFont typeface="+mj-lt"/>
              <a:buAutoNum type="alphaLcPeriod"/>
            </a:pPr>
            <a:r>
              <a:rPr lang="fi-FI" sz="2400" b="1" dirty="0" smtClean="0"/>
              <a:t>Työntekijän </a:t>
            </a:r>
            <a:r>
              <a:rPr lang="fi-FI" sz="2400" b="1" dirty="0"/>
              <a:t>ja työnantajan yhteensä maksaman eläkemaksuprosentin suuruus vuonna 2021 = 24,4 %</a:t>
            </a:r>
          </a:p>
          <a:p>
            <a:pPr marL="457200" indent="-457200">
              <a:buFont typeface="+mj-lt"/>
              <a:buAutoNum type="alphaLcPeriod"/>
            </a:pPr>
            <a:r>
              <a:rPr lang="fi-FI" sz="2400" b="1" dirty="0" smtClean="0"/>
              <a:t>12 </a:t>
            </a:r>
            <a:r>
              <a:rPr lang="fi-FI" sz="2400" b="1" dirty="0"/>
              <a:t>kk </a:t>
            </a:r>
            <a:r>
              <a:rPr lang="fi-FI" sz="2400" b="1" dirty="0" err="1"/>
              <a:t>Euribor-korko</a:t>
            </a:r>
            <a:r>
              <a:rPr lang="fi-FI" sz="2400" b="1" dirty="0"/>
              <a:t> joulukuussa 2021 = -0,51 %</a:t>
            </a:r>
          </a:p>
          <a:p>
            <a:pPr marL="457200" indent="-457200">
              <a:buFont typeface="+mj-lt"/>
              <a:buAutoNum type="alphaLcPeriod"/>
            </a:pPr>
            <a:r>
              <a:rPr lang="fi-FI" sz="2400" b="1" dirty="0" smtClean="0"/>
              <a:t>Suomalaisten </a:t>
            </a:r>
            <a:r>
              <a:rPr lang="fi-FI" sz="2400" b="1" dirty="0"/>
              <a:t>eläkerahastojen koko syyskuun 2021 lopussa = 245 </a:t>
            </a:r>
            <a:r>
              <a:rPr lang="fi-FI" sz="2400" b="1" dirty="0" err="1"/>
              <a:t>mrd</a:t>
            </a:r>
            <a:endParaRPr lang="fi-FI" sz="2400" b="1" dirty="0"/>
          </a:p>
          <a:p>
            <a:pPr marL="457200" indent="-457200">
              <a:buFont typeface="+mj-lt"/>
              <a:buAutoNum type="alphaLcPeriod"/>
            </a:pPr>
            <a:r>
              <a:rPr lang="fi-FI" sz="2400" b="1" dirty="0" smtClean="0"/>
              <a:t>Suomen </a:t>
            </a:r>
            <a:r>
              <a:rPr lang="fi-FI" sz="2400" b="1" dirty="0"/>
              <a:t>valtion velka marraskuun 2021 lopussa = 128,7 </a:t>
            </a:r>
            <a:r>
              <a:rPr lang="fi-FI" sz="2400" b="1" dirty="0" err="1"/>
              <a:t>mrd</a:t>
            </a:r>
            <a:endParaRPr lang="fi-FI" sz="2400" b="1" dirty="0"/>
          </a:p>
          <a:p>
            <a:pPr marL="457200" indent="-457200">
              <a:buFont typeface="+mj-lt"/>
              <a:buAutoNum type="alphaLcPeriod"/>
            </a:pPr>
            <a:r>
              <a:rPr lang="fi-FI" sz="2400" b="1" dirty="0" smtClean="0"/>
              <a:t>Suomen </a:t>
            </a:r>
            <a:r>
              <a:rPr lang="fi-FI" sz="2400" b="1" dirty="0"/>
              <a:t>valtion budjetti vuodelle 2021 = 65,2 </a:t>
            </a:r>
            <a:r>
              <a:rPr lang="fi-FI" sz="2400" b="1" dirty="0" err="1"/>
              <a:t>mrd</a:t>
            </a:r>
            <a:r>
              <a:rPr lang="fi-FI" sz="2400" b="1" dirty="0"/>
              <a:t> €</a:t>
            </a:r>
          </a:p>
          <a:p>
            <a:pPr marL="457200" indent="-457200">
              <a:buFont typeface="+mj-lt"/>
              <a:buAutoNum type="alphaLcPeriod"/>
            </a:pPr>
            <a:r>
              <a:rPr lang="fi-FI" sz="2400" b="1" dirty="0" smtClean="0"/>
              <a:t>Yhteisöveron </a:t>
            </a:r>
            <a:r>
              <a:rPr lang="fi-FI" sz="2400" b="1" dirty="0"/>
              <a:t>vuosituotto vuonna 2020 = 5,4 </a:t>
            </a:r>
            <a:r>
              <a:rPr lang="fi-FI" sz="2400" b="1" dirty="0" err="1"/>
              <a:t>mrd</a:t>
            </a:r>
            <a:r>
              <a:rPr lang="fi-FI" sz="2400" b="1" dirty="0"/>
              <a:t> €</a:t>
            </a:r>
          </a:p>
          <a:p>
            <a:pPr marL="457200" indent="-457200">
              <a:buFont typeface="+mj-lt"/>
              <a:buAutoNum type="alphaLcPeriod"/>
            </a:pPr>
            <a:r>
              <a:rPr lang="fi-FI" sz="2400" b="1" dirty="0" smtClean="0"/>
              <a:t>Suomen </a:t>
            </a:r>
            <a:r>
              <a:rPr lang="fi-FI" sz="2400" b="1" dirty="0"/>
              <a:t>arvonlisäverokertymä vuonna 2020 = 18,1 </a:t>
            </a:r>
            <a:r>
              <a:rPr lang="fi-FI" sz="2400" b="1" dirty="0" err="1"/>
              <a:t>mrd</a:t>
            </a:r>
            <a:r>
              <a:rPr lang="fi-FI" sz="2400" b="1" dirty="0"/>
              <a:t> €</a:t>
            </a:r>
          </a:p>
        </p:txBody>
      </p:sp>
    </p:spTree>
    <p:extLst>
      <p:ext uri="{BB962C8B-B14F-4D97-AF65-F5344CB8AC3E}">
        <p14:creationId xmlns:p14="http://schemas.microsoft.com/office/powerpoint/2010/main" val="2193568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1"/>
          <p:cNvSpPr>
            <a:spLocks noGrp="1"/>
          </p:cNvSpPr>
          <p:nvPr>
            <p:ph type="title"/>
          </p:nvPr>
        </p:nvSpPr>
        <p:spPr>
          <a:xfrm>
            <a:off x="0" y="0"/>
            <a:ext cx="9131368" cy="1268760"/>
          </a:xfrm>
        </p:spPr>
        <p:txBody>
          <a:bodyPr>
            <a:noAutofit/>
          </a:bodyPr>
          <a:lstStyle/>
          <a:p>
            <a:pPr algn="l"/>
            <a:r>
              <a:rPr lang="fi-FI" sz="2000" b="1" dirty="0" smtClean="0"/>
              <a:t>3. Nordean </a:t>
            </a:r>
            <a:r>
              <a:rPr lang="fi-FI" sz="2000" b="1" dirty="0"/>
              <a:t>koronamittari kertoo suomalaisten kulutuskäyttäytymisestä koronapandemian aikana. Mittari perustuu Nordean suomalaisten asiakkaiden maksukorttien käyttöön Suomessa ja se esittää korttimaksujen yhteenlasketun arvon kehitystä. Ohessa on kaksi mittariin liittyvää kuvaa vuodelta 2020</a:t>
            </a:r>
            <a:r>
              <a:rPr lang="fi-FI" sz="2000" b="1" dirty="0" smtClean="0"/>
              <a:t>. 12p</a:t>
            </a:r>
            <a:endParaRPr lang="fi-FI" sz="2000" dirty="0">
              <a:solidFill>
                <a:srgbClr val="0070C0"/>
              </a:solidFill>
            </a:endParaRPr>
          </a:p>
        </p:txBody>
      </p:sp>
      <p:sp>
        <p:nvSpPr>
          <p:cNvPr id="4" name="Sisällön paikkamerkki 3"/>
          <p:cNvSpPr>
            <a:spLocks noGrp="1"/>
          </p:cNvSpPr>
          <p:nvPr>
            <p:ph idx="1"/>
          </p:nvPr>
        </p:nvSpPr>
        <p:spPr>
          <a:xfrm>
            <a:off x="0" y="1268760"/>
            <a:ext cx="9144000" cy="5544616"/>
          </a:xfrm>
        </p:spPr>
        <p:txBody>
          <a:bodyPr>
            <a:normAutofit/>
          </a:bodyPr>
          <a:lstStyle/>
          <a:p>
            <a:pPr marL="0" indent="0">
              <a:buNone/>
            </a:pPr>
            <a:r>
              <a:rPr lang="fi-FI" sz="1900" b="1" dirty="0">
                <a:solidFill>
                  <a:srgbClr val="C00000"/>
                </a:solidFill>
              </a:rPr>
              <a:t>Koronapandemia alkoi nopeasti pahentua Suomessa maaliskuussa 2020, jolloin hallitus otti käyttöön erilaisia rajoitustoimia ja monet siirtyivät etätyöhön. Rajoituksia lievennettiin loppukeväällä 2020. Syksyllä pandemiatilanne paheni uudestaan. Vastaa kuvien perusteella seuraaviin kysymyksiin tiiviisti muutamalla lauseella.</a:t>
            </a:r>
          </a:p>
          <a:p>
            <a:pPr marL="514350" indent="-514350">
              <a:buFont typeface="+mj-lt"/>
              <a:buAutoNum type="alphaLcParenR"/>
            </a:pPr>
            <a:r>
              <a:rPr lang="fi-FI" sz="2800" b="1" dirty="0" smtClean="0">
                <a:solidFill>
                  <a:srgbClr val="0070C0"/>
                </a:solidFill>
              </a:rPr>
              <a:t>Mitä </a:t>
            </a:r>
            <a:r>
              <a:rPr lang="fi-FI" sz="2800" b="1" dirty="0">
                <a:solidFill>
                  <a:srgbClr val="0070C0"/>
                </a:solidFill>
              </a:rPr>
              <a:t>keskeisiä johtopäätöksiä voit tehdä kulutuksen kehityksestä Suomessa vuoden 2020 aikana koronamittarin perusteella? Mainitse kolme asiaa.</a:t>
            </a:r>
          </a:p>
          <a:p>
            <a:pPr marL="514350" indent="-514350">
              <a:buFont typeface="+mj-lt"/>
              <a:buAutoNum type="alphaLcParenR"/>
            </a:pPr>
            <a:r>
              <a:rPr lang="fi-FI" sz="2800" b="1" dirty="0" smtClean="0">
                <a:solidFill>
                  <a:srgbClr val="0070C0"/>
                </a:solidFill>
              </a:rPr>
              <a:t>Miksi </a:t>
            </a:r>
            <a:r>
              <a:rPr lang="fi-FI" sz="2800" b="1" dirty="0">
                <a:solidFill>
                  <a:srgbClr val="0070C0"/>
                </a:solidFill>
              </a:rPr>
              <a:t>Nordean korttidatan tarjoama kuva ei kerro koko totuutta kulutuksen kehityksestä Suomessa? Mainitse yksi syy.</a:t>
            </a:r>
          </a:p>
          <a:p>
            <a:pPr marL="514350" indent="-514350">
              <a:buFont typeface="+mj-lt"/>
              <a:buAutoNum type="alphaLcParenR"/>
            </a:pPr>
            <a:r>
              <a:rPr lang="fi-FI" sz="2800" b="1" dirty="0" smtClean="0">
                <a:solidFill>
                  <a:srgbClr val="0070C0"/>
                </a:solidFill>
              </a:rPr>
              <a:t>Koronakriisin </a:t>
            </a:r>
            <a:r>
              <a:rPr lang="fi-FI" sz="2800" b="1" dirty="0">
                <a:solidFill>
                  <a:srgbClr val="0070C0"/>
                </a:solidFill>
              </a:rPr>
              <a:t>vuoksi kuluttajien halu suosia kotimaisia tuotteita on kasvanut. Mitä hyviä ja huonoja puolia tässä on? Mainitse yksi hyvä ja yksi huono puoli.</a:t>
            </a:r>
          </a:p>
        </p:txBody>
      </p:sp>
    </p:spTree>
    <p:extLst>
      <p:ext uri="{BB962C8B-B14F-4D97-AF65-F5344CB8AC3E}">
        <p14:creationId xmlns:p14="http://schemas.microsoft.com/office/powerpoint/2010/main" val="24377713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6512" y="0"/>
            <a:ext cx="9180512" cy="692696"/>
          </a:xfrm>
        </p:spPr>
        <p:txBody>
          <a:bodyPr>
            <a:normAutofit fontScale="90000"/>
          </a:bodyPr>
          <a:lstStyle/>
          <a:p>
            <a:r>
              <a:rPr lang="fi-FI" dirty="0"/>
              <a:t>3. Nordean </a:t>
            </a:r>
            <a:r>
              <a:rPr lang="fi-FI" dirty="0" smtClean="0"/>
              <a:t>koronamittari, kuviot</a:t>
            </a:r>
            <a:endParaRPr lang="fi-FI" dirty="0"/>
          </a:p>
        </p:txBody>
      </p:sp>
      <p:pic>
        <p:nvPicPr>
          <p:cNvPr id="3074"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07504" y="692696"/>
            <a:ext cx="5904656" cy="3169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2123728" y="3573016"/>
            <a:ext cx="6768752" cy="3033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2532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1"/>
          <p:cNvSpPr>
            <a:spLocks noGrp="1"/>
          </p:cNvSpPr>
          <p:nvPr>
            <p:ph type="title"/>
          </p:nvPr>
        </p:nvSpPr>
        <p:spPr>
          <a:xfrm>
            <a:off x="0" y="0"/>
            <a:ext cx="9131368" cy="620688"/>
          </a:xfrm>
        </p:spPr>
        <p:txBody>
          <a:bodyPr>
            <a:noAutofit/>
          </a:bodyPr>
          <a:lstStyle/>
          <a:p>
            <a:pPr algn="l"/>
            <a:r>
              <a:rPr lang="fi-FI" sz="2400" b="1" dirty="0"/>
              <a:t>3. </a:t>
            </a:r>
            <a:r>
              <a:rPr lang="fi-FI" sz="2400" b="1" dirty="0" smtClean="0"/>
              <a:t>Kulutuskäyttäytymistehtävä: a</a:t>
            </a:r>
            <a:r>
              <a:rPr lang="fi-FI" sz="2400" b="1" dirty="0"/>
              <a:t>. Mitä keskeisiä johtopäätöksiä voit tehdä koronamittarin perusteella? Mainitse kolme asiaa.</a:t>
            </a:r>
            <a:endParaRPr lang="fi-FI" sz="2400" dirty="0">
              <a:solidFill>
                <a:srgbClr val="0070C0"/>
              </a:solidFill>
            </a:endParaRPr>
          </a:p>
        </p:txBody>
      </p:sp>
      <p:sp>
        <p:nvSpPr>
          <p:cNvPr id="4" name="Sisällön paikkamerkki 3"/>
          <p:cNvSpPr>
            <a:spLocks noGrp="1"/>
          </p:cNvSpPr>
          <p:nvPr>
            <p:ph idx="1"/>
          </p:nvPr>
        </p:nvSpPr>
        <p:spPr>
          <a:xfrm>
            <a:off x="0" y="836712"/>
            <a:ext cx="9144000" cy="5976664"/>
          </a:xfrm>
        </p:spPr>
        <p:txBody>
          <a:bodyPr>
            <a:noAutofit/>
          </a:bodyPr>
          <a:lstStyle/>
          <a:p>
            <a:pPr marL="457200" indent="-457200">
              <a:buFont typeface="+mj-lt"/>
              <a:buAutoNum type="arabicPeriod"/>
            </a:pPr>
            <a:r>
              <a:rPr lang="fi-FI" sz="2000" b="1" dirty="0" smtClean="0">
                <a:solidFill>
                  <a:srgbClr val="0070C0"/>
                </a:solidFill>
              </a:rPr>
              <a:t>Pandemian </a:t>
            </a:r>
            <a:r>
              <a:rPr lang="fi-FI" sz="2000" b="1" dirty="0">
                <a:solidFill>
                  <a:srgbClr val="0070C0"/>
                </a:solidFill>
              </a:rPr>
              <a:t>alettua maaliskuussa 2020 korttimaksut putosivat voimakkaasti lyhyessä ajassa, kun moni siirtyi etätöihin ja pysytteli vapaa-aikanakin kotioloissa. Korttiostojen yhteismäärä oli huhtikuussa yli 15 % pienempi kuin vuotta aiemmin.</a:t>
            </a:r>
          </a:p>
          <a:p>
            <a:pPr marL="457200" indent="-457200">
              <a:buFont typeface="+mj-lt"/>
              <a:buAutoNum type="arabicPeriod"/>
            </a:pPr>
            <a:r>
              <a:rPr lang="fi-FI" sz="2000" b="1" dirty="0" smtClean="0">
                <a:solidFill>
                  <a:srgbClr val="C00000"/>
                </a:solidFill>
              </a:rPr>
              <a:t>Tartuntojen </a:t>
            </a:r>
            <a:r>
              <a:rPr lang="fi-FI" sz="2000" b="1" dirty="0">
                <a:solidFill>
                  <a:srgbClr val="C00000"/>
                </a:solidFill>
              </a:rPr>
              <a:t>määrän pienennettyä ja viranomaisten asettamien rajoitusten lievennyttyä korttimaksujen määrä palautui nopeasti lähelle vuodentakaista tasoa tai jopa sen yli alkukesän 2020 aikana. Pandemian toinen aalto ei syksyllä merkittävästi </a:t>
            </a:r>
            <a:r>
              <a:rPr lang="fi-FI" sz="2000" b="1" dirty="0" smtClean="0">
                <a:solidFill>
                  <a:srgbClr val="C00000"/>
                </a:solidFill>
              </a:rPr>
              <a:t>vaikuttanut korttimaksuihin</a:t>
            </a:r>
            <a:r>
              <a:rPr lang="fi-FI" sz="2000" b="1" dirty="0">
                <a:solidFill>
                  <a:srgbClr val="C00000"/>
                </a:solidFill>
              </a:rPr>
              <a:t>, kun rajoitustoimet olivat lieviä ja kuluttajat uskalsivat jatkaa liikkumista ja ostosten tekoa.</a:t>
            </a:r>
          </a:p>
          <a:p>
            <a:pPr marL="457200" indent="-457200">
              <a:buFont typeface="+mj-lt"/>
              <a:buAutoNum type="arabicPeriod"/>
            </a:pPr>
            <a:r>
              <a:rPr lang="fi-FI" sz="2000" b="1" dirty="0" smtClean="0"/>
              <a:t>Vaikka </a:t>
            </a:r>
            <a:r>
              <a:rPr lang="fi-FI" sz="2000" b="1" dirty="0"/>
              <a:t>kokonaisuudessaan korttimaksut olivat vuonna 2020 lähes samalla tasolla kuin vuotta aiemmin, tuote- ja palveluryhmittäin tarkasteltuna muutokset olivat suuria. Kulttuuripalveluissa, hotelleissa, liikkumisessa ja mm. ravintoloissa käytettiin selvästi vähemmän korttimaksamista kuin aiemmin, kun taas verkkokaupassa, päivittäistavarakaupassa (mm. elintarvikkeet) sekä kodin kunnostamisessa korttimaksamista käytettiin enemmän kuin vuotta aiemmin.</a:t>
            </a:r>
          </a:p>
        </p:txBody>
      </p:sp>
    </p:spTree>
    <p:extLst>
      <p:ext uri="{BB962C8B-B14F-4D97-AF65-F5344CB8AC3E}">
        <p14:creationId xmlns:p14="http://schemas.microsoft.com/office/powerpoint/2010/main" val="3784537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2880</Words>
  <Application>Microsoft Office PowerPoint</Application>
  <PresentationFormat>Näytössä katseltava diaesitys (4:3)</PresentationFormat>
  <Paragraphs>150</Paragraphs>
  <Slides>21</Slides>
  <Notes>0</Notes>
  <HiddenSlides>0</HiddenSlides>
  <MMClips>0</MMClips>
  <ScaleCrop>false</ScaleCrop>
  <HeadingPairs>
    <vt:vector size="4" baseType="variant">
      <vt:variant>
        <vt:lpstr>Teema</vt:lpstr>
      </vt:variant>
      <vt:variant>
        <vt:i4>1</vt:i4>
      </vt:variant>
      <vt:variant>
        <vt:lpstr>Dian otsikot</vt:lpstr>
      </vt:variant>
      <vt:variant>
        <vt:i4>21</vt:i4>
      </vt:variant>
    </vt:vector>
  </HeadingPairs>
  <TitlesOfParts>
    <vt:vector size="22" baseType="lpstr">
      <vt:lpstr>Office-teema</vt:lpstr>
      <vt:lpstr>Talousguru</vt:lpstr>
      <vt:lpstr>1. Sofialla on kolme kulutusluottoa (8p)</vt:lpstr>
      <vt:lpstr>1. Sofialla on kolme kulutusluottoa (8p) Laske, tuleeko Sofialle halvemmaksi pitää vanhat lainat vai ottaa uusi laina, jolla maksettaisiin vanhat lainat pois.</vt:lpstr>
      <vt:lpstr>2. Mikä on oikea suuruusluokka? Yhdistä kukin vero, korko, prosenttiluku tai rahamäärä oikeaan lukuun. 10p</vt:lpstr>
      <vt:lpstr>2. Mikä on oikea suuruusluokka? Yhdistä kukin vero, korko, prosenttiluku tai rahamäärä oikeaan lukuun. 10p</vt:lpstr>
      <vt:lpstr>2. Mikä on oikea suuruusluokka? Yhdistä kukin vero, korko, prosenttiluku tai rahamäärä oikeaan lukuun. 10p</vt:lpstr>
      <vt:lpstr>3. Nordean koronamittari kertoo suomalaisten kulutuskäyttäytymisestä koronapandemian aikana. Mittari perustuu Nordean suomalaisten asiakkaiden maksukorttien käyttöön Suomessa ja se esittää korttimaksujen yhteenlasketun arvon kehitystä. Ohessa on kaksi mittariin liittyvää kuvaa vuodelta 2020. 12p</vt:lpstr>
      <vt:lpstr>3. Nordean koronamittari, kuviot</vt:lpstr>
      <vt:lpstr>3. Kulutuskäyttäytymistehtävä: a. Mitä keskeisiä johtopäätöksiä voit tehdä koronamittarin perusteella? Mainitse kolme asiaa.</vt:lpstr>
      <vt:lpstr>3. Kulutuskäyttäytymistehtävä: b. Miksi Nordean korttidatan tarjoama kuva ei kerro koko totuutta kulutuksen kehityksestä Suomessa? Mainitse yksi syy.</vt:lpstr>
      <vt:lpstr>3. Kulutuskäyttäytymistehtävä: c. Koronakriisin vuoksi kuluttajien halu suosia kotimaisia tuotteita on kasvanut. Mitä hyviä ja huonoja puolia tässä on? Mainitse yksi hyvä ja yksi huono puoli.</vt:lpstr>
      <vt:lpstr>4. Talouskriisitehtävä</vt:lpstr>
      <vt:lpstr>4. Talouskriisitehtävä</vt:lpstr>
      <vt:lpstr>4. Talouskriisitehtävä</vt:lpstr>
      <vt:lpstr>4. Talouskriisitehtävä</vt:lpstr>
      <vt:lpstr>4. Talouskriisitehtävä</vt:lpstr>
      <vt:lpstr>4. Talouskriisitehtävä</vt:lpstr>
      <vt:lpstr>4. Talouskriisitehtävä</vt:lpstr>
      <vt:lpstr>1990-luvun lama (10 pistettä)</vt:lpstr>
      <vt:lpstr>Finanssikriisi 2008 (10 pistettä)</vt:lpstr>
      <vt:lpstr>Koronakriisi (10 pistettä)</vt:lpstr>
    </vt:vector>
  </TitlesOfParts>
  <Company>Kaakkois-Suomen Tieto 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Talouguru 2013</dc:title>
  <dc:creator>pasi.lintinen@edukouvola.fi</dc:creator>
  <cp:lastModifiedBy>Pasi</cp:lastModifiedBy>
  <cp:revision>74</cp:revision>
  <dcterms:created xsi:type="dcterms:W3CDTF">2013-01-16T08:30:06Z</dcterms:created>
  <dcterms:modified xsi:type="dcterms:W3CDTF">2022-01-14T06:59:38Z</dcterms:modified>
</cp:coreProperties>
</file>