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fi"/>
              <a:t>‹#›</a:t>
            </a:fld>
            <a:endParaRPr lang="f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fi" sz="1000">
                <a:solidFill>
                  <a:schemeClr val="dk2"/>
                </a:solidFill>
              </a:rPr>
              <a:t>‹#›</a:t>
            </a:fld>
            <a:endParaRPr lang="fi"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lvl="0" rtl="0">
              <a:spcBef>
                <a:spcPts val="0"/>
              </a:spcBef>
              <a:buNone/>
            </a:pPr>
            <a:r>
              <a:rPr lang="fi"/>
              <a:t>Meidän luokan matka 100-vuotiaassa Suomessa</a:t>
            </a:r>
          </a:p>
        </p:txBody>
      </p:sp>
      <p:sp>
        <p:nvSpPr>
          <p:cNvPr id="55" name="Shape 55"/>
          <p:cNvSpPr txBox="1">
            <a:spLocks noGrp="1"/>
          </p:cNvSpPr>
          <p:nvPr>
            <p:ph type="subTitle" idx="1"/>
          </p:nvPr>
        </p:nvSpPr>
        <p:spPr>
          <a:xfrm>
            <a:off x="311700" y="2834125"/>
            <a:ext cx="8520600" cy="792600"/>
          </a:xfrm>
          <a:prstGeom prst="rect">
            <a:avLst/>
          </a:prstGeom>
        </p:spPr>
        <p:txBody>
          <a:bodyPr wrap="square" lIns="91425" tIns="91425" rIns="91425" bIns="91425" anchor="t" anchorCtr="0">
            <a:noAutofit/>
          </a:bodyPr>
          <a:lstStyle/>
          <a:p>
            <a:pPr lvl="0">
              <a:spcBef>
                <a:spcPts val="0"/>
              </a:spcBef>
              <a:buNone/>
            </a:pPr>
            <a:r>
              <a:rPr lang="fi"/>
              <a:t>Hamarin koulu 6. luokka, Porvoo</a:t>
            </a:r>
          </a:p>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240625" y="426575"/>
            <a:ext cx="8520600" cy="2407500"/>
          </a:xfrm>
          <a:prstGeom prst="rect">
            <a:avLst/>
          </a:prstGeom>
        </p:spPr>
        <p:txBody>
          <a:bodyPr wrap="square" lIns="91425" tIns="91425" rIns="91425" bIns="91425" anchor="b" anchorCtr="0">
            <a:noAutofit/>
          </a:bodyPr>
          <a:lstStyle/>
          <a:p>
            <a:pPr lvl="0" rtl="0">
              <a:spcBef>
                <a:spcPts val="0"/>
              </a:spcBef>
              <a:buNone/>
            </a:pPr>
            <a:r>
              <a:rPr lang="fi"/>
              <a:t>   Matkamme  Turkuun vuoteen 1952</a:t>
            </a:r>
          </a:p>
          <a:p>
            <a:pPr lvl="0" algn="l" rtl="0">
              <a:spcBef>
                <a:spcPts val="0"/>
              </a:spcBef>
              <a:buNone/>
            </a:pPr>
            <a:endParaRPr/>
          </a:p>
        </p:txBody>
      </p:sp>
      <p:sp>
        <p:nvSpPr>
          <p:cNvPr id="112" name="Shape 112"/>
          <p:cNvSpPr txBox="1">
            <a:spLocks noGrp="1"/>
          </p:cNvSpPr>
          <p:nvPr>
            <p:ph type="subTitle" idx="1"/>
          </p:nvPr>
        </p:nvSpPr>
        <p:spPr>
          <a:xfrm>
            <a:off x="421078" y="2834125"/>
            <a:ext cx="8520600" cy="792600"/>
          </a:xfrm>
          <a:prstGeom prst="rect">
            <a:avLst/>
          </a:prstGeom>
        </p:spPr>
        <p:txBody>
          <a:bodyPr wrap="square" lIns="91425" tIns="91425" rIns="91425" bIns="91425" anchor="t" anchorCtr="0">
            <a:noAutofit/>
          </a:bodyPr>
          <a:lstStyle/>
          <a:p>
            <a:pPr lvl="0" rtl="0">
              <a:spcBef>
                <a:spcPts val="0"/>
              </a:spcBef>
              <a:buNone/>
            </a:pPr>
            <a:r>
              <a:rPr lang="fi"/>
              <a:t>Julia.S, Julius, Pietu, Sofia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579775"/>
            <a:ext cx="8520600" cy="572700"/>
          </a:xfrm>
          <a:prstGeom prst="rect">
            <a:avLst/>
          </a:prstGeom>
        </p:spPr>
        <p:txBody>
          <a:bodyPr wrap="square" lIns="91425" tIns="91425" rIns="91425" bIns="91425" anchor="t" anchorCtr="0">
            <a:noAutofit/>
          </a:bodyPr>
          <a:lstStyle/>
          <a:p>
            <a:pPr lvl="0" rtl="0">
              <a:spcBef>
                <a:spcPts val="0"/>
              </a:spcBef>
              <a:buNone/>
            </a:pPr>
            <a:r>
              <a:rPr lang="fi"/>
              <a:t>Ensimmäinen päivä</a:t>
            </a:r>
          </a:p>
        </p:txBody>
      </p:sp>
      <p:sp>
        <p:nvSpPr>
          <p:cNvPr id="118" name="Shape 118"/>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lvl="0" rtl="0">
              <a:spcBef>
                <a:spcPts val="0"/>
              </a:spcBef>
              <a:buNone/>
            </a:pPr>
            <a:r>
              <a:rPr lang="fi"/>
              <a:t>Lähdimme menneisyyteen aikakoneella puhelin mukana. Matkasimme vuoden 1952 Turkuun.</a:t>
            </a:r>
          </a:p>
          <a:p>
            <a:pPr lvl="0" rtl="0">
              <a:spcBef>
                <a:spcPts val="0"/>
              </a:spcBef>
              <a:buNone/>
            </a:pPr>
            <a:r>
              <a:rPr lang="fi"/>
              <a:t>Ennen kuin menimme Turkuun, kävimme pikaisesti katsomassa olympialaisia, jotka olivat Helsingissä.</a:t>
            </a:r>
          </a:p>
          <a:p>
            <a:pPr lvl="0" rtl="0">
              <a:spcBef>
                <a:spcPts val="0"/>
              </a:spcBef>
              <a:buNone/>
            </a:pPr>
            <a:r>
              <a:rPr lang="fi"/>
              <a:t>Löysimme Mauno Koiviston Turun kadulta. Hän kertoi meille Turusta ja sen aikaisista ruuista ja tavoista. Lähdimme Mauno Koiviston kanssa hänen talolleen. Saimme luvan yöpyä hänen luonaan. Lähdimme tutkimaan kaupunkia ja menimme Mauno Koiviston kanssa syömään, hän lupasi esitellä lempi ravintolansa. Ilta tuli nopeasti ja menimme takaisin Maunon talolle. </a:t>
            </a:r>
          </a:p>
          <a:p>
            <a:pPr lvl="0" rtl="0">
              <a:spcBef>
                <a:spcPts val="0"/>
              </a:spcBef>
              <a:buNone/>
            </a:pPr>
            <a:endParaRPr/>
          </a:p>
          <a:p>
            <a:pPr lvl="0" rtl="0">
              <a:spcBef>
                <a:spcPts val="0"/>
              </a:spcBef>
              <a:buNone/>
            </a:pPr>
            <a:r>
              <a:rPr lang="fi"/>
              <a:t>.</a:t>
            </a:r>
          </a:p>
        </p:txBody>
      </p:sp>
      <p:sp>
        <p:nvSpPr>
          <p:cNvPr id="119" name="Shape 119"/>
          <p:cNvSpPr txBox="1">
            <a:spLocks noGrp="1"/>
          </p:cNvSpPr>
          <p:nvPr>
            <p:ph type="body" idx="2"/>
          </p:nvPr>
        </p:nvSpPr>
        <p:spPr>
          <a:xfrm>
            <a:off x="4832400" y="977470"/>
            <a:ext cx="3999900" cy="3416400"/>
          </a:xfrm>
          <a:prstGeom prst="rect">
            <a:avLst/>
          </a:prstGeom>
        </p:spPr>
        <p:txBody>
          <a:bodyPr wrap="square" lIns="91425" tIns="91425" rIns="91425" bIns="91425" anchor="t" anchorCtr="0">
            <a:noAutofit/>
          </a:bodyPr>
          <a:lstStyle/>
          <a:p>
            <a:pPr lvl="0" rtl="0">
              <a:spcBef>
                <a:spcPts val="0"/>
              </a:spcBef>
              <a:buNone/>
            </a:pPr>
            <a:endParaRPr/>
          </a:p>
        </p:txBody>
      </p:sp>
      <p:pic>
        <p:nvPicPr>
          <p:cNvPr id="120" name="Shape 120"/>
          <p:cNvPicPr preferRelativeResize="0"/>
          <p:nvPr/>
        </p:nvPicPr>
        <p:blipFill>
          <a:blip r:embed="rId3">
            <a:alphaModFix/>
          </a:blip>
          <a:stretch>
            <a:fillRect/>
          </a:stretch>
        </p:blipFill>
        <p:spPr>
          <a:xfrm>
            <a:off x="4311600" y="977472"/>
            <a:ext cx="4442749" cy="3013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fi"/>
              <a:t>Haastattelu</a:t>
            </a:r>
          </a:p>
        </p:txBody>
      </p:sp>
      <p:sp>
        <p:nvSpPr>
          <p:cNvPr id="126" name="Shape 126"/>
          <p:cNvSpPr txBox="1">
            <a:spLocks noGrp="1"/>
          </p:cNvSpPr>
          <p:nvPr>
            <p:ph type="body" idx="1"/>
          </p:nvPr>
        </p:nvSpPr>
        <p:spPr>
          <a:xfrm>
            <a:off x="311709" y="1077883"/>
            <a:ext cx="4183800" cy="3892500"/>
          </a:xfrm>
          <a:prstGeom prst="rect">
            <a:avLst/>
          </a:prstGeom>
        </p:spPr>
        <p:txBody>
          <a:bodyPr wrap="square" lIns="91425" tIns="91425" rIns="91425" bIns="91425" anchor="t" anchorCtr="0">
            <a:noAutofit/>
          </a:bodyPr>
          <a:lstStyle/>
          <a:p>
            <a:pPr lvl="0" rtl="0">
              <a:spcBef>
                <a:spcPts val="0"/>
              </a:spcBef>
              <a:buNone/>
            </a:pPr>
            <a:r>
              <a:rPr lang="fi"/>
              <a:t>Menimme haastattelemaan kaupunkilaisia.</a:t>
            </a:r>
          </a:p>
          <a:p>
            <a:pPr lvl="0" rtl="0">
              <a:spcBef>
                <a:spcPts val="0"/>
              </a:spcBef>
              <a:buNone/>
            </a:pPr>
            <a:r>
              <a:rPr lang="fi"/>
              <a:t>Kaupunkilaisilla oli silloin käytössä ainoastaan lankapuhelimet.</a:t>
            </a:r>
          </a:p>
          <a:p>
            <a:pPr lvl="0" rtl="0">
              <a:spcBef>
                <a:spcPts val="0"/>
              </a:spcBef>
              <a:buNone/>
            </a:pPr>
            <a:r>
              <a:rPr lang="fi"/>
              <a:t>Kysyimme heiltä puhelimista ja he sanoivat, että lankapuhelin keksittiin 1900-luvun alussa.</a:t>
            </a:r>
          </a:p>
          <a:p>
            <a:pPr lvl="0" rtl="0">
              <a:spcBef>
                <a:spcPts val="0"/>
              </a:spcBef>
              <a:buNone/>
            </a:pPr>
            <a:r>
              <a:rPr lang="fi"/>
              <a:t>He kysyivät, miksi mietimme asiaa, sillä ei kenelläkään ole sen hienompaa puhelinta? Näytimme meidän omat puhelimemme heille.  He olivat todella hämmästyneitä.</a:t>
            </a:r>
          </a:p>
          <a:p>
            <a:pPr lvl="0" rtl="0">
              <a:spcBef>
                <a:spcPts val="0"/>
              </a:spcBef>
              <a:buNone/>
            </a:pPr>
            <a:r>
              <a:rPr lang="fi"/>
              <a:t>Sitten he kysyivät, mistä tulimme. Vastasimme lyhyesti “ei kuulu teille”. Lähdimme pakoon, sillä </a:t>
            </a:r>
          </a:p>
        </p:txBody>
      </p:sp>
      <p:sp>
        <p:nvSpPr>
          <p:cNvPr id="127" name="Shape 127"/>
          <p:cNvSpPr txBox="1">
            <a:spLocks noGrp="1"/>
          </p:cNvSpPr>
          <p:nvPr>
            <p:ph type="body" idx="2"/>
          </p:nvPr>
        </p:nvSpPr>
        <p:spPr>
          <a:xfrm>
            <a:off x="4495496" y="884986"/>
            <a:ext cx="3999900" cy="4085400"/>
          </a:xfrm>
          <a:prstGeom prst="rect">
            <a:avLst/>
          </a:prstGeom>
        </p:spPr>
        <p:txBody>
          <a:bodyPr wrap="square" lIns="91425" tIns="91425" rIns="91425" bIns="91425" anchor="t" anchorCtr="0">
            <a:noAutofit/>
          </a:bodyPr>
          <a:lstStyle/>
          <a:p>
            <a:pPr lvl="0" rtl="0">
              <a:spcBef>
                <a:spcPts val="0"/>
              </a:spcBef>
              <a:buNone/>
            </a:pPr>
            <a:r>
              <a:rPr lang="fi"/>
              <a:t>pelkäsimme sekoittavamme menneisyyttä ja vaikuttavamme vielä johonkin historialliseen asiaan. He taisivat tajuta mistä tulimme ja lähtivät peräämme. Juoksimme poliisiaseman ohi ja meitä takaa ajavat tulivat perässä. Yllättäen he poikkesivat poliisiasemalle ja sitten meitä ajoivat takaa poliisit ja joukko kaupunkilaisia jotka liittyivät mukaan.</a:t>
            </a:r>
          </a:p>
          <a:p>
            <a:pPr lvl="0" rtl="0">
              <a:spcBef>
                <a:spcPts val="0"/>
              </a:spcBef>
              <a:buClr>
                <a:schemeClr val="dk1"/>
              </a:buClr>
              <a:buSzPct val="78571"/>
              <a:buFont typeface="Arial"/>
              <a:buNone/>
            </a:pPr>
            <a:r>
              <a:rPr lang="fi"/>
              <a:t>Menimme teltallemme metsään, jossa aikakoneemme oli. Laitoimme ajan takaisin 2017-luvulle ja lähdimme omaan aikaamme.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spcBef>
                <a:spcPts val="0"/>
              </a:spcBef>
              <a:buNone/>
            </a:pPr>
            <a:r>
              <a:rPr lang="fi"/>
              <a:t>K.                                 KUVIA</a:t>
            </a:r>
          </a:p>
        </p:txBody>
      </p:sp>
      <p:sp>
        <p:nvSpPr>
          <p:cNvPr id="133" name="Shape 133"/>
          <p:cNvSpPr txBox="1">
            <a:spLocks noGrp="1"/>
          </p:cNvSpPr>
          <p:nvPr>
            <p:ph type="body" idx="1"/>
          </p:nvPr>
        </p:nvSpPr>
        <p:spPr>
          <a:xfrm>
            <a:off x="5408725" y="2302400"/>
            <a:ext cx="3423600" cy="2266500"/>
          </a:xfrm>
          <a:prstGeom prst="rect">
            <a:avLst/>
          </a:prstGeom>
        </p:spPr>
        <p:txBody>
          <a:bodyPr wrap="square" lIns="91425" tIns="91425" rIns="91425" bIns="91425" anchor="t" anchorCtr="0">
            <a:noAutofit/>
          </a:bodyPr>
          <a:lstStyle/>
          <a:p>
            <a:pPr lvl="0" rtl="0">
              <a:spcBef>
                <a:spcPts val="0"/>
              </a:spcBef>
              <a:buNone/>
            </a:pPr>
            <a:endParaRPr/>
          </a:p>
        </p:txBody>
      </p:sp>
      <p:pic>
        <p:nvPicPr>
          <p:cNvPr id="134" name="Shape 134"/>
          <p:cNvPicPr preferRelativeResize="0"/>
          <p:nvPr/>
        </p:nvPicPr>
        <p:blipFill>
          <a:blip r:embed="rId3">
            <a:alphaModFix/>
          </a:blip>
          <a:stretch>
            <a:fillRect/>
          </a:stretch>
        </p:blipFill>
        <p:spPr>
          <a:xfrm>
            <a:off x="-12" y="0"/>
            <a:ext cx="3857625" cy="5143500"/>
          </a:xfrm>
          <a:prstGeom prst="rect">
            <a:avLst/>
          </a:prstGeom>
          <a:noFill/>
          <a:ln>
            <a:noFill/>
          </a:ln>
        </p:spPr>
      </p:pic>
      <p:pic>
        <p:nvPicPr>
          <p:cNvPr id="135" name="Shape 135"/>
          <p:cNvPicPr preferRelativeResize="0"/>
          <p:nvPr/>
        </p:nvPicPr>
        <p:blipFill>
          <a:blip r:embed="rId4">
            <a:alphaModFix/>
          </a:blip>
          <a:stretch>
            <a:fillRect/>
          </a:stretch>
        </p:blipFill>
        <p:spPr>
          <a:xfrm>
            <a:off x="5286362" y="0"/>
            <a:ext cx="3857625"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fi"/>
              <a:t>Helsingin olympialaiset 1952 - matkapäiväkirja</a:t>
            </a:r>
          </a:p>
        </p:txBody>
      </p:sp>
      <p:sp>
        <p:nvSpPr>
          <p:cNvPr id="141" name="Shape 141"/>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rtl="0">
              <a:spcBef>
                <a:spcPts val="0"/>
              </a:spcBef>
              <a:spcAft>
                <a:spcPts val="0"/>
              </a:spcAft>
              <a:buClr>
                <a:schemeClr val="dk1"/>
              </a:buClr>
              <a:buSzPct val="100000"/>
              <a:buFont typeface="Arial"/>
              <a:buNone/>
            </a:pPr>
            <a:r>
              <a:rPr lang="fi" sz="1100">
                <a:solidFill>
                  <a:schemeClr val="dk1"/>
                </a:solidFill>
              </a:rPr>
              <a:t>Tänään matkustamme menneisyyteen katsomaan Helsingin olympialaisia vuoteen 1952.</a:t>
            </a:r>
          </a:p>
          <a:p>
            <a:pPr lvl="0" rtl="0">
              <a:spcBef>
                <a:spcPts val="0"/>
              </a:spcBef>
              <a:spcAft>
                <a:spcPts val="0"/>
              </a:spcAft>
              <a:buNone/>
            </a:pPr>
            <a:r>
              <a:rPr lang="fi" sz="1100">
                <a:solidFill>
                  <a:schemeClr val="dk1"/>
                </a:solidFill>
              </a:rPr>
              <a:t>      </a:t>
            </a:r>
          </a:p>
          <a:p>
            <a:pPr lvl="0" rtl="0">
              <a:spcBef>
                <a:spcPts val="0"/>
              </a:spcBef>
              <a:spcAft>
                <a:spcPts val="0"/>
              </a:spcAft>
              <a:buClr>
                <a:schemeClr val="dk1"/>
              </a:buClr>
              <a:buSzPct val="100000"/>
              <a:buFont typeface="Arial"/>
              <a:buNone/>
            </a:pPr>
            <a:r>
              <a:rPr lang="fi" sz="1100">
                <a:solidFill>
                  <a:schemeClr val="dk1"/>
                </a:solidFill>
              </a:rPr>
              <a:t>19.7 menimme olympialaisten avajaisiin, jossa Paavo Nurmi sytytti olympiatulen. Täällä on tosi sateinen sää, eikä stadionilla ole paljon katoksia. Me saimme paikan katoksesta. Seurasimme katoksesta sadan metrin pikajuoksua ja pituushyppyä.</a:t>
            </a:r>
          </a:p>
          <a:p>
            <a:pPr lvl="0" rtl="0">
              <a:spcBef>
                <a:spcPts val="0"/>
              </a:spcBef>
              <a:spcAft>
                <a:spcPts val="0"/>
              </a:spcAft>
              <a:buNone/>
            </a:pPr>
            <a:r>
              <a:rPr lang="fi" sz="1100">
                <a:solidFill>
                  <a:schemeClr val="dk1"/>
                </a:solidFill>
              </a:rPr>
              <a:t>     </a:t>
            </a:r>
          </a:p>
          <a:p>
            <a:pPr lvl="0" rtl="0">
              <a:spcBef>
                <a:spcPts val="0"/>
              </a:spcBef>
              <a:spcAft>
                <a:spcPts val="0"/>
              </a:spcAft>
              <a:buClr>
                <a:schemeClr val="dk1"/>
              </a:buClr>
              <a:buSzPct val="100000"/>
              <a:buFont typeface="Arial"/>
              <a:buNone/>
            </a:pPr>
            <a:r>
              <a:rPr lang="fi" sz="1100">
                <a:solidFill>
                  <a:schemeClr val="dk1"/>
                </a:solidFill>
              </a:rPr>
              <a:t>25.7 lähdimme stadionille jo heti aamusta. Tänään on tarkoituksena seurata miekkailua ja maratonjuoksua. Kisoihin osallistui yli 69 eri maata.</a:t>
            </a:r>
          </a:p>
          <a:p>
            <a:pPr lvl="0" rtl="0">
              <a:spcBef>
                <a:spcPts val="0"/>
              </a:spcBef>
              <a:spcAft>
                <a:spcPts val="0"/>
              </a:spcAft>
              <a:buClr>
                <a:schemeClr val="dk1"/>
              </a:buClr>
              <a:buSzPct val="100000"/>
              <a:buFont typeface="Arial"/>
              <a:buNone/>
            </a:pPr>
            <a:r>
              <a:rPr lang="fi" sz="1100">
                <a:solidFill>
                  <a:schemeClr val="dk1"/>
                </a:solidFill>
              </a:rPr>
              <a:t>       </a:t>
            </a:r>
          </a:p>
          <a:p>
            <a:pPr lvl="0" rtl="0">
              <a:spcBef>
                <a:spcPts val="0"/>
              </a:spcBef>
              <a:spcAft>
                <a:spcPts val="0"/>
              </a:spcAft>
              <a:buClr>
                <a:schemeClr val="dk1"/>
              </a:buClr>
              <a:buSzPct val="100000"/>
              <a:buFont typeface="Arial"/>
              <a:buNone/>
            </a:pPr>
            <a:r>
              <a:rPr lang="fi" sz="1100">
                <a:solidFill>
                  <a:schemeClr val="dk1"/>
                </a:solidFill>
              </a:rPr>
              <a:t>31.7. Tänään seurasimme viisi ottelua ja nyrkkeilyä.Viisiottelussa suomi voitti pronssia ja nyrkkeilyssä kultaa että pronssia. Hyvin meni!</a:t>
            </a:r>
          </a:p>
          <a:p>
            <a:pPr lvl="0" rtl="0">
              <a:spcBef>
                <a:spcPts val="0"/>
              </a:spcBef>
              <a:spcAft>
                <a:spcPts val="0"/>
              </a:spcAft>
              <a:buClr>
                <a:schemeClr val="dk1"/>
              </a:buClr>
              <a:buSzPct val="100000"/>
              <a:buFont typeface="Arial"/>
              <a:buNone/>
            </a:pPr>
            <a:endParaRPr sz="1100">
              <a:solidFill>
                <a:schemeClr val="dk1"/>
              </a:solidFill>
            </a:endParaRPr>
          </a:p>
          <a:p>
            <a:pPr lvl="0" rtl="0">
              <a:spcBef>
                <a:spcPts val="0"/>
              </a:spcBef>
              <a:spcAft>
                <a:spcPts val="0"/>
              </a:spcAft>
              <a:buClr>
                <a:schemeClr val="dk1"/>
              </a:buClr>
              <a:buSzPct val="100000"/>
              <a:buFont typeface="Arial"/>
              <a:buNone/>
            </a:pPr>
            <a:r>
              <a:rPr lang="fi" sz="1100">
                <a:solidFill>
                  <a:schemeClr val="dk1"/>
                </a:solidFill>
              </a:rPr>
              <a:t>3.8. Viimeinen päivä stadionilla seuraamassa upeita suorituksia.Tänään katsottiin purjehdusta, jossa Suomi pärjäsi hyvin.</a:t>
            </a:r>
          </a:p>
          <a:p>
            <a:pPr lvl="0" rtl="0">
              <a:spcBef>
                <a:spcPts val="0"/>
              </a:spcBef>
              <a:spcAft>
                <a:spcPts val="0"/>
              </a:spcAft>
              <a:buClr>
                <a:schemeClr val="dk1"/>
              </a:buClr>
              <a:buSzPct val="100000"/>
              <a:buFont typeface="Arial"/>
              <a:buNone/>
            </a:pPr>
            <a:endParaRPr sz="1100">
              <a:solidFill>
                <a:schemeClr val="dk1"/>
              </a:solidFill>
            </a:endParaRPr>
          </a:p>
          <a:p>
            <a:pPr lvl="0" rtl="0">
              <a:spcBef>
                <a:spcPts val="0"/>
              </a:spcBef>
              <a:spcAft>
                <a:spcPts val="0"/>
              </a:spcAft>
              <a:buClr>
                <a:schemeClr val="dk1"/>
              </a:buClr>
              <a:buSzPct val="100000"/>
              <a:buFont typeface="Arial"/>
              <a:buNone/>
            </a:pPr>
            <a:r>
              <a:rPr lang="fi" sz="1100">
                <a:solidFill>
                  <a:schemeClr val="dk1"/>
                </a:solidFill>
              </a:rPr>
              <a:t>Kisojen lopuksi Paasikivi jakoi mitaleja.</a:t>
            </a:r>
          </a:p>
          <a:p>
            <a:pPr lvl="0" rtl="0">
              <a:spcBef>
                <a:spcPts val="0"/>
              </a:spcBef>
              <a:spcAft>
                <a:spcPts val="0"/>
              </a:spcAft>
              <a:buClr>
                <a:schemeClr val="dk1"/>
              </a:buClr>
              <a:buSzPct val="100000"/>
              <a:buFont typeface="Arial"/>
              <a:buNone/>
            </a:pPr>
            <a:endParaRPr sz="1100">
              <a:solidFill>
                <a:schemeClr val="dk1"/>
              </a:solidFill>
            </a:endParaRPr>
          </a:p>
          <a:p>
            <a:pPr lvl="0" rtl="0">
              <a:spcBef>
                <a:spcPts val="0"/>
              </a:spcBef>
              <a:spcAft>
                <a:spcPts val="0"/>
              </a:spcAft>
              <a:buClr>
                <a:schemeClr val="dk1"/>
              </a:buClr>
              <a:buSzPct val="100000"/>
              <a:buFont typeface="Arial"/>
              <a:buNone/>
            </a:pPr>
            <a:r>
              <a:rPr lang="fi" sz="1100">
                <a:solidFill>
                  <a:schemeClr val="dk1"/>
                </a:solidFill>
              </a:rPr>
              <a:t>Nyt olympialaiset on koettu ja on aika lähteä kotiin.</a:t>
            </a:r>
          </a:p>
          <a:p>
            <a:pPr lvl="0">
              <a:spcBef>
                <a:spcPts val="0"/>
              </a:spcBef>
              <a:buNone/>
            </a:pPr>
            <a:endParaRPr/>
          </a:p>
          <a:p>
            <a:pPr lvl="0">
              <a:spcBef>
                <a:spcPts val="0"/>
              </a:spcBef>
              <a:buNone/>
            </a:pPr>
            <a:r>
              <a:rPr lang="fi"/>
              <a:t>Kailo, Iida, Peppi ja Aaro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fi"/>
              <a:t>Matka 50-vuotiaaseen Suomeen eli vuoteen 1967</a:t>
            </a:r>
          </a:p>
        </p:txBody>
      </p:sp>
      <p:sp>
        <p:nvSpPr>
          <p:cNvPr id="147" name="Shape 147"/>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fi"/>
              <a:t>Aku, Atte, Pyry, Oscar</a:t>
            </a:r>
          </a:p>
        </p:txBody>
      </p:sp>
      <p:pic>
        <p:nvPicPr>
          <p:cNvPr id="148" name="Shape 148"/>
          <p:cNvPicPr preferRelativeResize="0"/>
          <p:nvPr/>
        </p:nvPicPr>
        <p:blipFill>
          <a:blip r:embed="rId3">
            <a:alphaModFix/>
          </a:blip>
          <a:stretch>
            <a:fillRect/>
          </a:stretch>
        </p:blipFill>
        <p:spPr>
          <a:xfrm rot="5400000">
            <a:off x="2663260" y="-417251"/>
            <a:ext cx="3564025" cy="64339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2150850"/>
            <a:ext cx="8520600" cy="841800"/>
          </a:xfrm>
          <a:prstGeom prst="rect">
            <a:avLst/>
          </a:prstGeom>
        </p:spPr>
        <p:txBody>
          <a:bodyPr wrap="square" lIns="91425" tIns="91425" rIns="91425" bIns="91425" anchor="ctr" anchorCtr="0">
            <a:noAutofit/>
          </a:bodyPr>
          <a:lstStyle/>
          <a:p>
            <a:pPr lvl="0">
              <a:spcBef>
                <a:spcPts val="0"/>
              </a:spcBef>
              <a:buNone/>
            </a:pPr>
            <a:r>
              <a:rPr lang="fi"/>
              <a:t>Hamarin koulu</a:t>
            </a:r>
          </a:p>
          <a:p>
            <a:pPr lvl="0">
              <a:spcBef>
                <a:spcPts val="0"/>
              </a:spcBef>
              <a:buNone/>
            </a:pPr>
            <a:r>
              <a:rPr lang="fi"/>
              <a:t>6. luokka</a:t>
            </a:r>
          </a:p>
          <a:p>
            <a:pPr lvl="0">
              <a:spcBef>
                <a:spcPts val="0"/>
              </a:spcBef>
              <a:buNone/>
            </a:pPr>
            <a:r>
              <a:rPr lang="fi"/>
              <a:t>Porvoo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5286362" y="0"/>
            <a:ext cx="3857625" cy="5143500"/>
          </a:xfrm>
          <a:prstGeom prst="rect">
            <a:avLst/>
          </a:prstGeom>
          <a:noFill/>
          <a:ln>
            <a:noFill/>
          </a:ln>
        </p:spPr>
      </p:pic>
      <p:sp>
        <p:nvSpPr>
          <p:cNvPr id="61" name="Shape 61"/>
          <p:cNvSpPr txBox="1">
            <a:spLocks noGrp="1"/>
          </p:cNvSpPr>
          <p:nvPr>
            <p:ph type="ctrTitle"/>
          </p:nvPr>
        </p:nvSpPr>
        <p:spPr>
          <a:xfrm>
            <a:off x="-1602295" y="-160204"/>
            <a:ext cx="8520600" cy="2052600"/>
          </a:xfrm>
          <a:prstGeom prst="rect">
            <a:avLst/>
          </a:prstGeom>
        </p:spPr>
        <p:txBody>
          <a:bodyPr wrap="square" lIns="91425" tIns="91425" rIns="91425" bIns="91425" anchor="b" anchorCtr="0">
            <a:noAutofit/>
          </a:bodyPr>
          <a:lstStyle/>
          <a:p>
            <a:pPr lvl="0">
              <a:spcBef>
                <a:spcPts val="0"/>
              </a:spcBef>
              <a:buNone/>
            </a:pPr>
            <a:r>
              <a:rPr lang="fi"/>
              <a:t>Suomi-100</a:t>
            </a:r>
          </a:p>
          <a:p>
            <a:pPr lvl="0" rtl="0">
              <a:spcBef>
                <a:spcPts val="0"/>
              </a:spcBef>
              <a:buNone/>
            </a:pPr>
            <a:r>
              <a:rPr lang="fi"/>
              <a:t>kiertomatka</a:t>
            </a:r>
          </a:p>
        </p:txBody>
      </p:sp>
      <p:sp>
        <p:nvSpPr>
          <p:cNvPr id="62" name="Shape 62"/>
          <p:cNvSpPr txBox="1">
            <a:spLocks noGrp="1"/>
          </p:cNvSpPr>
          <p:nvPr>
            <p:ph type="subTitle" idx="1"/>
          </p:nvPr>
        </p:nvSpPr>
        <p:spPr>
          <a:xfrm>
            <a:off x="-374100" y="1892400"/>
            <a:ext cx="6064199" cy="3251100"/>
          </a:xfrm>
          <a:prstGeom prst="rect">
            <a:avLst/>
          </a:prstGeom>
        </p:spPr>
        <p:txBody>
          <a:bodyPr wrap="square" lIns="91425" tIns="91425" rIns="91425" bIns="91425" anchor="t" anchorCtr="0">
            <a:noAutofit/>
          </a:bodyPr>
          <a:lstStyle/>
          <a:p>
            <a:pPr lvl="0" rtl="0">
              <a:spcBef>
                <a:spcPts val="0"/>
              </a:spcBef>
              <a:buNone/>
            </a:pPr>
            <a:r>
              <a:rPr lang="fi"/>
              <a:t>Julia H, Siiri, Janne, Hilla ja Ilkka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Shape 67"/>
          <p:cNvPicPr preferRelativeResize="0"/>
          <p:nvPr/>
        </p:nvPicPr>
        <p:blipFill>
          <a:blip r:embed="rId3">
            <a:alphaModFix/>
          </a:blip>
          <a:stretch>
            <a:fillRect/>
          </a:stretch>
        </p:blipFill>
        <p:spPr>
          <a:xfrm>
            <a:off x="0" y="0"/>
            <a:ext cx="7302125" cy="5143498"/>
          </a:xfrm>
          <a:prstGeom prst="rect">
            <a:avLst/>
          </a:prstGeom>
          <a:noFill/>
          <a:ln>
            <a:noFill/>
          </a:ln>
        </p:spPr>
      </p:pic>
      <p:sp>
        <p:nvSpPr>
          <p:cNvPr id="68" name="Shape 68"/>
          <p:cNvSpPr txBox="1">
            <a:spLocks noGrp="1"/>
          </p:cNvSpPr>
          <p:nvPr>
            <p:ph type="body" idx="1"/>
          </p:nvPr>
        </p:nvSpPr>
        <p:spPr>
          <a:xfrm>
            <a:off x="4494125" y="0"/>
            <a:ext cx="2808000" cy="3179400"/>
          </a:xfrm>
          <a:prstGeom prst="rect">
            <a:avLst/>
          </a:prstGeom>
        </p:spPr>
        <p:txBody>
          <a:bodyPr wrap="square" lIns="91425" tIns="91425" rIns="91425" bIns="91425" anchor="t" anchorCtr="0">
            <a:noAutofit/>
          </a:bodyPr>
          <a:lstStyle/>
          <a:p>
            <a:pPr lvl="0" rtl="0">
              <a:spcBef>
                <a:spcPts val="0"/>
              </a:spcBef>
              <a:buNone/>
            </a:pPr>
            <a:endParaRPr sz="15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Shape 73"/>
          <p:cNvPicPr preferRelativeResize="0"/>
          <p:nvPr/>
        </p:nvPicPr>
        <p:blipFill>
          <a:blip r:embed="rId3">
            <a:alphaModFix/>
          </a:blip>
          <a:stretch>
            <a:fillRect/>
          </a:stretch>
        </p:blipFill>
        <p:spPr>
          <a:xfrm>
            <a:off x="0" y="0"/>
            <a:ext cx="7019302" cy="5143500"/>
          </a:xfrm>
          <a:prstGeom prst="rect">
            <a:avLst/>
          </a:prstGeom>
          <a:noFill/>
          <a:ln>
            <a:noFill/>
          </a:ln>
        </p:spPr>
      </p:pic>
      <p:sp>
        <p:nvSpPr>
          <p:cNvPr id="74" name="Shape 74"/>
          <p:cNvSpPr txBox="1">
            <a:spLocks noGrp="1"/>
          </p:cNvSpPr>
          <p:nvPr>
            <p:ph type="body" idx="1"/>
          </p:nvPr>
        </p:nvSpPr>
        <p:spPr>
          <a:xfrm>
            <a:off x="4276652" y="1427882"/>
            <a:ext cx="2808000" cy="3179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Shape 79"/>
          <p:cNvPicPr preferRelativeResize="0"/>
          <p:nvPr/>
        </p:nvPicPr>
        <p:blipFill>
          <a:blip r:embed="rId3">
            <a:alphaModFix/>
          </a:blip>
          <a:stretch>
            <a:fillRect/>
          </a:stretch>
        </p:blipFill>
        <p:spPr>
          <a:xfrm>
            <a:off x="1" y="-12"/>
            <a:ext cx="6808774" cy="5203973"/>
          </a:xfrm>
          <a:prstGeom prst="rect">
            <a:avLst/>
          </a:prstGeom>
          <a:noFill/>
          <a:ln>
            <a:noFill/>
          </a:ln>
        </p:spPr>
      </p:pic>
      <p:sp>
        <p:nvSpPr>
          <p:cNvPr id="80" name="Shape 80"/>
          <p:cNvSpPr txBox="1">
            <a:spLocks noGrp="1"/>
          </p:cNvSpPr>
          <p:nvPr>
            <p:ph type="body" idx="1"/>
          </p:nvPr>
        </p:nvSpPr>
        <p:spPr>
          <a:xfrm>
            <a:off x="3871953" y="1012275"/>
            <a:ext cx="2808000" cy="3179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0" y="0"/>
            <a:ext cx="7073055" cy="5143498"/>
          </a:xfrm>
          <a:prstGeom prst="rect">
            <a:avLst/>
          </a:prstGeom>
          <a:noFill/>
          <a:ln>
            <a:noFill/>
          </a:ln>
        </p:spPr>
      </p:pic>
      <p:sp>
        <p:nvSpPr>
          <p:cNvPr id="86" name="Shape 86"/>
          <p:cNvSpPr txBox="1">
            <a:spLocks noGrp="1"/>
          </p:cNvSpPr>
          <p:nvPr>
            <p:ph type="body" idx="1"/>
          </p:nvPr>
        </p:nvSpPr>
        <p:spPr>
          <a:xfrm>
            <a:off x="311700" y="1389600"/>
            <a:ext cx="2808000" cy="3179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a:blip r:embed="rId3">
            <a:alphaModFix/>
          </a:blip>
          <a:stretch>
            <a:fillRect/>
          </a:stretch>
        </p:blipFill>
        <p:spPr>
          <a:xfrm>
            <a:off x="0" y="0"/>
            <a:ext cx="7186704" cy="5143500"/>
          </a:xfrm>
          <a:prstGeom prst="rect">
            <a:avLst/>
          </a:prstGeom>
          <a:noFill/>
          <a:ln>
            <a:noFill/>
          </a:ln>
        </p:spPr>
      </p:pic>
      <p:sp>
        <p:nvSpPr>
          <p:cNvPr id="92" name="Shape 92"/>
          <p:cNvSpPr txBox="1">
            <a:spLocks noGrp="1"/>
          </p:cNvSpPr>
          <p:nvPr>
            <p:ph type="body" idx="1"/>
          </p:nvPr>
        </p:nvSpPr>
        <p:spPr>
          <a:xfrm>
            <a:off x="311700" y="1389600"/>
            <a:ext cx="2808000" cy="31794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555600"/>
            <a:ext cx="2808000" cy="755700"/>
          </a:xfrm>
          <a:prstGeom prst="rect">
            <a:avLst/>
          </a:prstGeom>
        </p:spPr>
        <p:txBody>
          <a:bodyPr wrap="square" lIns="91425" tIns="91425" rIns="91425" bIns="91425" anchor="b" anchorCtr="0">
            <a:noAutofit/>
          </a:bodyPr>
          <a:lstStyle/>
          <a:p>
            <a:pPr lvl="0">
              <a:spcBef>
                <a:spcPts val="0"/>
              </a:spcBef>
              <a:buNone/>
            </a:pPr>
            <a:r>
              <a:rPr lang="fi"/>
              <a:t>Matka Runebergin aikakauteen</a:t>
            </a:r>
          </a:p>
        </p:txBody>
      </p:sp>
      <p:sp>
        <p:nvSpPr>
          <p:cNvPr id="98" name="Shape 98"/>
          <p:cNvSpPr txBox="1">
            <a:spLocks noGrp="1"/>
          </p:cNvSpPr>
          <p:nvPr>
            <p:ph type="body" idx="1"/>
          </p:nvPr>
        </p:nvSpPr>
        <p:spPr>
          <a:xfrm>
            <a:off x="311700" y="1389600"/>
            <a:ext cx="2808000" cy="3179400"/>
          </a:xfrm>
          <a:prstGeom prst="rect">
            <a:avLst/>
          </a:prstGeom>
        </p:spPr>
        <p:txBody>
          <a:bodyPr wrap="square" lIns="91425" tIns="91425" rIns="91425" bIns="91425" anchor="t" anchorCtr="0">
            <a:noAutofit/>
          </a:bodyPr>
          <a:lstStyle/>
          <a:p>
            <a:pPr lvl="0">
              <a:spcBef>
                <a:spcPts val="0"/>
              </a:spcBef>
              <a:buNone/>
            </a:pPr>
            <a:r>
              <a:rPr lang="fi"/>
              <a:t>Sarjakuvassa matkustetaan Suomen historiassa taaksepäin ain Runebergin aikakauteen.</a:t>
            </a:r>
          </a:p>
          <a:p>
            <a:pPr lvl="0">
              <a:spcBef>
                <a:spcPts val="0"/>
              </a:spcBef>
              <a:buNone/>
            </a:pPr>
            <a:r>
              <a:rPr lang="fi"/>
              <a:t>Tarinassa tutustutaan tavalliseen koulupäivään ja saadaan selville Runebergia kohdannut tapaturma.</a:t>
            </a:r>
          </a:p>
          <a:p>
            <a:pPr lvl="0">
              <a:spcBef>
                <a:spcPts val="0"/>
              </a:spcBef>
              <a:buNone/>
            </a:pPr>
            <a:endParaRPr/>
          </a:p>
          <a:p>
            <a:pPr lvl="0">
              <a:spcBef>
                <a:spcPts val="0"/>
              </a:spcBef>
              <a:buNone/>
            </a:pPr>
            <a:r>
              <a:rPr lang="fi"/>
              <a:t>Ilmari, Arttu, Nora ja Julia L.</a:t>
            </a:r>
          </a:p>
        </p:txBody>
      </p:sp>
      <p:pic>
        <p:nvPicPr>
          <p:cNvPr id="99" name="Shape 99"/>
          <p:cNvPicPr preferRelativeResize="0"/>
          <p:nvPr/>
        </p:nvPicPr>
        <p:blipFill>
          <a:blip r:embed="rId3">
            <a:alphaModFix/>
          </a:blip>
          <a:stretch>
            <a:fillRect/>
          </a:stretch>
        </p:blipFill>
        <p:spPr>
          <a:xfrm>
            <a:off x="3620849" y="0"/>
            <a:ext cx="5152701"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555600"/>
            <a:ext cx="2808000" cy="755700"/>
          </a:xfrm>
          <a:prstGeom prst="rect">
            <a:avLst/>
          </a:prstGeom>
        </p:spPr>
        <p:txBody>
          <a:bodyPr wrap="square" lIns="91425" tIns="91425" rIns="91425" bIns="91425" anchor="b" anchorCtr="0">
            <a:noAutofit/>
          </a:bodyPr>
          <a:lstStyle/>
          <a:p>
            <a:pPr lvl="0">
              <a:spcBef>
                <a:spcPts val="0"/>
              </a:spcBef>
              <a:buNone/>
            </a:pPr>
            <a:r>
              <a:rPr lang="fi"/>
              <a:t>Jean Sibeliuksen haastattelu</a:t>
            </a:r>
          </a:p>
        </p:txBody>
      </p:sp>
      <p:sp>
        <p:nvSpPr>
          <p:cNvPr id="105" name="Shape 105"/>
          <p:cNvSpPr txBox="1">
            <a:spLocks noGrp="1"/>
          </p:cNvSpPr>
          <p:nvPr>
            <p:ph type="body" idx="1"/>
          </p:nvPr>
        </p:nvSpPr>
        <p:spPr>
          <a:xfrm>
            <a:off x="311700" y="1389600"/>
            <a:ext cx="2808000" cy="3179400"/>
          </a:xfrm>
          <a:prstGeom prst="rect">
            <a:avLst/>
          </a:prstGeom>
        </p:spPr>
        <p:txBody>
          <a:bodyPr wrap="square" lIns="91425" tIns="91425" rIns="91425" bIns="91425" anchor="t" anchorCtr="0">
            <a:noAutofit/>
          </a:bodyPr>
          <a:lstStyle/>
          <a:p>
            <a:pPr lvl="0">
              <a:spcBef>
                <a:spcPts val="0"/>
              </a:spcBef>
              <a:buNone/>
            </a:pPr>
            <a:r>
              <a:rPr lang="fi"/>
              <a:t>Aikamatka 1935-luvulle haastattelemaan Jean Sibeliusta. </a:t>
            </a:r>
          </a:p>
          <a:p>
            <a:pPr lvl="0">
              <a:spcBef>
                <a:spcPts val="0"/>
              </a:spcBef>
              <a:buNone/>
            </a:pPr>
            <a:r>
              <a:rPr lang="fi"/>
              <a:t>Juliste haastattelusta piirtää kuvan kansallissäveltäjästämme.</a:t>
            </a:r>
          </a:p>
          <a:p>
            <a:pPr lvl="0">
              <a:spcBef>
                <a:spcPts val="0"/>
              </a:spcBef>
              <a:buNone/>
            </a:pPr>
            <a:endParaRPr/>
          </a:p>
          <a:p>
            <a:pPr lvl="0">
              <a:spcBef>
                <a:spcPts val="0"/>
              </a:spcBef>
              <a:buNone/>
            </a:pPr>
            <a:endParaRPr/>
          </a:p>
          <a:p>
            <a:pPr lvl="0">
              <a:spcBef>
                <a:spcPts val="0"/>
              </a:spcBef>
              <a:buNone/>
            </a:pPr>
            <a:r>
              <a:rPr lang="fi"/>
              <a:t>Anni, Iiris, Aukusti ja Jaakko</a:t>
            </a:r>
          </a:p>
          <a:p>
            <a:pPr lvl="0">
              <a:spcBef>
                <a:spcPts val="0"/>
              </a:spcBef>
              <a:buNone/>
            </a:pPr>
            <a:endParaRPr/>
          </a:p>
          <a:p>
            <a:pPr lvl="0">
              <a:spcBef>
                <a:spcPts val="0"/>
              </a:spcBef>
              <a:buNone/>
            </a:pPr>
            <a:endParaRPr/>
          </a:p>
          <a:p>
            <a:pPr lvl="0">
              <a:spcBef>
                <a:spcPts val="0"/>
              </a:spcBef>
              <a:buNone/>
            </a:pPr>
            <a:endParaRPr/>
          </a:p>
        </p:txBody>
      </p:sp>
      <p:pic>
        <p:nvPicPr>
          <p:cNvPr id="106" name="Shape 106"/>
          <p:cNvPicPr preferRelativeResize="0"/>
          <p:nvPr/>
        </p:nvPicPr>
        <p:blipFill>
          <a:blip r:embed="rId3">
            <a:alphaModFix/>
          </a:blip>
          <a:stretch>
            <a:fillRect/>
          </a:stretch>
        </p:blipFill>
        <p:spPr>
          <a:xfrm>
            <a:off x="3942600" y="85850"/>
            <a:ext cx="4398899" cy="494682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467</Words>
  <Application>Microsoft Office PowerPoint</Application>
  <PresentationFormat>Näytössä katseltava esitys (16:9)</PresentationFormat>
  <Paragraphs>62</Paragraphs>
  <Slides>16</Slides>
  <Notes>16</Notes>
  <HiddenSlides>0</HiddenSlides>
  <MMClips>0</MMClips>
  <ScaleCrop>false</ScaleCrop>
  <HeadingPairs>
    <vt:vector size="6" baseType="variant">
      <vt:variant>
        <vt:lpstr>Käytetyt fontit</vt:lpstr>
      </vt:variant>
      <vt:variant>
        <vt:i4>1</vt:i4>
      </vt:variant>
      <vt:variant>
        <vt:lpstr>Teema</vt:lpstr>
      </vt:variant>
      <vt:variant>
        <vt:i4>1</vt:i4>
      </vt:variant>
      <vt:variant>
        <vt:lpstr>Dian otsikot</vt:lpstr>
      </vt:variant>
      <vt:variant>
        <vt:i4>16</vt:i4>
      </vt:variant>
    </vt:vector>
  </HeadingPairs>
  <TitlesOfParts>
    <vt:vector size="18" baseType="lpstr">
      <vt:lpstr>Arial</vt:lpstr>
      <vt:lpstr>Simple Light</vt:lpstr>
      <vt:lpstr>Meidän luokan matka 100-vuotiaassa Suomessa</vt:lpstr>
      <vt:lpstr>Suomi-100 kiertomatka</vt:lpstr>
      <vt:lpstr>PowerPoint-esitys</vt:lpstr>
      <vt:lpstr>PowerPoint-esitys</vt:lpstr>
      <vt:lpstr>PowerPoint-esitys</vt:lpstr>
      <vt:lpstr>PowerPoint-esitys</vt:lpstr>
      <vt:lpstr>PowerPoint-esitys</vt:lpstr>
      <vt:lpstr>Matka Runebergin aikakauteen</vt:lpstr>
      <vt:lpstr>Jean Sibeliuksen haastattelu</vt:lpstr>
      <vt:lpstr>   Matkamme  Turkuun vuoteen 1952 </vt:lpstr>
      <vt:lpstr>Ensimmäinen päivä</vt:lpstr>
      <vt:lpstr>Haastattelu</vt:lpstr>
      <vt:lpstr>K.                                 KUVIA</vt:lpstr>
      <vt:lpstr>Helsingin olympialaiset 1952 - matkapäiväkirja</vt:lpstr>
      <vt:lpstr>Matka 50-vuotiaaseen Suomeen eli vuoteen 1967</vt:lpstr>
      <vt:lpstr>Hamarin koulu 6. luokka Porvoo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Meidän luokan matka 100-vuotiaassa Suomessa</dc:title>
  <cp:lastModifiedBy>PALJAKKA SANNA</cp:lastModifiedBy>
  <cp:revision>1</cp:revision>
  <dcterms:modified xsi:type="dcterms:W3CDTF">2017-09-25T13:27:57Z</dcterms:modified>
</cp:coreProperties>
</file>