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71" r:id="rId5"/>
    <p:sldId id="268" r:id="rId6"/>
    <p:sldId id="261" r:id="rId7"/>
    <p:sldId id="263" r:id="rId8"/>
    <p:sldId id="269" r:id="rId9"/>
    <p:sldId id="270" r:id="rId10"/>
    <p:sldId id="264"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Normaali tyyli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Vaalea tyyli 3 - Korostus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24"/>
  </p:normalViewPr>
  <p:slideViewPr>
    <p:cSldViewPr snapToGrid="0" snapToObjects="1">
      <p:cViewPr varScale="1">
        <p:scale>
          <a:sx n="112" d="100"/>
          <a:sy n="112" d="100"/>
        </p:scale>
        <p:origin x="5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i-FI"/>
              <a:t>Muokkaa ots. perustyyl. napsautt.</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10/24/19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sp>
        <p:nvSpPr>
          <p:cNvPr id="5" name="Date Placeholder 4"/>
          <p:cNvSpPr>
            <a:spLocks noGrp="1"/>
          </p:cNvSpPr>
          <p:nvPr>
            <p:ph type="dt" sz="half" idx="10"/>
          </p:nvPr>
        </p:nvSpPr>
        <p:spPr/>
        <p:txBody>
          <a:bodyPr/>
          <a:lstStyle/>
          <a:p>
            <a:fld id="{923A1CC3-2375-41D4-9E03-427CAF2A4C1A}" type="datetimeFigureOut">
              <a:rPr lang="en-US" dirty="0"/>
              <a:t>10/24/19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Otsikko ja kuvateksti">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fi-FI"/>
              <a:t>Muokkaa ots. perustyyl. napsautt.</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sp>
        <p:nvSpPr>
          <p:cNvPr id="4" name="Date Placeholder 3"/>
          <p:cNvSpPr>
            <a:spLocks noGrp="1"/>
          </p:cNvSpPr>
          <p:nvPr>
            <p:ph type="dt" sz="half" idx="10"/>
          </p:nvPr>
        </p:nvSpPr>
        <p:spPr/>
        <p:txBody>
          <a:bodyPr/>
          <a:lstStyle/>
          <a:p>
            <a:fld id="{AFF16868-8199-4C2C-A5B1-63AEE139F88E}" type="datetimeFigureOut">
              <a:rPr lang="en-US" dirty="0"/>
              <a:t>10/24/19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Lainaus ja kuvateksti">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fi-FI"/>
              <a:t>Muokkaa ots. perustyyl. napsautt.</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sp>
        <p:nvSpPr>
          <p:cNvPr id="4" name="Date Placeholder 3"/>
          <p:cNvSpPr>
            <a:spLocks noGrp="1"/>
          </p:cNvSpPr>
          <p:nvPr>
            <p:ph type="dt" sz="half" idx="10"/>
          </p:nvPr>
        </p:nvSpPr>
        <p:spPr/>
        <p:txBody>
          <a:bodyPr/>
          <a:lstStyle/>
          <a:p>
            <a:fld id="{AAD9FF7F-6988-44CC-821B-644E70CD2F73}" type="datetimeFigureOut">
              <a:rPr lang="en-US" dirty="0"/>
              <a:t>10/24/19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imikortti">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fi-FI"/>
              <a:t>Muokkaa ots. perustyyl. napsautt.</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toinen taso
kolmas taso
neljäs taso
viides taso</a:t>
            </a:r>
            <a:endParaRPr lang="en-US" dirty="0"/>
          </a:p>
        </p:txBody>
      </p:sp>
      <p:sp>
        <p:nvSpPr>
          <p:cNvPr id="4" name="Date Placeholder 3"/>
          <p:cNvSpPr>
            <a:spLocks noGrp="1"/>
          </p:cNvSpPr>
          <p:nvPr>
            <p:ph type="dt" sz="half" idx="10"/>
          </p:nvPr>
        </p:nvSpPr>
        <p:spPr/>
        <p:txBody>
          <a:bodyPr/>
          <a:lstStyle/>
          <a:p>
            <a:fld id="{5C12C299-16B2-4475-990D-751901EACC14}" type="datetimeFigureOut">
              <a:rPr lang="en-US" dirty="0"/>
              <a:t>10/24/19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i-FI"/>
              <a:t>Muokkaa ots. perustyyl. napsautt.</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toinen taso
kolmas taso
neljäs taso
viides taso</a:t>
            </a:r>
            <a:endParaRPr lang="en-US" dirty="0"/>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toinen taso
kolmas taso
neljäs taso
viides taso</a:t>
            </a:r>
            <a:endParaRPr lang="en-US" dirty="0"/>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toinen taso
kolmas taso
neljäs taso
viides taso</a:t>
            </a:r>
            <a:endParaRPr lang="en-US" dirty="0"/>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10/24/19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i-FI"/>
              <a:t>Muokkaa ots. perustyyl. napsautt.</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toinen taso
kolmas taso
neljäs taso
viides taso</a:t>
            </a:r>
            <a:endParaRPr lang="en-US" dirty="0"/>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toinen taso
kolmas taso
neljäs taso
viides taso</a:t>
            </a:r>
            <a:endParaRPr lang="en-US" dirty="0"/>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toinen taso
kolmas taso
neljäs taso
viides taso</a:t>
            </a:r>
            <a:endParaRPr lang="en-US" dirty="0"/>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10/24/19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fi-FI"/>
              <a:t>Muokkaa ots. perustyyl. napsautt.</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fi-FI"/>
              <a:t>Muokkaa tekstin perustyylejä
toinen taso
kolmas taso
neljäs taso
viides taso</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10/24/19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fi-FI"/>
              <a:t>Muokkaa ots. perustyyl. napsautt.</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fi-FI"/>
              <a:t>Muokkaa tekstin perustyylejä
toinen taso
kolmas taso
neljäs taso
viides taso</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10/24/19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fi-FI"/>
              <a:t>Muokkaa tekstin perustyylejä
toinen taso
kolmas taso
neljäs taso
viides taso</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10/24/19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fi-FI"/>
              <a:t>Muokkaa ots. perustyyl. napsautt.</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toinen taso
kolmas taso
neljäs taso
viides taso</a:t>
            </a:r>
            <a:endParaRPr lang="en-US" dirty="0"/>
          </a:p>
        </p:txBody>
      </p:sp>
      <p:sp>
        <p:nvSpPr>
          <p:cNvPr id="4" name="Date Placeholder 3"/>
          <p:cNvSpPr>
            <a:spLocks noGrp="1"/>
          </p:cNvSpPr>
          <p:nvPr>
            <p:ph type="dt" sz="half" idx="10"/>
          </p:nvPr>
        </p:nvSpPr>
        <p:spPr/>
        <p:txBody>
          <a:bodyPr/>
          <a:lstStyle/>
          <a:p>
            <a:fld id="{F34E6425-0181-43F2-84FC-787E803FD2F8}" type="datetimeFigureOut">
              <a:rPr lang="en-US" dirty="0"/>
              <a:t>10/24/19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i-FI"/>
              <a:t>Muokkaa tekstin perustyylejä
toinen taso
kolmas taso
neljäs taso
viides taso</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i-FI"/>
              <a:t>Muokkaa tekstin perustyylejä
toinen taso
kolmas taso
neljäs taso
viides taso</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10/24/19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toinen taso
kolmas taso
neljäs taso
viides taso</a:t>
            </a:r>
            <a:endParaRPr lang="en-US" dirty="0"/>
          </a:p>
        </p:txBody>
      </p:sp>
      <p:sp>
        <p:nvSpPr>
          <p:cNvPr id="4" name="Content Placeholder 3"/>
          <p:cNvSpPr>
            <a:spLocks noGrp="1"/>
          </p:cNvSpPr>
          <p:nvPr>
            <p:ph sz="half" idx="2"/>
          </p:nvPr>
        </p:nvSpPr>
        <p:spPr>
          <a:xfrm>
            <a:off x="1154954" y="3179762"/>
            <a:ext cx="4825158" cy="2840039"/>
          </a:xfrm>
        </p:spPr>
        <p:txBody>
          <a:bodyPr>
            <a:normAutofit/>
          </a:bodyPr>
          <a:lstStyle/>
          <a:p>
            <a:pPr lvl="0"/>
            <a:r>
              <a:rPr lang="fi-FI"/>
              <a:t>Muokkaa tekstin perustyylejä
toinen taso
kolmas taso
neljäs taso
viides taso</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toinen taso
kolmas taso
neljäs taso
viides taso</a:t>
            </a:r>
            <a:endParaRPr lang="en-US" dirty="0"/>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toinen taso
kolmas taso
neljäs taso
viides taso</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10/24/19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10/24/19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10/24/19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Kuvatekstillinen sisältö">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fi-FI"/>
              <a:t>Muokkaa ots. perustyyl. napsautt.</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fi-FI"/>
              <a:t>Muokkaa tekstin perustyylejä
toinen taso
kolmas taso
neljäs taso
viides taso</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sp>
        <p:nvSpPr>
          <p:cNvPr id="5" name="Date Placeholder 4"/>
          <p:cNvSpPr>
            <a:spLocks noGrp="1"/>
          </p:cNvSpPr>
          <p:nvPr>
            <p:ph type="dt" sz="half" idx="10"/>
          </p:nvPr>
        </p:nvSpPr>
        <p:spPr/>
        <p:txBody>
          <a:bodyPr/>
          <a:lstStyle/>
          <a:p>
            <a:fld id="{76E86A4C-8E40-4F87-A4F0-01A0687C5742}" type="datetimeFigureOut">
              <a:rPr lang="en-US" dirty="0"/>
              <a:t>10/24/19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uvatekstillinen kuv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fi-FI"/>
              <a:t>Lisää kuva napsauttamalla kuvaketta</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sp>
        <p:nvSpPr>
          <p:cNvPr id="5" name="Date Placeholder 4"/>
          <p:cNvSpPr>
            <a:spLocks noGrp="1"/>
          </p:cNvSpPr>
          <p:nvPr>
            <p:ph type="dt" sz="half" idx="10"/>
          </p:nvPr>
        </p:nvSpPr>
        <p:spPr/>
        <p:txBody>
          <a:bodyPr/>
          <a:lstStyle/>
          <a:p>
            <a:fld id="{35E72C73-2D91-4E12-BA25-F0AA0C03599B}" type="datetimeFigureOut">
              <a:rPr lang="en-US" dirty="0"/>
              <a:t>10/24/19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i-FI"/>
              <a:t>Muokkaa ots. perustyyl. napsautt.</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i-FI"/>
              <a:t>Muokkaa tekstin perustyylejä
toinen taso
kolmas taso
neljäs taso
viides taso</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10/24/19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ukkinstituutti.fi/ammattilaisille/terveysliikunnan-edistamine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6F2336-E2C5-164E-9B82-9428D83D5929}"/>
              </a:ext>
            </a:extLst>
          </p:cNvPr>
          <p:cNvSpPr>
            <a:spLocks noGrp="1"/>
          </p:cNvSpPr>
          <p:nvPr>
            <p:ph type="ctrTitle"/>
          </p:nvPr>
        </p:nvSpPr>
        <p:spPr/>
        <p:txBody>
          <a:bodyPr/>
          <a:lstStyle/>
          <a:p>
            <a:r>
              <a:rPr lang="fi-FI" dirty="0"/>
              <a:t>LIIKUNTA</a:t>
            </a:r>
          </a:p>
        </p:txBody>
      </p:sp>
      <p:sp>
        <p:nvSpPr>
          <p:cNvPr id="3" name="Alaotsikko 2">
            <a:extLst>
              <a:ext uri="{FF2B5EF4-FFF2-40B4-BE49-F238E27FC236}">
                <a16:creationId xmlns:a16="http://schemas.microsoft.com/office/drawing/2014/main" id="{4B5EC18B-3B73-3147-A1A2-CCF2500AEA30}"/>
              </a:ext>
            </a:extLst>
          </p:cNvPr>
          <p:cNvSpPr>
            <a:spLocks noGrp="1"/>
          </p:cNvSpPr>
          <p:nvPr>
            <p:ph type="subTitle" idx="1"/>
          </p:nvPr>
        </p:nvSpPr>
        <p:spPr/>
        <p:txBody>
          <a:bodyPr/>
          <a:lstStyle/>
          <a:p>
            <a:endParaRPr lang="fi-FI" dirty="0"/>
          </a:p>
        </p:txBody>
      </p:sp>
    </p:spTree>
    <p:extLst>
      <p:ext uri="{BB962C8B-B14F-4D97-AF65-F5344CB8AC3E}">
        <p14:creationId xmlns:p14="http://schemas.microsoft.com/office/powerpoint/2010/main" val="1192065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Shape 11">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4"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Otsikko 1">
            <a:extLst>
              <a:ext uri="{FF2B5EF4-FFF2-40B4-BE49-F238E27FC236}">
                <a16:creationId xmlns:a16="http://schemas.microsoft.com/office/drawing/2014/main" id="{E89C97E6-73B0-AF41-97F4-CB50C521248E}"/>
              </a:ext>
            </a:extLst>
          </p:cNvPr>
          <p:cNvSpPr>
            <a:spLocks noGrp="1"/>
          </p:cNvSpPr>
          <p:nvPr>
            <p:ph type="title"/>
          </p:nvPr>
        </p:nvSpPr>
        <p:spPr>
          <a:xfrm>
            <a:off x="1154955" y="973668"/>
            <a:ext cx="2942210" cy="1020232"/>
          </a:xfrm>
        </p:spPr>
        <p:txBody>
          <a:bodyPr>
            <a:normAutofit/>
          </a:bodyPr>
          <a:lstStyle/>
          <a:p>
            <a:pPr>
              <a:lnSpc>
                <a:spcPct val="90000"/>
              </a:lnSpc>
            </a:pPr>
            <a:r>
              <a:rPr lang="fi-FI" sz="1400" dirty="0">
                <a:solidFill>
                  <a:srgbClr val="EBEBEB"/>
                </a:solidFill>
              </a:rPr>
              <a:t>Kuinka yhteiskunta voi vaikuttaa kansan liikuntatottumuksiin? Millaisia kampanjoita tiedät?</a:t>
            </a:r>
            <a:br>
              <a:rPr lang="fi-FI" sz="1400" dirty="0">
                <a:solidFill>
                  <a:srgbClr val="EBEBEB"/>
                </a:solidFill>
              </a:rPr>
            </a:br>
            <a:endParaRPr lang="fi-FI" sz="1400" dirty="0">
              <a:solidFill>
                <a:srgbClr val="EBEBEB"/>
              </a:solidFill>
            </a:endParaRPr>
          </a:p>
        </p:txBody>
      </p:sp>
      <p:pic>
        <p:nvPicPr>
          <p:cNvPr id="5" name="Kuva 4">
            <a:extLst>
              <a:ext uri="{FF2B5EF4-FFF2-40B4-BE49-F238E27FC236}">
                <a16:creationId xmlns:a16="http://schemas.microsoft.com/office/drawing/2014/main" id="{D8640B88-6262-5B43-A0E2-A9F38E2A451A}"/>
              </a:ext>
            </a:extLst>
          </p:cNvPr>
          <p:cNvPicPr>
            <a:picLocks noChangeAspect="1"/>
          </p:cNvPicPr>
          <p:nvPr/>
        </p:nvPicPr>
        <p:blipFill>
          <a:blip r:embed="rId2"/>
          <a:stretch>
            <a:fillRect/>
          </a:stretch>
        </p:blipFill>
        <p:spPr>
          <a:xfrm>
            <a:off x="5483212" y="1474482"/>
            <a:ext cx="6391533" cy="3723067"/>
          </a:xfrm>
          <a:prstGeom prst="rect">
            <a:avLst/>
          </a:prstGeom>
        </p:spPr>
      </p:pic>
      <p:sp>
        <p:nvSpPr>
          <p:cNvPr id="16" name="Rectangle 15">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Sisällön paikkamerkki 2">
            <a:extLst>
              <a:ext uri="{FF2B5EF4-FFF2-40B4-BE49-F238E27FC236}">
                <a16:creationId xmlns:a16="http://schemas.microsoft.com/office/drawing/2014/main" id="{931208FB-565E-0644-9543-A6F5F37AEEA1}"/>
              </a:ext>
            </a:extLst>
          </p:cNvPr>
          <p:cNvSpPr>
            <a:spLocks noGrp="1"/>
          </p:cNvSpPr>
          <p:nvPr>
            <p:ph idx="1"/>
          </p:nvPr>
        </p:nvSpPr>
        <p:spPr>
          <a:xfrm>
            <a:off x="1154955" y="2120900"/>
            <a:ext cx="3133726" cy="3898900"/>
          </a:xfrm>
        </p:spPr>
        <p:txBody>
          <a:bodyPr>
            <a:normAutofit/>
          </a:bodyPr>
          <a:lstStyle/>
          <a:p>
            <a:r>
              <a:rPr lang="fi-FI" dirty="0">
                <a:solidFill>
                  <a:srgbClr val="FFFFFF"/>
                </a:solidFill>
              </a:rPr>
              <a:t>Terveyden edistämisen malli </a:t>
            </a:r>
          </a:p>
          <a:p>
            <a:pPr lvl="1"/>
            <a:r>
              <a:rPr lang="fi-FI" dirty="0">
                <a:solidFill>
                  <a:srgbClr val="FFFFFF"/>
                </a:solidFill>
              </a:rPr>
              <a:t>Jyväskylän esimerkkejä:</a:t>
            </a:r>
          </a:p>
          <a:p>
            <a:pPr lvl="2"/>
            <a:r>
              <a:rPr lang="fi-FI" dirty="0">
                <a:solidFill>
                  <a:srgbClr val="FFFFFF"/>
                </a:solidFill>
              </a:rPr>
              <a:t>Satama-alue</a:t>
            </a:r>
          </a:p>
          <a:p>
            <a:pPr lvl="2"/>
            <a:r>
              <a:rPr lang="fi-FI" dirty="0">
                <a:solidFill>
                  <a:srgbClr val="FFFFFF"/>
                </a:solidFill>
              </a:rPr>
              <a:t>Pyörätiemerkinnät</a:t>
            </a:r>
          </a:p>
          <a:p>
            <a:pPr lvl="2"/>
            <a:r>
              <a:rPr lang="fi-FI" dirty="0">
                <a:solidFill>
                  <a:srgbClr val="FFFFFF"/>
                </a:solidFill>
              </a:rPr>
              <a:t>Mitä muuta?</a:t>
            </a:r>
          </a:p>
          <a:p>
            <a:pPr lvl="1"/>
            <a:endParaRPr lang="fi-FI" dirty="0">
              <a:solidFill>
                <a:srgbClr val="FFFFFF"/>
              </a:solidFill>
            </a:endParaRPr>
          </a:p>
        </p:txBody>
      </p:sp>
      <p:sp>
        <p:nvSpPr>
          <p:cNvPr id="22"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38436825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CA1C0A-8F78-424F-AFB3-C32B25EB1E46}"/>
              </a:ext>
            </a:extLst>
          </p:cNvPr>
          <p:cNvSpPr>
            <a:spLocks noGrp="1"/>
          </p:cNvSpPr>
          <p:nvPr>
            <p:ph type="title"/>
          </p:nvPr>
        </p:nvSpPr>
        <p:spPr/>
        <p:txBody>
          <a:bodyPr/>
          <a:lstStyle/>
          <a:p>
            <a:r>
              <a:rPr lang="fi-FI" dirty="0"/>
              <a:t>Ryhmätehtävä</a:t>
            </a:r>
          </a:p>
        </p:txBody>
      </p:sp>
      <p:sp>
        <p:nvSpPr>
          <p:cNvPr id="3" name="Sisällön paikkamerkki 2">
            <a:extLst>
              <a:ext uri="{FF2B5EF4-FFF2-40B4-BE49-F238E27FC236}">
                <a16:creationId xmlns:a16="http://schemas.microsoft.com/office/drawing/2014/main" id="{F65841D1-B6B2-E846-A645-646BB1370ECE}"/>
              </a:ext>
            </a:extLst>
          </p:cNvPr>
          <p:cNvSpPr>
            <a:spLocks noGrp="1"/>
          </p:cNvSpPr>
          <p:nvPr>
            <p:ph idx="1"/>
          </p:nvPr>
        </p:nvSpPr>
        <p:spPr/>
        <p:txBody>
          <a:bodyPr>
            <a:normAutofit fontScale="85000" lnSpcReduction="20000"/>
          </a:bodyPr>
          <a:lstStyle/>
          <a:p>
            <a:pPr marL="0" indent="0">
              <a:buNone/>
            </a:pPr>
            <a:r>
              <a:rPr lang="fi-FI" dirty="0">
                <a:hlinkClick r:id="rId2"/>
              </a:rPr>
              <a:t>http://www.ukkinstituutti.fi/ammattilaisille/terveysliikunnan-edistaminen</a:t>
            </a:r>
            <a:endParaRPr lang="fi-FI" dirty="0"/>
          </a:p>
          <a:p>
            <a:pPr marL="0" indent="0">
              <a:buNone/>
            </a:pPr>
            <a:endParaRPr lang="fi-FI" dirty="0"/>
          </a:p>
          <a:p>
            <a:pPr marL="0" indent="0">
              <a:buNone/>
            </a:pPr>
            <a:r>
              <a:rPr lang="fi-FI" dirty="0"/>
              <a:t>Ryhmissä lähdetään tutustumaan tietyn ikäryhmän liikuntasuosituksiin.  Ryhmän on tarkoitus pohtia omien tietojen pohjalta sekä lisätietoa etsimällä vastaukset seuraaviin kysymyksiin ja kirjoittaa yhdessä muistiinpanot aiheesta. Jokainen ryhmästä valmistautuu esittämään ryhmän löydökset muille ryhmille. </a:t>
            </a:r>
          </a:p>
          <a:p>
            <a:pPr marL="0" indent="0">
              <a:buNone/>
            </a:pPr>
            <a:endParaRPr lang="fi-FI" dirty="0"/>
          </a:p>
          <a:p>
            <a:r>
              <a:rPr lang="fi-FI" dirty="0"/>
              <a:t>Mihin suositukset perustuvat? Miksi ikäryhmän tulee liikkua tämän verran?</a:t>
            </a:r>
          </a:p>
          <a:p>
            <a:pPr marL="0" indent="0">
              <a:buNone/>
            </a:pPr>
            <a:endParaRPr lang="fi-FI" dirty="0"/>
          </a:p>
          <a:p>
            <a:pPr>
              <a:buAutoNum type="arabicPeriod"/>
            </a:pPr>
            <a:r>
              <a:rPr lang="fi-FI" dirty="0"/>
              <a:t>Ikääntyneet</a:t>
            </a:r>
          </a:p>
          <a:p>
            <a:pPr>
              <a:buAutoNum type="arabicPeriod"/>
            </a:pPr>
            <a:r>
              <a:rPr lang="fi-FI" dirty="0"/>
              <a:t>Aikuiset </a:t>
            </a:r>
          </a:p>
          <a:p>
            <a:pPr>
              <a:buAutoNum type="arabicPeriod"/>
            </a:pPr>
            <a:r>
              <a:rPr lang="fi-FI" dirty="0"/>
              <a:t>Lapset ja nuoret</a:t>
            </a:r>
          </a:p>
          <a:p>
            <a:endParaRPr lang="fi-FI" dirty="0"/>
          </a:p>
          <a:p>
            <a:endParaRPr lang="fi-FI" dirty="0"/>
          </a:p>
          <a:p>
            <a:endParaRPr lang="fi-FI" dirty="0"/>
          </a:p>
          <a:p>
            <a:pPr marL="0" indent="0">
              <a:buNone/>
            </a:pPr>
            <a:endParaRPr lang="fi-FI" dirty="0"/>
          </a:p>
        </p:txBody>
      </p:sp>
    </p:spTree>
    <p:extLst>
      <p:ext uri="{BB962C8B-B14F-4D97-AF65-F5344CB8AC3E}">
        <p14:creationId xmlns:p14="http://schemas.microsoft.com/office/powerpoint/2010/main" val="3619318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AD4136-C9EE-D041-B1F4-8E38856F7FD0}"/>
              </a:ext>
            </a:extLst>
          </p:cNvPr>
          <p:cNvSpPr>
            <a:spLocks noGrp="1"/>
          </p:cNvSpPr>
          <p:nvPr>
            <p:ph type="title"/>
          </p:nvPr>
        </p:nvSpPr>
        <p:spPr/>
        <p:txBody>
          <a:bodyPr/>
          <a:lstStyle/>
          <a:p>
            <a:r>
              <a:rPr lang="fi-FI" dirty="0"/>
              <a:t>Oppimispäiväkirja</a:t>
            </a:r>
          </a:p>
        </p:txBody>
      </p:sp>
      <p:sp>
        <p:nvSpPr>
          <p:cNvPr id="3" name="Sisällön paikkamerkki 2">
            <a:extLst>
              <a:ext uri="{FF2B5EF4-FFF2-40B4-BE49-F238E27FC236}">
                <a16:creationId xmlns:a16="http://schemas.microsoft.com/office/drawing/2014/main" id="{877A6346-D7C1-2F4B-B2B5-2C524EB45F6B}"/>
              </a:ext>
            </a:extLst>
          </p:cNvPr>
          <p:cNvSpPr>
            <a:spLocks noGrp="1"/>
          </p:cNvSpPr>
          <p:nvPr>
            <p:ph idx="1"/>
          </p:nvPr>
        </p:nvSpPr>
        <p:spPr/>
        <p:txBody>
          <a:bodyPr/>
          <a:lstStyle/>
          <a:p>
            <a:pPr marL="0" indent="0">
              <a:buNone/>
            </a:pPr>
            <a:r>
              <a:rPr lang="fi-FI" dirty="0"/>
              <a:t>PALAA TUNNIN TAVOITTEESEEN JA VASTAA ALLA OLEVIIN KYSYMYKSIIN</a:t>
            </a:r>
          </a:p>
          <a:p>
            <a:r>
              <a:rPr lang="fi-FI" dirty="0"/>
              <a:t>Tavoite: </a:t>
            </a:r>
            <a:r>
              <a:rPr lang="fi-FI" dirty="0">
                <a:latin typeface="Times New Roman" panose="02020603050405020304" pitchFamily="18" charset="0"/>
                <a:ea typeface="Times New Roman" panose="02020603050405020304" pitchFamily="18" charset="0"/>
              </a:rPr>
              <a:t>Argumentointitaidon kehittyminen. Opiskelija osaa arvioida liikunnan merkityksen yhteiskunnallisella ja yksilön tasolla. </a:t>
            </a:r>
          </a:p>
          <a:p>
            <a:pPr>
              <a:buAutoNum type="arabicPeriod"/>
            </a:pPr>
            <a:r>
              <a:rPr lang="fi-FI" dirty="0"/>
              <a:t>Arvioi numeroasteikolla 4-10 kuinka hyvin pääsit annettuun tavoitteeseen. Perustele arvosanasi. Pohdi mitkä asiat tavoitteesta onnistuivat ja mitkä eivät. </a:t>
            </a:r>
          </a:p>
          <a:p>
            <a:pPr>
              <a:buAutoNum type="arabicPeriod"/>
            </a:pPr>
            <a:r>
              <a:rPr lang="fi-FI" dirty="0"/>
              <a:t>Mitä uutta opit tänään?</a:t>
            </a:r>
          </a:p>
          <a:p>
            <a:pPr>
              <a:buAutoNum type="arabicPeriod"/>
            </a:pPr>
            <a:r>
              <a:rPr lang="fi-FI" dirty="0"/>
              <a:t>Heräsikö sinulle kysymyksiä tunnin aikana. Jos heräsi niin mitä? </a:t>
            </a:r>
          </a:p>
          <a:p>
            <a:pPr>
              <a:buAutoNum type="arabicPeriod"/>
            </a:pPr>
            <a:r>
              <a:rPr lang="fi-FI" dirty="0"/>
              <a:t>Anna arvosana omasta tämän päivän työskentelemisestä asteikolla 4-10. </a:t>
            </a:r>
          </a:p>
          <a:p>
            <a:pPr marL="0" indent="0">
              <a:buNone/>
            </a:pPr>
            <a:endParaRPr lang="fi-FI" dirty="0"/>
          </a:p>
        </p:txBody>
      </p:sp>
    </p:spTree>
    <p:extLst>
      <p:ext uri="{BB962C8B-B14F-4D97-AF65-F5344CB8AC3E}">
        <p14:creationId xmlns:p14="http://schemas.microsoft.com/office/powerpoint/2010/main" val="383019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616407-3E4D-4469-BDAF-3837EBF9F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Sisällön paikkamerkki 4">
            <a:extLst>
              <a:ext uri="{FF2B5EF4-FFF2-40B4-BE49-F238E27FC236}">
                <a16:creationId xmlns:a16="http://schemas.microsoft.com/office/drawing/2014/main" id="{1145E98E-CFF9-DC4A-8D43-853FA3572090}"/>
              </a:ext>
            </a:extLst>
          </p:cNvPr>
          <p:cNvPicPr>
            <a:picLocks noGrp="1" noChangeAspect="1"/>
          </p:cNvPicPr>
          <p:nvPr>
            <p:ph idx="1"/>
          </p:nvPr>
        </p:nvPicPr>
        <p:blipFill rotWithShape="1">
          <a:blip r:embed="rId2"/>
          <a:srcRect t="23967" b="1033"/>
          <a:stretch/>
        </p:blipFill>
        <p:spPr>
          <a:xfrm>
            <a:off x="20" y="10"/>
            <a:ext cx="12191980" cy="6857990"/>
          </a:xfrm>
          <a:prstGeom prst="rect">
            <a:avLst/>
          </a:prstGeom>
        </p:spPr>
      </p:pic>
    </p:spTree>
    <p:extLst>
      <p:ext uri="{BB962C8B-B14F-4D97-AF65-F5344CB8AC3E}">
        <p14:creationId xmlns:p14="http://schemas.microsoft.com/office/powerpoint/2010/main" val="2512552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D1D79E-2083-414D-BF7A-731D20939137}"/>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940E0A78-D1FE-EA4B-AC2F-960D3BA957B3}"/>
              </a:ext>
            </a:extLst>
          </p:cNvPr>
          <p:cNvSpPr>
            <a:spLocks noGrp="1"/>
          </p:cNvSpPr>
          <p:nvPr>
            <p:ph idx="1"/>
          </p:nvPr>
        </p:nvSpPr>
        <p:spPr/>
        <p:txBody>
          <a:bodyPr/>
          <a:lstStyle/>
          <a:p>
            <a:pPr marL="0" indent="0">
              <a:buNone/>
            </a:pPr>
            <a:r>
              <a:rPr lang="fi-FI" b="1" dirty="0"/>
              <a:t>NÄMÄ AIHEET KOKEESEEN:</a:t>
            </a:r>
          </a:p>
          <a:p>
            <a:pPr marL="0" indent="0">
              <a:buNone/>
            </a:pPr>
            <a:r>
              <a:rPr lang="fi-FI" b="1" dirty="0"/>
              <a:t>1. </a:t>
            </a:r>
            <a:r>
              <a:rPr lang="fi-FI" u="sng" dirty="0"/>
              <a:t>Pe 20.9. Uni ja lepo</a:t>
            </a:r>
          </a:p>
          <a:p>
            <a:pPr marL="0" indent="0">
              <a:buNone/>
            </a:pPr>
            <a:r>
              <a:rPr lang="fi-FI" b="1" dirty="0"/>
              <a:t>2. </a:t>
            </a:r>
            <a:r>
              <a:rPr lang="fi-FI" b="1" u="sng" dirty="0"/>
              <a:t>Pe 4.10. Liikunta</a:t>
            </a:r>
          </a:p>
          <a:p>
            <a:pPr marL="0" indent="0">
              <a:buNone/>
            </a:pPr>
            <a:r>
              <a:rPr lang="fi-FI" b="1" dirty="0"/>
              <a:t>3. </a:t>
            </a:r>
            <a:r>
              <a:rPr lang="fi-FI" dirty="0"/>
              <a:t>Pe 11.10. Ravinto/liikunta</a:t>
            </a:r>
          </a:p>
          <a:p>
            <a:pPr marL="0" indent="0">
              <a:buNone/>
            </a:pPr>
            <a:r>
              <a:rPr lang="fi-FI" b="1" dirty="0"/>
              <a:t>4. </a:t>
            </a:r>
            <a:r>
              <a:rPr lang="fi-FI" dirty="0"/>
              <a:t>Pe 25.10. Ravinto</a:t>
            </a:r>
          </a:p>
          <a:p>
            <a:endParaRPr lang="fi-FI" dirty="0"/>
          </a:p>
        </p:txBody>
      </p:sp>
    </p:spTree>
    <p:extLst>
      <p:ext uri="{BB962C8B-B14F-4D97-AF65-F5344CB8AC3E}">
        <p14:creationId xmlns:p14="http://schemas.microsoft.com/office/powerpoint/2010/main" val="675273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EB3570-97AF-8049-8A5A-B101EE05EF31}"/>
              </a:ext>
            </a:extLst>
          </p:cNvPr>
          <p:cNvSpPr>
            <a:spLocks noGrp="1"/>
          </p:cNvSpPr>
          <p:nvPr>
            <p:ph type="title"/>
          </p:nvPr>
        </p:nvSpPr>
        <p:spPr/>
        <p:txBody>
          <a:bodyPr/>
          <a:lstStyle/>
          <a:p>
            <a:r>
              <a:rPr lang="fi-FI" dirty="0"/>
              <a:t>TUNNIN TAVOITTEET</a:t>
            </a:r>
          </a:p>
        </p:txBody>
      </p:sp>
      <p:sp>
        <p:nvSpPr>
          <p:cNvPr id="3" name="Sisällön paikkamerkki 2">
            <a:extLst>
              <a:ext uri="{FF2B5EF4-FFF2-40B4-BE49-F238E27FC236}">
                <a16:creationId xmlns:a16="http://schemas.microsoft.com/office/drawing/2014/main" id="{D2EDD8E1-EC7D-AF48-B2D5-E7033BFFC2B8}"/>
              </a:ext>
            </a:extLst>
          </p:cNvPr>
          <p:cNvSpPr>
            <a:spLocks noGrp="1"/>
          </p:cNvSpPr>
          <p:nvPr>
            <p:ph idx="1"/>
          </p:nvPr>
        </p:nvSpPr>
        <p:spPr/>
        <p:txBody>
          <a:bodyPr>
            <a:normAutofit/>
          </a:bodyPr>
          <a:lstStyle/>
          <a:p>
            <a:pPr marL="457200" indent="-457200">
              <a:buFont typeface="+mj-lt"/>
              <a:buAutoNum type="arabicPeriod"/>
            </a:pPr>
            <a:r>
              <a:rPr lang="fi-FI" sz="2000" dirty="0">
                <a:latin typeface="Times New Roman" panose="02020603050405020304" pitchFamily="18" charset="0"/>
                <a:ea typeface="Times New Roman" panose="02020603050405020304" pitchFamily="18" charset="0"/>
              </a:rPr>
              <a:t> Argumentointitaidon kehittyminen.</a:t>
            </a:r>
          </a:p>
          <a:p>
            <a:pPr marL="457200" indent="-457200">
              <a:buFont typeface="+mj-lt"/>
              <a:buAutoNum type="arabicPeriod"/>
            </a:pPr>
            <a:r>
              <a:rPr lang="fi-FI" sz="2000" dirty="0">
                <a:latin typeface="Times New Roman" panose="02020603050405020304" pitchFamily="18" charset="0"/>
                <a:ea typeface="Times New Roman" panose="02020603050405020304" pitchFamily="18" charset="0"/>
              </a:rPr>
              <a:t>Opiskelija osaa arvioida liikunnan merkityksen yhteiskunnallisella ja yksilön tasolla. </a:t>
            </a:r>
          </a:p>
          <a:p>
            <a:pPr marL="0" indent="0">
              <a:buNone/>
            </a:pPr>
            <a:endParaRPr lang="fi-FI" dirty="0"/>
          </a:p>
        </p:txBody>
      </p:sp>
    </p:spTree>
    <p:extLst>
      <p:ext uri="{BB962C8B-B14F-4D97-AF65-F5344CB8AC3E}">
        <p14:creationId xmlns:p14="http://schemas.microsoft.com/office/powerpoint/2010/main" val="873014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FD41FF-740D-ED49-873A-8F94AF2C1173}"/>
              </a:ext>
            </a:extLst>
          </p:cNvPr>
          <p:cNvSpPr>
            <a:spLocks noGrp="1"/>
          </p:cNvSpPr>
          <p:nvPr>
            <p:ph type="title"/>
          </p:nvPr>
        </p:nvSpPr>
        <p:spPr/>
        <p:txBody>
          <a:bodyPr/>
          <a:lstStyle/>
          <a:p>
            <a:r>
              <a:rPr lang="fi-FI" dirty="0"/>
              <a:t>Käsitteet</a:t>
            </a:r>
          </a:p>
        </p:txBody>
      </p:sp>
      <p:sp>
        <p:nvSpPr>
          <p:cNvPr id="3" name="Sisällön paikkamerkki 2">
            <a:extLst>
              <a:ext uri="{FF2B5EF4-FFF2-40B4-BE49-F238E27FC236}">
                <a16:creationId xmlns:a16="http://schemas.microsoft.com/office/drawing/2014/main" id="{E9870DD1-7DE3-3849-8F91-BFF61A32B5FD}"/>
              </a:ext>
            </a:extLst>
          </p:cNvPr>
          <p:cNvSpPr>
            <a:spLocks noGrp="1"/>
          </p:cNvSpPr>
          <p:nvPr>
            <p:ph idx="1"/>
          </p:nvPr>
        </p:nvSpPr>
        <p:spPr/>
        <p:txBody>
          <a:bodyPr/>
          <a:lstStyle/>
          <a:p>
            <a:pPr lvl="2"/>
            <a:r>
              <a:rPr lang="fi-FI" dirty="0"/>
              <a:t>Terveysliikunta</a:t>
            </a:r>
          </a:p>
          <a:p>
            <a:pPr marL="914400" lvl="2" indent="0">
              <a:buNone/>
            </a:pPr>
            <a:r>
              <a:rPr lang="fi-FI" dirty="0"/>
              <a:t>= säännöllistä, riittävän usein tapahtuvaa liikkumista, joka tuottaa selvää terveyshyötyä hyvällä hyötysuhteella eli pienin haitoin ja riskein</a:t>
            </a:r>
          </a:p>
          <a:p>
            <a:pPr lvl="2"/>
            <a:r>
              <a:rPr lang="fi-FI" dirty="0"/>
              <a:t>Terveyskunto</a:t>
            </a:r>
          </a:p>
          <a:p>
            <a:pPr marL="914400" lvl="2" indent="0">
              <a:buNone/>
            </a:pPr>
            <a:r>
              <a:rPr lang="fi-FI" dirty="0"/>
              <a:t>=koostuu kestävyyskunnista, tuki- ja liikuntaelimistön kunnosta, motorisesta kunnosta, pituuteen nähden sopivasta painosta sekä hyvin toimivasta sokeri- ja rasva-aineenvaihdunnasta</a:t>
            </a:r>
          </a:p>
          <a:p>
            <a:pPr lvl="2"/>
            <a:r>
              <a:rPr lang="fi-FI" dirty="0"/>
              <a:t>Anaerobinen energiantuotto</a:t>
            </a:r>
          </a:p>
          <a:p>
            <a:pPr marL="914400" lvl="2" indent="0">
              <a:buNone/>
            </a:pPr>
            <a:r>
              <a:rPr lang="fi-FI" dirty="0"/>
              <a:t>=</a:t>
            </a:r>
            <a:r>
              <a:rPr lang="fi-FI" dirty="0" err="1"/>
              <a:t>llman</a:t>
            </a:r>
            <a:r>
              <a:rPr lang="fi-FI" dirty="0"/>
              <a:t> happea tuotettu energiatuotanto</a:t>
            </a:r>
          </a:p>
          <a:p>
            <a:pPr lvl="2"/>
            <a:r>
              <a:rPr lang="fi-FI" dirty="0"/>
              <a:t>Aerobinen energiantuotto</a:t>
            </a:r>
          </a:p>
          <a:p>
            <a:pPr marL="914400" lvl="2" indent="0">
              <a:buNone/>
            </a:pPr>
            <a:r>
              <a:rPr lang="fi-FI" dirty="0"/>
              <a:t>=hapella tuotettu energiantuotanto</a:t>
            </a:r>
          </a:p>
          <a:p>
            <a:pPr marL="914400" lvl="2" indent="0">
              <a:buNone/>
            </a:pPr>
            <a:endParaRPr lang="fi-FI" dirty="0"/>
          </a:p>
          <a:p>
            <a:endParaRPr lang="fi-FI" dirty="0"/>
          </a:p>
        </p:txBody>
      </p:sp>
    </p:spTree>
    <p:extLst>
      <p:ext uri="{BB962C8B-B14F-4D97-AF65-F5344CB8AC3E}">
        <p14:creationId xmlns:p14="http://schemas.microsoft.com/office/powerpoint/2010/main" val="24664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4"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5" name="Freeform: Shape 12">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6"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Otsikko 1">
            <a:extLst>
              <a:ext uri="{FF2B5EF4-FFF2-40B4-BE49-F238E27FC236}">
                <a16:creationId xmlns:a16="http://schemas.microsoft.com/office/drawing/2014/main" id="{294AF4BA-5BFC-B244-9FFB-92731B68AFF7}"/>
              </a:ext>
            </a:extLst>
          </p:cNvPr>
          <p:cNvSpPr>
            <a:spLocks noGrp="1"/>
          </p:cNvSpPr>
          <p:nvPr>
            <p:ph type="title"/>
          </p:nvPr>
        </p:nvSpPr>
        <p:spPr>
          <a:xfrm>
            <a:off x="639098" y="629265"/>
            <a:ext cx="5132438" cy="1622322"/>
          </a:xfrm>
        </p:spPr>
        <p:txBody>
          <a:bodyPr>
            <a:normAutofit/>
          </a:bodyPr>
          <a:lstStyle/>
          <a:p>
            <a:pPr>
              <a:lnSpc>
                <a:spcPct val="90000"/>
              </a:lnSpc>
            </a:pPr>
            <a:r>
              <a:rPr lang="fi-FI" sz="2500">
                <a:solidFill>
                  <a:srgbClr val="EBEBEB"/>
                </a:solidFill>
              </a:rPr>
              <a:t>Miksi tarvitaan liikuntaa? Millaisia vaikutuksia liikunnalla on ihmisen hyvinvoinnille? </a:t>
            </a:r>
            <a:br>
              <a:rPr lang="fi-FI" sz="2500">
                <a:solidFill>
                  <a:srgbClr val="EBEBEB"/>
                </a:solidFill>
              </a:rPr>
            </a:br>
            <a:endParaRPr lang="fi-FI" sz="2500">
              <a:solidFill>
                <a:srgbClr val="EBEBEB"/>
              </a:solidFill>
            </a:endParaRPr>
          </a:p>
        </p:txBody>
      </p:sp>
      <p:sp>
        <p:nvSpPr>
          <p:cNvPr id="27" name="Rectangle 16">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Sisällön paikkamerkki 5">
            <a:extLst>
              <a:ext uri="{FF2B5EF4-FFF2-40B4-BE49-F238E27FC236}">
                <a16:creationId xmlns:a16="http://schemas.microsoft.com/office/drawing/2014/main" id="{B45CA165-1B83-8F46-8FAF-9975808EB932}"/>
              </a:ext>
            </a:extLst>
          </p:cNvPr>
          <p:cNvPicPr>
            <a:picLocks noGrp="1" noChangeAspect="1"/>
          </p:cNvPicPr>
          <p:nvPr>
            <p:ph idx="1"/>
          </p:nvPr>
        </p:nvPicPr>
        <p:blipFill>
          <a:blip r:embed="rId2"/>
          <a:stretch>
            <a:fillRect/>
          </a:stretch>
        </p:blipFill>
        <p:spPr>
          <a:xfrm>
            <a:off x="829291" y="2251587"/>
            <a:ext cx="5132387" cy="3410898"/>
          </a:xfrm>
        </p:spPr>
      </p:pic>
      <p:graphicFrame>
        <p:nvGraphicFramePr>
          <p:cNvPr id="4" name="Taulukko 3">
            <a:extLst>
              <a:ext uri="{FF2B5EF4-FFF2-40B4-BE49-F238E27FC236}">
                <a16:creationId xmlns:a16="http://schemas.microsoft.com/office/drawing/2014/main" id="{BE09F984-A9B1-E040-9FEA-74D6AA3634EE}"/>
              </a:ext>
            </a:extLst>
          </p:cNvPr>
          <p:cNvGraphicFramePr>
            <a:graphicFrameLocks noGrp="1"/>
          </p:cNvGraphicFramePr>
          <p:nvPr>
            <p:extLst>
              <p:ext uri="{D42A27DB-BD31-4B8C-83A1-F6EECF244321}">
                <p14:modId xmlns:p14="http://schemas.microsoft.com/office/powerpoint/2010/main" val="1143183834"/>
              </p:ext>
            </p:extLst>
          </p:nvPr>
        </p:nvGraphicFramePr>
        <p:xfrm>
          <a:off x="6714836" y="1334074"/>
          <a:ext cx="4828708" cy="4439380"/>
        </p:xfrm>
        <a:graphic>
          <a:graphicData uri="http://schemas.openxmlformats.org/drawingml/2006/table">
            <a:tbl>
              <a:tblPr firstRow="1" bandRow="1">
                <a:tableStyleId>{5C22544A-7EE6-4342-B048-85BDC9FD1C3A}</a:tableStyleId>
              </a:tblPr>
              <a:tblGrid>
                <a:gridCol w="2458291">
                  <a:extLst>
                    <a:ext uri="{9D8B030D-6E8A-4147-A177-3AD203B41FA5}">
                      <a16:colId xmlns:a16="http://schemas.microsoft.com/office/drawing/2014/main" val="2450331714"/>
                    </a:ext>
                  </a:extLst>
                </a:gridCol>
                <a:gridCol w="2370417">
                  <a:extLst>
                    <a:ext uri="{9D8B030D-6E8A-4147-A177-3AD203B41FA5}">
                      <a16:colId xmlns:a16="http://schemas.microsoft.com/office/drawing/2014/main" val="100223824"/>
                    </a:ext>
                  </a:extLst>
                </a:gridCol>
              </a:tblGrid>
              <a:tr h="3479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600"/>
                        <a:t>PSYYK + SOS:</a:t>
                      </a:r>
                    </a:p>
                  </a:txBody>
                  <a:tcPr marL="79087" marR="79087" marT="39544" marB="39544"/>
                </a:tc>
                <a:tc>
                  <a:txBody>
                    <a:bodyPr/>
                    <a:lstStyle/>
                    <a:p>
                      <a:r>
                        <a:rPr lang="fi-FI" sz="1600"/>
                        <a:t>FYYS:</a:t>
                      </a:r>
                    </a:p>
                  </a:txBody>
                  <a:tcPr marL="79087" marR="79087" marT="39544" marB="39544"/>
                </a:tc>
                <a:extLst>
                  <a:ext uri="{0D108BD9-81ED-4DB2-BD59-A6C34878D82A}">
                    <a16:rowId xmlns:a16="http://schemas.microsoft.com/office/drawing/2014/main" val="3168773016"/>
                  </a:ext>
                </a:extLst>
              </a:tr>
              <a:tr h="5852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600"/>
                        <a:t>Mielihyvähormonit (endorfiinit)</a:t>
                      </a:r>
                    </a:p>
                  </a:txBody>
                  <a:tcPr marL="79087" marR="79087" marT="39544" marB="39544"/>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600"/>
                        <a:t>Tuki- ja liikuntaelimistön kunto</a:t>
                      </a:r>
                    </a:p>
                  </a:txBody>
                  <a:tcPr marL="79087" marR="79087" marT="39544" marB="39544"/>
                </a:tc>
                <a:extLst>
                  <a:ext uri="{0D108BD9-81ED-4DB2-BD59-A6C34878D82A}">
                    <a16:rowId xmlns:a16="http://schemas.microsoft.com/office/drawing/2014/main" val="2404162513"/>
                  </a:ext>
                </a:extLst>
              </a:tr>
              <a:tr h="8225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600"/>
                        <a:t>Stressitasojen pieneneminen</a:t>
                      </a:r>
                    </a:p>
                  </a:txBody>
                  <a:tcPr marL="79087" marR="79087" marT="39544" marB="39544"/>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600"/>
                        <a:t>Ehkäisee monia sairauksia (diabetes  yms.)</a:t>
                      </a:r>
                    </a:p>
                  </a:txBody>
                  <a:tcPr marL="79087" marR="79087" marT="39544" marB="39544"/>
                </a:tc>
                <a:extLst>
                  <a:ext uri="{0D108BD9-81ED-4DB2-BD59-A6C34878D82A}">
                    <a16:rowId xmlns:a16="http://schemas.microsoft.com/office/drawing/2014/main" val="1053093628"/>
                  </a:ext>
                </a:extLst>
              </a:tr>
              <a:tr h="3479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600"/>
                        <a:t>Itsetunto</a:t>
                      </a:r>
                    </a:p>
                  </a:txBody>
                  <a:tcPr marL="79087" marR="79087" marT="39544" marB="39544"/>
                </a:tc>
                <a:tc>
                  <a:txBody>
                    <a:bodyPr/>
                    <a:lstStyle/>
                    <a:p>
                      <a:endParaRPr lang="fi-FI" sz="1600"/>
                    </a:p>
                  </a:txBody>
                  <a:tcPr marL="79087" marR="79087" marT="39544" marB="39544"/>
                </a:tc>
                <a:extLst>
                  <a:ext uri="{0D108BD9-81ED-4DB2-BD59-A6C34878D82A}">
                    <a16:rowId xmlns:a16="http://schemas.microsoft.com/office/drawing/2014/main" val="3005042927"/>
                  </a:ext>
                </a:extLst>
              </a:tr>
              <a:tr h="3479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600"/>
                        <a:t>Elämänhallinnan tunne</a:t>
                      </a:r>
                    </a:p>
                  </a:txBody>
                  <a:tcPr marL="79087" marR="79087" marT="39544" marB="39544"/>
                </a:tc>
                <a:tc>
                  <a:txBody>
                    <a:bodyPr/>
                    <a:lstStyle/>
                    <a:p>
                      <a:endParaRPr lang="fi-FI" sz="1600"/>
                    </a:p>
                  </a:txBody>
                  <a:tcPr marL="79087" marR="79087" marT="39544" marB="39544"/>
                </a:tc>
                <a:extLst>
                  <a:ext uri="{0D108BD9-81ED-4DB2-BD59-A6C34878D82A}">
                    <a16:rowId xmlns:a16="http://schemas.microsoft.com/office/drawing/2014/main" val="2509595940"/>
                  </a:ext>
                </a:extLst>
              </a:tr>
              <a:tr h="5852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600"/>
                        <a:t>Vähentää ahdistusta ja masennusta</a:t>
                      </a:r>
                    </a:p>
                  </a:txBody>
                  <a:tcPr marL="79087" marR="79087" marT="39544" marB="39544"/>
                </a:tc>
                <a:tc>
                  <a:txBody>
                    <a:bodyPr/>
                    <a:lstStyle/>
                    <a:p>
                      <a:endParaRPr lang="fi-FI" sz="1600"/>
                    </a:p>
                  </a:txBody>
                  <a:tcPr marL="79087" marR="79087" marT="39544" marB="39544"/>
                </a:tc>
                <a:extLst>
                  <a:ext uri="{0D108BD9-81ED-4DB2-BD59-A6C34878D82A}">
                    <a16:rowId xmlns:a16="http://schemas.microsoft.com/office/drawing/2014/main" val="90394823"/>
                  </a:ext>
                </a:extLst>
              </a:tr>
              <a:tr h="3479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600"/>
                        <a:t>Unen laatu paranee</a:t>
                      </a:r>
                    </a:p>
                  </a:txBody>
                  <a:tcPr marL="79087" marR="79087" marT="39544" marB="39544"/>
                </a:tc>
                <a:tc>
                  <a:txBody>
                    <a:bodyPr/>
                    <a:lstStyle/>
                    <a:p>
                      <a:endParaRPr lang="fi-FI" sz="1600"/>
                    </a:p>
                  </a:txBody>
                  <a:tcPr marL="79087" marR="79087" marT="39544" marB="39544"/>
                </a:tc>
                <a:extLst>
                  <a:ext uri="{0D108BD9-81ED-4DB2-BD59-A6C34878D82A}">
                    <a16:rowId xmlns:a16="http://schemas.microsoft.com/office/drawing/2014/main" val="4278410189"/>
                  </a:ext>
                </a:extLst>
              </a:tr>
              <a:tr h="8225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600"/>
                        <a:t>Oppiminen, muistaminen ja toiminnan ohjaus</a:t>
                      </a:r>
                    </a:p>
                    <a:p>
                      <a:pPr marL="0" marR="0" lvl="0" indent="0" algn="l" defTabSz="457200" rtl="0" eaLnBrk="1" fontAlgn="auto" latinLnBrk="0" hangingPunct="1">
                        <a:lnSpc>
                          <a:spcPct val="100000"/>
                        </a:lnSpc>
                        <a:spcBef>
                          <a:spcPts val="0"/>
                        </a:spcBef>
                        <a:spcAft>
                          <a:spcPts val="0"/>
                        </a:spcAft>
                        <a:buClrTx/>
                        <a:buSzTx/>
                        <a:buFontTx/>
                        <a:buNone/>
                        <a:tabLst/>
                        <a:defRPr/>
                      </a:pPr>
                      <a:endParaRPr lang="fi-FI" sz="1600"/>
                    </a:p>
                  </a:txBody>
                  <a:tcPr marL="79087" marR="79087" marT="39544" marB="39544"/>
                </a:tc>
                <a:tc>
                  <a:txBody>
                    <a:bodyPr/>
                    <a:lstStyle/>
                    <a:p>
                      <a:endParaRPr lang="fi-FI" sz="1600" dirty="0"/>
                    </a:p>
                  </a:txBody>
                  <a:tcPr marL="79087" marR="79087" marT="39544" marB="39544"/>
                </a:tc>
                <a:extLst>
                  <a:ext uri="{0D108BD9-81ED-4DB2-BD59-A6C34878D82A}">
                    <a16:rowId xmlns:a16="http://schemas.microsoft.com/office/drawing/2014/main" val="3309888838"/>
                  </a:ext>
                </a:extLst>
              </a:tr>
            </a:tbl>
          </a:graphicData>
        </a:graphic>
      </p:graphicFrame>
    </p:spTree>
    <p:extLst>
      <p:ext uri="{BB962C8B-B14F-4D97-AF65-F5344CB8AC3E}">
        <p14:creationId xmlns:p14="http://schemas.microsoft.com/office/powerpoint/2010/main" val="88949776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Otsikko 1">
            <a:extLst>
              <a:ext uri="{FF2B5EF4-FFF2-40B4-BE49-F238E27FC236}">
                <a16:creationId xmlns:a16="http://schemas.microsoft.com/office/drawing/2014/main" id="{32433C7F-6909-7A44-BEAC-8CD85966E105}"/>
              </a:ext>
            </a:extLst>
          </p:cNvPr>
          <p:cNvSpPr>
            <a:spLocks noGrp="1"/>
          </p:cNvSpPr>
          <p:nvPr>
            <p:ph type="title"/>
          </p:nvPr>
        </p:nvSpPr>
        <p:spPr>
          <a:xfrm>
            <a:off x="1000372" y="1209957"/>
            <a:ext cx="3034580" cy="4438087"/>
          </a:xfrm>
        </p:spPr>
        <p:txBody>
          <a:bodyPr anchor="ctr">
            <a:normAutofit/>
          </a:bodyPr>
          <a:lstStyle/>
          <a:p>
            <a:pPr algn="r"/>
            <a:r>
              <a:rPr lang="fi-FI" sz="3000">
                <a:solidFill>
                  <a:schemeClr val="tx1"/>
                </a:solidFill>
              </a:rPr>
              <a:t>Miksi nykyään pitää kuntoilla? Mitä yhteiskunnassa on muuttunut? </a:t>
            </a:r>
            <a:br>
              <a:rPr lang="fi-FI" sz="3000">
                <a:solidFill>
                  <a:schemeClr val="tx1"/>
                </a:solidFill>
              </a:rPr>
            </a:br>
            <a:endParaRPr lang="fi-FI" sz="3000">
              <a:solidFill>
                <a:schemeClr val="tx1"/>
              </a:solidFill>
            </a:endParaRP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E814E7C8-11A0-534E-92F5-DBB47B9585D8}"/>
              </a:ext>
            </a:extLst>
          </p:cNvPr>
          <p:cNvSpPr>
            <a:spLocks noGrp="1"/>
          </p:cNvSpPr>
          <p:nvPr>
            <p:ph idx="1"/>
          </p:nvPr>
        </p:nvSpPr>
        <p:spPr>
          <a:xfrm>
            <a:off x="4678424" y="1059025"/>
            <a:ext cx="5302189" cy="4739950"/>
          </a:xfrm>
        </p:spPr>
        <p:txBody>
          <a:bodyPr anchor="ctr">
            <a:normAutofit/>
          </a:bodyPr>
          <a:lstStyle/>
          <a:p>
            <a:r>
              <a:rPr lang="fi-FI" b="1" dirty="0">
                <a:solidFill>
                  <a:schemeClr val="tx1"/>
                </a:solidFill>
              </a:rPr>
              <a:t>Digitalisoituminen ja koneistuminen</a:t>
            </a:r>
          </a:p>
          <a:p>
            <a:pPr lvl="1"/>
            <a:r>
              <a:rPr lang="fi-FI" dirty="0">
                <a:solidFill>
                  <a:schemeClr val="tx1"/>
                </a:solidFill>
              </a:rPr>
              <a:t>Työn muuttuminen</a:t>
            </a:r>
          </a:p>
          <a:p>
            <a:pPr lvl="1"/>
            <a:r>
              <a:rPr lang="fi-FI" dirty="0">
                <a:solidFill>
                  <a:schemeClr val="tx1"/>
                </a:solidFill>
              </a:rPr>
              <a:t>Televisio</a:t>
            </a:r>
          </a:p>
          <a:p>
            <a:r>
              <a:rPr lang="fi-FI" b="1" dirty="0">
                <a:solidFill>
                  <a:schemeClr val="tx1"/>
                </a:solidFill>
              </a:rPr>
              <a:t>Kaupungistuminen ja autoistuminen</a:t>
            </a:r>
          </a:p>
          <a:p>
            <a:r>
              <a:rPr lang="fi-FI" b="1" dirty="0">
                <a:solidFill>
                  <a:schemeClr val="tx1"/>
                </a:solidFill>
              </a:rPr>
              <a:t>Ruoka</a:t>
            </a:r>
          </a:p>
          <a:p>
            <a:pPr lvl="1"/>
            <a:r>
              <a:rPr lang="fi-FI" dirty="0">
                <a:solidFill>
                  <a:schemeClr val="tx1"/>
                </a:solidFill>
              </a:rPr>
              <a:t>Roskaruoan halpuus, mainonta</a:t>
            </a:r>
          </a:p>
          <a:p>
            <a:pPr lvl="1"/>
            <a:r>
              <a:rPr lang="fi-FI" dirty="0">
                <a:solidFill>
                  <a:schemeClr val="tx1"/>
                </a:solidFill>
              </a:rPr>
              <a:t>Ylitarjonta</a:t>
            </a:r>
          </a:p>
          <a:p>
            <a:r>
              <a:rPr lang="fi-FI" b="1" dirty="0">
                <a:solidFill>
                  <a:schemeClr val="tx1"/>
                </a:solidFill>
              </a:rPr>
              <a:t>Arjen kiireellisyys</a:t>
            </a:r>
          </a:p>
        </p:txBody>
      </p:sp>
    </p:spTree>
    <p:extLst>
      <p:ext uri="{BB962C8B-B14F-4D97-AF65-F5344CB8AC3E}">
        <p14:creationId xmlns:p14="http://schemas.microsoft.com/office/powerpoint/2010/main" val="218639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 name="Kuva 3">
            <a:extLst>
              <a:ext uri="{FF2B5EF4-FFF2-40B4-BE49-F238E27FC236}">
                <a16:creationId xmlns:a16="http://schemas.microsoft.com/office/drawing/2014/main" id="{A26ABEB2-6554-AD4F-AB63-42CECC00F278}"/>
              </a:ext>
            </a:extLst>
          </p:cNvPr>
          <p:cNvPicPr>
            <a:picLocks noGrp="1" noChangeAspect="1"/>
          </p:cNvPicPr>
          <p:nvPr>
            <p:ph idx="1"/>
          </p:nvPr>
        </p:nvPicPr>
        <p:blipFill>
          <a:blip r:embed="rId2"/>
          <a:stretch>
            <a:fillRect/>
          </a:stretch>
        </p:blipFill>
        <p:spPr>
          <a:xfrm>
            <a:off x="2643188" y="1284394"/>
            <a:ext cx="5976157" cy="4283066"/>
          </a:xfrm>
          <a:prstGeom prst="rect">
            <a:avLst/>
          </a:prstGeom>
        </p:spPr>
      </p:pic>
    </p:spTree>
    <p:extLst>
      <p:ext uri="{BB962C8B-B14F-4D97-AF65-F5344CB8AC3E}">
        <p14:creationId xmlns:p14="http://schemas.microsoft.com/office/powerpoint/2010/main" val="2016427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13" name="Rectangle 12">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Sisällön paikkamerkki 3">
            <a:extLst>
              <a:ext uri="{FF2B5EF4-FFF2-40B4-BE49-F238E27FC236}">
                <a16:creationId xmlns:a16="http://schemas.microsoft.com/office/drawing/2014/main" id="{38316747-FCD4-CB41-B0DD-89B233E56621}"/>
              </a:ext>
            </a:extLst>
          </p:cNvPr>
          <p:cNvPicPr>
            <a:picLocks noGrp="1" noChangeAspect="1"/>
          </p:cNvPicPr>
          <p:nvPr>
            <p:ph idx="1"/>
          </p:nvPr>
        </p:nvPicPr>
        <p:blipFill>
          <a:blip r:embed="rId2"/>
          <a:stretch>
            <a:fillRect/>
          </a:stretch>
        </p:blipFill>
        <p:spPr>
          <a:xfrm>
            <a:off x="2071689" y="1227103"/>
            <a:ext cx="8037698" cy="4340357"/>
          </a:xfrm>
          <a:prstGeom prst="rect">
            <a:avLst/>
          </a:prstGeom>
        </p:spPr>
      </p:pic>
      <p:sp>
        <p:nvSpPr>
          <p:cNvPr id="6" name="Tekstiruutu 5">
            <a:extLst>
              <a:ext uri="{FF2B5EF4-FFF2-40B4-BE49-F238E27FC236}">
                <a16:creationId xmlns:a16="http://schemas.microsoft.com/office/drawing/2014/main" id="{F94CC7B7-86E6-144F-829D-06E3F33DF201}"/>
              </a:ext>
            </a:extLst>
          </p:cNvPr>
          <p:cNvSpPr txBox="1"/>
          <p:nvPr/>
        </p:nvSpPr>
        <p:spPr>
          <a:xfrm>
            <a:off x="1428750" y="5543550"/>
            <a:ext cx="1390124" cy="369332"/>
          </a:xfrm>
          <a:prstGeom prst="rect">
            <a:avLst/>
          </a:prstGeom>
          <a:noFill/>
        </p:spPr>
        <p:txBody>
          <a:bodyPr wrap="none" rtlCol="0">
            <a:spAutoFit/>
          </a:bodyPr>
          <a:lstStyle/>
          <a:p>
            <a:r>
              <a:rPr lang="fi-FI" dirty="0"/>
              <a:t>Lähde: THL</a:t>
            </a:r>
          </a:p>
        </p:txBody>
      </p:sp>
      <p:sp>
        <p:nvSpPr>
          <p:cNvPr id="7" name="Tekstiruutu 6">
            <a:extLst>
              <a:ext uri="{FF2B5EF4-FFF2-40B4-BE49-F238E27FC236}">
                <a16:creationId xmlns:a16="http://schemas.microsoft.com/office/drawing/2014/main" id="{43510D94-BC82-7A47-BDD2-9AD6A082F4D0}"/>
              </a:ext>
            </a:extLst>
          </p:cNvPr>
          <p:cNvSpPr txBox="1"/>
          <p:nvPr/>
        </p:nvSpPr>
        <p:spPr>
          <a:xfrm>
            <a:off x="1628775" y="985838"/>
            <a:ext cx="2451312" cy="369332"/>
          </a:xfrm>
          <a:prstGeom prst="rect">
            <a:avLst/>
          </a:prstGeom>
          <a:noFill/>
        </p:spPr>
        <p:txBody>
          <a:bodyPr wrap="none" rtlCol="0">
            <a:spAutoFit/>
          </a:bodyPr>
          <a:lstStyle/>
          <a:p>
            <a:r>
              <a:rPr lang="fi-FI" dirty="0"/>
              <a:t>Diabeteksen yleisyys</a:t>
            </a:r>
          </a:p>
        </p:txBody>
      </p:sp>
    </p:spTree>
    <p:extLst>
      <p:ext uri="{BB962C8B-B14F-4D97-AF65-F5344CB8AC3E}">
        <p14:creationId xmlns:p14="http://schemas.microsoft.com/office/powerpoint/2010/main" val="21832312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i (johtoryhmä)">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Ioni (johtoryhmä)</Template>
  <TotalTime>1292</TotalTime>
  <Words>343</Words>
  <Application>Microsoft Macintosh PowerPoint</Application>
  <PresentationFormat>Laajakuva</PresentationFormat>
  <Paragraphs>66</Paragraphs>
  <Slides>12</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12</vt:i4>
      </vt:variant>
    </vt:vector>
  </HeadingPairs>
  <TitlesOfParts>
    <vt:vector size="17" baseType="lpstr">
      <vt:lpstr>Arial</vt:lpstr>
      <vt:lpstr>Century Gothic</vt:lpstr>
      <vt:lpstr>Times New Roman</vt:lpstr>
      <vt:lpstr>Wingdings 3</vt:lpstr>
      <vt:lpstr>Ioni (johtoryhmä)</vt:lpstr>
      <vt:lpstr>LIIKUNTA</vt:lpstr>
      <vt:lpstr>PowerPoint-esitys</vt:lpstr>
      <vt:lpstr>PowerPoint-esitys</vt:lpstr>
      <vt:lpstr>TUNNIN TAVOITTEET</vt:lpstr>
      <vt:lpstr>Käsitteet</vt:lpstr>
      <vt:lpstr>Miksi tarvitaan liikuntaa? Millaisia vaikutuksia liikunnalla on ihmisen hyvinvoinnille?  </vt:lpstr>
      <vt:lpstr>Miksi nykyään pitää kuntoilla? Mitä yhteiskunnassa on muuttunut?  </vt:lpstr>
      <vt:lpstr>PowerPoint-esitys</vt:lpstr>
      <vt:lpstr>PowerPoint-esitys</vt:lpstr>
      <vt:lpstr>Kuinka yhteiskunta voi vaikuttaa kansan liikuntatottumuksiin? Millaisia kampanjoita tiedät? </vt:lpstr>
      <vt:lpstr>Ryhmätehtävä</vt:lpstr>
      <vt:lpstr>Oppimispäiväkirja</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LIIKUNTA</dc:title>
  <dc:creator>Microsoft Office User</dc:creator>
  <cp:lastModifiedBy>Microsoft Office User</cp:lastModifiedBy>
  <cp:revision>45</cp:revision>
  <dcterms:created xsi:type="dcterms:W3CDTF">2019-10-02T13:51:40Z</dcterms:created>
  <dcterms:modified xsi:type="dcterms:W3CDTF">2019-10-24T08:17:33Z</dcterms:modified>
</cp:coreProperties>
</file>