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60" r:id="rId2"/>
    <p:sldId id="263" r:id="rId3"/>
    <p:sldId id="264" r:id="rId4"/>
    <p:sldId id="265" r:id="rId5"/>
    <p:sldId id="261" r:id="rId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88"/>
    <p:restoredTop sz="93041"/>
  </p:normalViewPr>
  <p:slideViewPr>
    <p:cSldViewPr>
      <p:cViewPr varScale="1">
        <p:scale>
          <a:sx n="99" d="100"/>
          <a:sy n="99" d="100"/>
        </p:scale>
        <p:origin x="192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7898E6-75A7-4950-9EE0-600880DA7A03}" type="datetimeFigureOut">
              <a:rPr lang="fi-FI" smtClean="0"/>
              <a:pPr/>
              <a:t>21.8.2019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7AD229-0DB7-4455-8ABC-EABF16B74F7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72910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CE7F06-577A-FD41-8127-A662FD24BCEC}" type="datetimeFigureOut">
              <a:rPr lang="fi-FI" smtClean="0"/>
              <a:t>21.8.2019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97652A-533E-3842-8F75-4231D566C6F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9486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err="1"/>
              <a:t>Terv</a:t>
            </a:r>
            <a:r>
              <a:rPr lang="fi-FI" dirty="0"/>
              <a:t>. Edistämiseen osallistuu</a:t>
            </a:r>
            <a:r>
              <a:rPr lang="fi-FI" baseline="0" dirty="0"/>
              <a:t> terveydenhuollon lisäksi perhe, suku, koulu, kirjastot, urheiluseurat ja kansanterveysjärjestöt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97652A-533E-3842-8F75-4231D566C6FE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3185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F04250-60BC-424D-91CF-5DF060CF2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8FC8AA8-C1AA-5E49-A9C9-AEAFA1A15C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88C9C40-5BA1-B94F-8F21-421672B5D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EB050-8001-474F-B88A-355FD86D1AF9}" type="datetimeFigureOut">
              <a:rPr lang="fi-FI" smtClean="0"/>
              <a:pPr/>
              <a:t>21.8.2019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5A798C7-8BE7-1E41-A230-210B5495F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E41915-ACD3-2C47-BC02-79433ED6A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4B68F-7DBC-4F1C-8235-B25459841A1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EB050-8001-474F-B88A-355FD86D1AF9}" type="datetimeFigureOut">
              <a:rPr lang="fi-FI" smtClean="0"/>
              <a:pPr/>
              <a:t>21.8.2019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4B68F-7DBC-4F1C-8235-B25459841A1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EB050-8001-474F-B88A-355FD86D1AF9}" type="datetimeFigureOut">
              <a:rPr lang="fi-FI" smtClean="0"/>
              <a:pPr/>
              <a:t>21.8.2019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4B68F-7DBC-4F1C-8235-B25459841A1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EB050-8001-474F-B88A-355FD86D1AF9}" type="datetimeFigureOut">
              <a:rPr lang="fi-FI" smtClean="0"/>
              <a:pPr/>
              <a:t>21.8.2019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4B68F-7DBC-4F1C-8235-B25459841A1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EB050-8001-474F-B88A-355FD86D1AF9}" type="datetimeFigureOut">
              <a:rPr lang="fi-FI" smtClean="0"/>
              <a:pPr/>
              <a:t>21.8.2019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4B68F-7DBC-4F1C-8235-B25459841A1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EB050-8001-474F-B88A-355FD86D1AF9}" type="datetimeFigureOut">
              <a:rPr lang="fi-FI" smtClean="0"/>
              <a:pPr/>
              <a:t>21.8.2019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4B68F-7DBC-4F1C-8235-B25459841A1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EB050-8001-474F-B88A-355FD86D1AF9}" type="datetimeFigureOut">
              <a:rPr lang="fi-FI" smtClean="0"/>
              <a:pPr/>
              <a:t>21.8.2019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4B68F-7DBC-4F1C-8235-B25459841A1F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" name="Suorakulmi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EB050-8001-474F-B88A-355FD86D1AF9}" type="datetimeFigureOut">
              <a:rPr lang="fi-FI" smtClean="0"/>
              <a:pPr/>
              <a:t>21.8.2019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4B68F-7DBC-4F1C-8235-B25459841A1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EB050-8001-474F-B88A-355FD86D1AF9}" type="datetimeFigureOut">
              <a:rPr lang="fi-FI" smtClean="0"/>
              <a:pPr/>
              <a:t>21.8.2019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4B68F-7DBC-4F1C-8235-B25459841A1F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Suorakulmi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i-FI"/>
              <a:t>Lisää kuva napsauttamalla kuvaketta</a:t>
            </a:r>
            <a:endParaRPr kumimoji="0" lang="en-US" dirty="0"/>
          </a:p>
        </p:txBody>
      </p:sp>
      <p:sp>
        <p:nvSpPr>
          <p:cNvPr id="9" name="Vuokaavio: Prosessi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Vuokaavio: Prosessi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EB050-8001-474F-B88A-355FD86D1AF9}" type="datetimeFigureOut">
              <a:rPr lang="fi-FI" smtClean="0"/>
              <a:pPr/>
              <a:t>21.8.2019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4B68F-7DBC-4F1C-8235-B25459841A1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ktori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lipsi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ngas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Otsikon paikkamerkki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9" name="Tekstin paikkamerkki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i-FI"/>
              <a:t>Muokkaa tekstin perustyylejä napsauttamalla</a:t>
            </a:r>
          </a:p>
          <a:p>
            <a:pPr lvl="1" eaLnBrk="1" latinLnBrk="0" hangingPunct="1"/>
            <a:r>
              <a:rPr kumimoji="0" lang="fi-FI"/>
              <a:t>toinen taso</a:t>
            </a:r>
          </a:p>
          <a:p>
            <a:pPr lvl="2" eaLnBrk="1" latinLnBrk="0" hangingPunct="1"/>
            <a:r>
              <a:rPr kumimoji="0" lang="fi-FI"/>
              <a:t>kolmas taso</a:t>
            </a:r>
          </a:p>
          <a:p>
            <a:pPr lvl="3" eaLnBrk="1" latinLnBrk="0" hangingPunct="1"/>
            <a:r>
              <a:rPr kumimoji="0" lang="fi-FI"/>
              <a:t>neljäs taso</a:t>
            </a:r>
          </a:p>
          <a:p>
            <a:pPr lvl="4" eaLnBrk="1" latinLnBrk="0" hangingPunct="1"/>
            <a:r>
              <a:rPr kumimoji="0" lang="fi-FI"/>
              <a:t>viides taso</a:t>
            </a:r>
            <a:endParaRPr kumimoji="0" lang="en-US"/>
          </a:p>
        </p:txBody>
      </p:sp>
      <p:sp>
        <p:nvSpPr>
          <p:cNvPr id="24" name="Päivämäärän paikkamerkki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17EB050-8001-474F-B88A-355FD86D1AF9}" type="datetimeFigureOut">
              <a:rPr lang="fi-FI" smtClean="0"/>
              <a:pPr/>
              <a:t>21.8.2019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i-FI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514B68F-7DBC-4F1C-8235-B25459841A1F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Suorakulmi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>
                <a:latin typeface="Comic Sans MS" pitchFamily="66" charset="0"/>
              </a:rPr>
              <a:t>Yhteiskunnan terveyden edistämisen keinot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fi-FI" dirty="0">
              <a:latin typeface="Comic Sans MS" pitchFamily="66" charset="0"/>
            </a:endParaRPr>
          </a:p>
          <a:p>
            <a:pPr marL="0" indent="0">
              <a:buNone/>
            </a:pPr>
            <a:r>
              <a:rPr lang="fi-FI" dirty="0">
                <a:latin typeface="Comic Sans MS" pitchFamily="66" charset="0"/>
              </a:rPr>
              <a:t>PROMOOTIO = terveyden edistämistä</a:t>
            </a:r>
          </a:p>
          <a:p>
            <a:pPr marL="514350" indent="-514350">
              <a:buNone/>
            </a:pPr>
            <a:r>
              <a:rPr lang="fi-FI" dirty="0">
                <a:latin typeface="Comic Sans MS" pitchFamily="66" charset="0"/>
              </a:rPr>
              <a:t>” terveyden edistäminen on toimintaa, jonka</a:t>
            </a:r>
          </a:p>
          <a:p>
            <a:pPr marL="514350" indent="-514350">
              <a:buNone/>
            </a:pPr>
            <a:r>
              <a:rPr lang="fi-FI" dirty="0">
                <a:latin typeface="Comic Sans MS" pitchFamily="66" charset="0"/>
              </a:rPr>
              <a:t>päämääränä on lisätä yksilöiden ja yhteisöjen</a:t>
            </a:r>
          </a:p>
          <a:p>
            <a:pPr marL="514350" indent="-514350">
              <a:buNone/>
            </a:pPr>
            <a:r>
              <a:rPr lang="fi-FI" dirty="0">
                <a:latin typeface="Comic Sans MS" pitchFamily="66" charset="0"/>
              </a:rPr>
              <a:t>mahdollisuuksia  huolehtia omasta ja</a:t>
            </a:r>
          </a:p>
          <a:p>
            <a:pPr marL="514350" indent="-514350">
              <a:buNone/>
            </a:pPr>
            <a:r>
              <a:rPr lang="fi-FI" dirty="0">
                <a:latin typeface="Comic Sans MS" pitchFamily="66" charset="0"/>
              </a:rPr>
              <a:t>ympäristöjensä terveydestä”</a:t>
            </a:r>
          </a:p>
          <a:p>
            <a:pPr marL="514350" indent="-514350">
              <a:buNone/>
            </a:pPr>
            <a:endParaRPr lang="fi-FI" dirty="0">
              <a:latin typeface="Comic Sans MS" pitchFamily="66" charset="0"/>
            </a:endParaRPr>
          </a:p>
          <a:p>
            <a:pPr marL="514350" indent="-514350">
              <a:buNone/>
            </a:pPr>
            <a:r>
              <a:rPr lang="fi-FI" dirty="0">
                <a:latin typeface="Comic Sans MS" pitchFamily="66" charset="0"/>
              </a:rPr>
              <a:t>PREVENTIO = sairauksien ehkäisyä ja vähentämistä (on osa terveyden edistämistä)</a:t>
            </a:r>
          </a:p>
          <a:p>
            <a:pPr marL="514350" indent="-514350">
              <a:buFontTx/>
              <a:buChar char="-"/>
            </a:pPr>
            <a:r>
              <a:rPr lang="fi-FI" dirty="0" err="1">
                <a:latin typeface="Comic Sans MS" pitchFamily="66" charset="0"/>
              </a:rPr>
              <a:t>Primaaripreventio</a:t>
            </a:r>
            <a:endParaRPr lang="fi-FI" dirty="0">
              <a:latin typeface="Comic Sans MS" pitchFamily="66" charset="0"/>
            </a:endParaRPr>
          </a:p>
          <a:p>
            <a:pPr marL="514350" indent="-514350">
              <a:buFontTx/>
              <a:buChar char="-"/>
            </a:pPr>
            <a:r>
              <a:rPr lang="fi-FI" dirty="0" err="1">
                <a:latin typeface="Comic Sans MS" pitchFamily="66" charset="0"/>
              </a:rPr>
              <a:t>Sekundaaripreventio</a:t>
            </a:r>
            <a:endParaRPr lang="fi-FI" dirty="0">
              <a:latin typeface="Comic Sans MS" pitchFamily="66" charset="0"/>
            </a:endParaRPr>
          </a:p>
          <a:p>
            <a:pPr marL="514350" indent="-514350">
              <a:buFontTx/>
              <a:buChar char="-"/>
            </a:pPr>
            <a:r>
              <a:rPr lang="fi-FI" dirty="0" err="1">
                <a:latin typeface="Comic Sans MS" pitchFamily="66" charset="0"/>
              </a:rPr>
              <a:t>Tertiaaripreventio</a:t>
            </a:r>
            <a:endParaRPr lang="fi-FI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>
                <a:latin typeface="Comic Sans MS" pitchFamily="66" charset="0"/>
              </a:rPr>
              <a:t>Primaaripreventio</a:t>
            </a:r>
            <a:endParaRPr lang="fi-FI" dirty="0">
              <a:latin typeface="Comic Sans MS" pitchFamily="66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latin typeface="Comic Sans MS" pitchFamily="66" charset="0"/>
              </a:rPr>
              <a:t>Sairauksien ehkäisyyn tähtäävää toimintaa ennen taudin ilmenemistä sekä yleiset terveyden lisäämiseen tähtäävät toimet</a:t>
            </a:r>
          </a:p>
          <a:p>
            <a:r>
              <a:rPr lang="fi-FI" dirty="0">
                <a:latin typeface="Comic Sans MS" pitchFamily="66" charset="0"/>
              </a:rPr>
              <a:t>Kohdistuu koko väestöön tai tiettyyn osaan väestöstä</a:t>
            </a:r>
          </a:p>
          <a:p>
            <a:r>
              <a:rPr lang="fi-FI" dirty="0">
                <a:latin typeface="Comic Sans MS" pitchFamily="66" charset="0"/>
              </a:rPr>
              <a:t>Esim. yleinen rokotusohjelma, terveystarkastukset, liikennesäännöt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>
                <a:latin typeface="Comic Sans MS" pitchFamily="66" charset="0"/>
              </a:rPr>
              <a:t>Sekundaaripreventio</a:t>
            </a:r>
            <a:endParaRPr lang="fi-FI" dirty="0">
              <a:latin typeface="Comic Sans MS" pitchFamily="66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>
                <a:latin typeface="Comic Sans MS" pitchFamily="66" charset="0"/>
              </a:rPr>
              <a:t>Pyrkimyksenä estää sairauden paheneminen tai puhkeaminen</a:t>
            </a:r>
          </a:p>
          <a:p>
            <a:r>
              <a:rPr lang="fi-FI" dirty="0">
                <a:latin typeface="Comic Sans MS" pitchFamily="66" charset="0"/>
              </a:rPr>
              <a:t>Osittain päällekkäistä primaariprevention kanssa (esim. seulontatutkimukset)</a:t>
            </a:r>
          </a:p>
          <a:p>
            <a:r>
              <a:rPr lang="fi-FI" dirty="0">
                <a:latin typeface="Comic Sans MS" pitchFamily="66" charset="0"/>
              </a:rPr>
              <a:t>Kohteena esim. oireilevat, sairastuneet</a:t>
            </a:r>
          </a:p>
          <a:p>
            <a:r>
              <a:rPr lang="fi-FI" dirty="0">
                <a:latin typeface="Comic Sans MS" pitchFamily="66" charset="0"/>
              </a:rPr>
              <a:t>Esim. kohonneen verenpaineen ja rasva-arvojen seuraaminen ja hoitaminen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latin typeface="Comic Sans MS" pitchFamily="66" charset="0"/>
              </a:rPr>
              <a:t>Tertiääripreventio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latin typeface="Comic Sans MS" pitchFamily="66" charset="0"/>
              </a:rPr>
              <a:t>Pyrkimyksenä estää sairauden paheneminen ja lisäoireiden kehittyminen</a:t>
            </a:r>
          </a:p>
          <a:p>
            <a:r>
              <a:rPr lang="fi-FI" dirty="0">
                <a:latin typeface="Comic Sans MS" pitchFamily="66" charset="0"/>
              </a:rPr>
              <a:t>Kohteena pitkäaikaissairaat tai vakavasti vammautuneet</a:t>
            </a:r>
          </a:p>
          <a:p>
            <a:r>
              <a:rPr lang="fi-FI" dirty="0">
                <a:latin typeface="Comic Sans MS" pitchFamily="66" charset="0"/>
              </a:rPr>
              <a:t>Esim.  kuntoutus -&gt; työ- ja toimintakyvyn palauttaminen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>
                <a:latin typeface="Comic Sans MS" pitchFamily="66" charset="0"/>
              </a:rPr>
              <a:t>PROMOOTIOn</a:t>
            </a:r>
            <a:r>
              <a:rPr lang="fi-FI" dirty="0">
                <a:latin typeface="Comic Sans MS" pitchFamily="66" charset="0"/>
              </a:rPr>
              <a:t> keskeiset periaatteet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AutoNum type="arabicParenR"/>
            </a:pPr>
            <a:r>
              <a:rPr lang="fi-FI" dirty="0">
                <a:latin typeface="Comic Sans MS" pitchFamily="66" charset="0"/>
              </a:rPr>
              <a:t>Terveyttä edistävä päätöksenteko</a:t>
            </a:r>
          </a:p>
          <a:p>
            <a:pPr marL="514350" indent="-514350">
              <a:buAutoNum type="arabicParenR"/>
            </a:pPr>
            <a:r>
              <a:rPr lang="fi-FI" dirty="0">
                <a:latin typeface="Comic Sans MS" pitchFamily="66" charset="0"/>
              </a:rPr>
              <a:t>Terveyttä edistävien ympäristöjen luominen</a:t>
            </a:r>
          </a:p>
          <a:p>
            <a:pPr marL="514350" indent="-514350">
              <a:buAutoNum type="arabicParenR"/>
            </a:pPr>
            <a:r>
              <a:rPr lang="fi-FI" dirty="0">
                <a:latin typeface="Comic Sans MS" pitchFamily="66" charset="0"/>
              </a:rPr>
              <a:t>Terveyspalveluiden kehittäminen</a:t>
            </a:r>
          </a:p>
          <a:p>
            <a:pPr marL="514350" indent="-514350">
              <a:buAutoNum type="arabicParenR"/>
            </a:pPr>
            <a:r>
              <a:rPr lang="fi-FI" dirty="0">
                <a:latin typeface="Comic Sans MS" pitchFamily="66" charset="0"/>
              </a:rPr>
              <a:t>Yhteisöllisen toiminnan vahvistaminen</a:t>
            </a:r>
          </a:p>
          <a:p>
            <a:pPr marL="514350" indent="-514350">
              <a:buFont typeface="Wingdings 2"/>
              <a:buAutoNum type="arabicParenR"/>
            </a:pPr>
            <a:r>
              <a:rPr lang="fi-FI" dirty="0">
                <a:latin typeface="Comic Sans MS" pitchFamily="66" charset="0"/>
              </a:rPr>
              <a:t>Terveysosaamisen kehittäminen</a:t>
            </a:r>
          </a:p>
          <a:p>
            <a:pPr marL="0" indent="0">
              <a:buNone/>
            </a:pPr>
            <a:endParaRPr lang="fi-FI" dirty="0">
              <a:latin typeface="Comic Sans MS" pitchFamily="66" charset="0"/>
            </a:endParaRPr>
          </a:p>
          <a:p>
            <a:pPr marL="514350" indent="-514350">
              <a:buNone/>
            </a:pPr>
            <a:r>
              <a:rPr lang="fi-FI" dirty="0">
                <a:latin typeface="Comic Sans MS" pitchFamily="66" charset="0"/>
              </a:rPr>
              <a:t>														(WHO 1986)</a:t>
            </a:r>
          </a:p>
          <a:p>
            <a:pPr marL="514350" indent="-514350">
              <a:buNone/>
            </a:pPr>
            <a:endParaRPr lang="fi-FI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äivänseisaus">
  <a:themeElements>
    <a:clrScheme name="Päivänseisaus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Päivänseisaus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äivänseisaus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1108</TotalTime>
  <Words>159</Words>
  <Application>Microsoft Macintosh PowerPoint</Application>
  <PresentationFormat>Näytössä katseltava diaesitys (4:3)</PresentationFormat>
  <Paragraphs>35</Paragraphs>
  <Slides>5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1" baseType="lpstr">
      <vt:lpstr>Calibri</vt:lpstr>
      <vt:lpstr>Comic Sans MS</vt:lpstr>
      <vt:lpstr>Gill Sans MT</vt:lpstr>
      <vt:lpstr>Verdana</vt:lpstr>
      <vt:lpstr>Wingdings 2</vt:lpstr>
      <vt:lpstr>Päivänseisaus</vt:lpstr>
      <vt:lpstr>Yhteiskunnan terveyden edistämisen keinot</vt:lpstr>
      <vt:lpstr>Primaaripreventio</vt:lpstr>
      <vt:lpstr>Sekundaaripreventio</vt:lpstr>
      <vt:lpstr>Tertiääripreventio</vt:lpstr>
      <vt:lpstr>PROMOOTIOn keskeiset periaatteet</vt:lpstr>
    </vt:vector>
  </TitlesOfParts>
  <Company>Norssi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TERVEYDEN EDISTÄMINEN</dc:title>
  <dc:creator>Lumiaho Päivi</dc:creator>
  <cp:lastModifiedBy>Microsoft Office -käyttäjä</cp:lastModifiedBy>
  <cp:revision>103</cp:revision>
  <dcterms:created xsi:type="dcterms:W3CDTF">2011-09-25T09:25:57Z</dcterms:created>
  <dcterms:modified xsi:type="dcterms:W3CDTF">2019-08-21T17:45:39Z</dcterms:modified>
</cp:coreProperties>
</file>