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76" r:id="rId2"/>
    <p:sldId id="277" r:id="rId3"/>
    <p:sldId id="279" r:id="rId4"/>
    <p:sldId id="274" r:id="rId5"/>
    <p:sldId id="275" r:id="rId6"/>
    <p:sldId id="284" r:id="rId7"/>
    <p:sldId id="261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EEA8F-36AE-8D53-ADDE-CD794CB2414B}" v="137" dt="2023-05-02T06:24:39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596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3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9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5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94374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25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2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7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7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5784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0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46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1056" userDrawn="1">
          <p15:clr>
            <a:srgbClr val="F26B43"/>
          </p15:clr>
        </p15:guide>
        <p15:guide id="8" pos="9600" userDrawn="1">
          <p15:clr>
            <a:srgbClr val="F26B43"/>
          </p15:clr>
        </p15:guide>
        <p15:guide id="9" pos="792" userDrawn="1">
          <p15:clr>
            <a:srgbClr val="F26B43"/>
          </p15:clr>
        </p15:guide>
        <p15:guide id="10" pos="7200" userDrawn="1">
          <p15:clr>
            <a:srgbClr val="F26B43"/>
          </p15:clr>
        </p15:guide>
        <p15:guide id="11" orient="horz" pos="400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720" userDrawn="1">
          <p15:clr>
            <a:srgbClr val="F26B43"/>
          </p15:clr>
        </p15:guide>
        <p15:guide id="14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i/images/search/creativit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yu.fi/ops/fi/edupsy/luokanopettajan-maisteriohjelma" TargetMode="External"/><Relationship Id="rId2" Type="http://schemas.openxmlformats.org/officeDocument/2006/relationships/hyperlink" Target="https://www.jyu.fi/ops/fi/edupsy/luokanopettajan-kandidaattiohjelm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ini.s.onkalo@jyu.fi" TargetMode="External"/><Relationship Id="rId2" Type="http://schemas.openxmlformats.org/officeDocument/2006/relationships/hyperlink" Target="https://peda.net/jyu/okl/pom-opinnot/p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/>
              <a:t>POMM1100 Monialaisten opintojen koontiseminaari 3 op</a:t>
            </a:r>
            <a:br>
              <a:rPr lang="fi-FI" sz="3600" dirty="0"/>
            </a:br>
            <a:r>
              <a:rPr lang="fi-FI" sz="3600" dirty="0"/>
              <a:t>ryhmä 4</a:t>
            </a:r>
            <a:br>
              <a:rPr lang="fi-FI" sz="3600" dirty="0"/>
            </a:br>
            <a:r>
              <a:rPr lang="fi-FI" sz="3600" dirty="0"/>
              <a:t>3. tapaaminen 11.5.2023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926" y="4869713"/>
            <a:ext cx="9282223" cy="1321768"/>
          </a:xfrm>
        </p:spPr>
        <p:txBody>
          <a:bodyPr>
            <a:normAutofit fontScale="70000" lnSpcReduction="20000"/>
          </a:bodyPr>
          <a:lstStyle/>
          <a:p>
            <a:r>
              <a:rPr lang="fi-FI" dirty="0">
                <a:solidFill>
                  <a:srgbClr val="2A1A00"/>
                </a:solidFill>
              </a:rPr>
              <a:t>Sini onkalo</a:t>
            </a:r>
          </a:p>
          <a:p>
            <a:endParaRPr lang="fi-FI" dirty="0">
              <a:solidFill>
                <a:srgbClr val="2A1A00"/>
              </a:solidFill>
            </a:endParaRPr>
          </a:p>
          <a:p>
            <a:pPr marL="342900" indent="-342900">
              <a:buAutoNum type="arabicPeriod"/>
            </a:pPr>
            <a:endParaRPr lang="fi-FI" dirty="0">
              <a:solidFill>
                <a:srgbClr val="2A1A00"/>
              </a:solidFill>
            </a:endParaRPr>
          </a:p>
          <a:p>
            <a:r>
              <a:rPr lang="fi-FI" dirty="0">
                <a:solidFill>
                  <a:srgbClr val="2A1A00"/>
                </a:solidFill>
              </a:rPr>
              <a:t>Diojen materiaaleja </a:t>
            </a:r>
            <a:r>
              <a:rPr lang="fi-FI" dirty="0" err="1">
                <a:solidFill>
                  <a:srgbClr val="2A1A00"/>
                </a:solidFill>
              </a:rPr>
              <a:t>johanna</a:t>
            </a:r>
            <a:r>
              <a:rPr lang="fi-FI" dirty="0">
                <a:solidFill>
                  <a:srgbClr val="2A1A00"/>
                </a:solidFill>
              </a:rPr>
              <a:t> kainulaiselta &amp;opetiimiltä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453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D7997A-E3BD-46C1-A34C-79B1ADE9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758" y="652350"/>
            <a:ext cx="7633742" cy="1492132"/>
          </a:xfrm>
        </p:spPr>
        <p:txBody>
          <a:bodyPr>
            <a:normAutofit/>
          </a:bodyPr>
          <a:lstStyle/>
          <a:p>
            <a:r>
              <a:rPr lang="fi-FI" sz="3600" dirty="0"/>
              <a:t>Tapaamiset 10 tuntia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66EAF7-BFCF-404C-86C3-E4129274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758" y="2001505"/>
            <a:ext cx="7633742" cy="359359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>
                <a:solidFill>
                  <a:schemeClr val="tx1"/>
                </a:solidFill>
              </a:rPr>
              <a:t>To 13.4.  4 tuntia 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Kokemusten jakamista ja koontiin orientoitumista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LO:n asiantuntijuus: Mitä on? Mitä jo osaamme? Mitä tulee vielä oppia?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Aukkopaikkatehtävän aiheet sovitaan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To 4.5.  4 tuntia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Aukkopaikkatehtävien purkamista (30 min / ryhmä)</a:t>
            </a:r>
          </a:p>
          <a:p>
            <a:r>
              <a:rPr lang="fi-FI" b="1" dirty="0">
                <a:solidFill>
                  <a:srgbClr val="00B050"/>
                </a:solidFill>
              </a:rPr>
              <a:t>To 11.5.  2 tuntia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B050"/>
                </a:solidFill>
              </a:rPr>
              <a:t>Aukkopaikkatehtävän esitys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B050"/>
                </a:solidFill>
              </a:rPr>
              <a:t>Kohti unelmien koulua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B050"/>
                </a:solidFill>
              </a:rPr>
              <a:t>Opintojakson päätös &amp; mitä pitikään tehdä </a:t>
            </a:r>
            <a:r>
              <a:rPr lang="fi-FI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fi-FI" b="1" dirty="0">
              <a:solidFill>
                <a:srgbClr val="00B05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772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Millainen on Unelmieni koulu?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2193"/>
            <a:ext cx="10178322" cy="44473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rgbClr val="002060"/>
                </a:solidFill>
              </a:rPr>
              <a:t>Lasten näkemyksiä asiasta : ) </a:t>
            </a:r>
            <a:r>
              <a:rPr lang="fi-FI" dirty="0">
                <a:ea typeface="+mn-lt"/>
                <a:cs typeface="+mn-lt"/>
              </a:rPr>
              <a:t>https://koululainen.fi/jutut/artikkelit/unelmien-koulu/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983036"/>
            <a:ext cx="8601649" cy="45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62758" y="382385"/>
            <a:ext cx="7633742" cy="767146"/>
          </a:xfrm>
        </p:spPr>
        <p:txBody>
          <a:bodyPr>
            <a:normAutofit/>
          </a:bodyPr>
          <a:lstStyle/>
          <a:p>
            <a:r>
              <a:rPr lang="fi-FI" sz="3600" dirty="0"/>
              <a:t>Kohti unelmieni koulua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63305" y="979996"/>
            <a:ext cx="6826242" cy="5557369"/>
          </a:xfrm>
        </p:spPr>
        <p:txBody>
          <a:bodyPr>
            <a:normAutofit lnSpcReduction="10000"/>
          </a:bodyPr>
          <a:lstStyle/>
          <a:p>
            <a:endParaRPr lang="fi-F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002060"/>
                </a:solidFill>
              </a:rPr>
              <a:t>Kirjoita vapaan kirjoittamisen menetelmällä yhteensä 6 minuuttia seuraavista näkökulmista (anna kynän/näppäimistön lentää, älä välitä oikeinkirjoituksesta): </a:t>
            </a:r>
          </a:p>
          <a:p>
            <a:pPr marL="0" indent="0">
              <a:buNone/>
            </a:pPr>
            <a:endParaRPr lang="fi-F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002060"/>
                </a:solidFill>
              </a:rPr>
              <a:t>* 2 minuuttia</a:t>
            </a:r>
          </a:p>
          <a:p>
            <a:pPr marL="0" indent="0">
              <a:buNone/>
            </a:pPr>
            <a:r>
              <a:rPr lang="fi-FI" dirty="0">
                <a:solidFill>
                  <a:srgbClr val="18065A"/>
                </a:solidFill>
              </a:rPr>
              <a:t>– Unelmieni koulussa kolme tärkeintä asiaa/arvoa, joista en suostu luopumaan ovat…</a:t>
            </a:r>
          </a:p>
          <a:p>
            <a:pPr marL="0" indent="0">
              <a:buNone/>
            </a:pPr>
            <a:endParaRPr lang="fi-F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002060"/>
                </a:solidFill>
              </a:rPr>
              <a:t>* 2 minuuttia</a:t>
            </a:r>
          </a:p>
          <a:p>
            <a:pPr marL="0" indent="0">
              <a:buNone/>
            </a:pPr>
            <a:r>
              <a:rPr lang="fi-FI" dirty="0">
                <a:solidFill>
                  <a:srgbClr val="002060"/>
                </a:solidFill>
              </a:rPr>
              <a:t>– Koulu, jossa nämä asiat/arvot toteutuvat toimii siten, että…</a:t>
            </a:r>
          </a:p>
          <a:p>
            <a:pPr marL="0" indent="0">
              <a:buNone/>
            </a:pPr>
            <a:endParaRPr lang="fi-F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002060"/>
                </a:solidFill>
              </a:rPr>
              <a:t>* 2 minuuttia</a:t>
            </a:r>
          </a:p>
          <a:p>
            <a:pPr marL="0" indent="0">
              <a:buNone/>
            </a:pPr>
            <a:r>
              <a:rPr lang="fi-FI" dirty="0">
                <a:solidFill>
                  <a:srgbClr val="002060"/>
                </a:solidFill>
              </a:rPr>
              <a:t>– Unelmieni koulun toteutumista edistän omalla toiminnallani niin, että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84" y="1781232"/>
            <a:ext cx="4743450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35586" y="5429307"/>
            <a:ext cx="351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>
                <a:solidFill>
                  <a:srgbClr val="002060"/>
                </a:solidFill>
              </a:rPr>
              <a:t>https://pixabay.com/fi/images/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57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636" r="30440" b="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Tee seuraava itsenäisesti tai yhdessä jonkun toisen kanssa:</a:t>
            </a:r>
          </a:p>
          <a:p>
            <a:r>
              <a:rPr lang="fi-FI" dirty="0"/>
              <a:t>Nostakaa 1-2 tärkeintä asiaa unelmienne koulusta. </a:t>
            </a:r>
          </a:p>
          <a:p>
            <a:r>
              <a:rPr lang="fi-FI" dirty="0"/>
              <a:t>Havainnollista ajatustasi unelmien koulusta</a:t>
            </a:r>
          </a:p>
          <a:p>
            <a:pPr marL="0" indent="0">
              <a:buNone/>
            </a:pPr>
            <a:r>
              <a:rPr lang="fi-FI" dirty="0"/>
              <a:t>kuvan avulla. Kuvan voit etsiä esim. </a:t>
            </a:r>
            <a:r>
              <a:rPr lang="fi-FI" dirty="0" err="1"/>
              <a:t>Pixabaystä</a:t>
            </a:r>
            <a:r>
              <a:rPr lang="fi-FI" dirty="0"/>
              <a:t>:</a:t>
            </a:r>
          </a:p>
          <a:p>
            <a:pPr marL="0" indent="0">
              <a:buNone/>
            </a:pPr>
            <a:r>
              <a:rPr lang="fi-FI" dirty="0">
                <a:hlinkClick r:id="rId3"/>
              </a:rPr>
              <a:t>https://pixabay.com/fi/images/search/creativity/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Palauta ajatuksesi &amp; kuva sille varattuun ryhmäpalautuslaatikkoon (kaikki voivat nähdä toistensa idean unelmien koulusta)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09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58" y="232342"/>
            <a:ext cx="10178322" cy="1492132"/>
          </a:xfrm>
        </p:spPr>
        <p:txBody>
          <a:bodyPr/>
          <a:lstStyle/>
          <a:p>
            <a:r>
              <a:rPr lang="fi-FI" dirty="0"/>
              <a:t>Opintojakso pakettiin: Muista vielä seuraavat kolme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292340" cy="3593591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dirty="0" err="1"/>
              <a:t>PROpen</a:t>
            </a:r>
            <a:r>
              <a:rPr lang="fi-FI" dirty="0"/>
              <a:t> päivitys</a:t>
            </a:r>
          </a:p>
          <a:p>
            <a:r>
              <a:rPr lang="fi-FI" dirty="0"/>
              <a:t>POMM-opintokokonaisuuden loppuarviointi</a:t>
            </a:r>
          </a:p>
          <a:p>
            <a:r>
              <a:rPr lang="fi-FI" dirty="0"/>
              <a:t>POMM-koontijakson itsearviointi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3" descr="File:Playing card heart 3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76" y="1591472"/>
            <a:ext cx="4158866" cy="49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3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0605C-E83B-4A30-AAB2-7197B9E0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55" y="229763"/>
            <a:ext cx="2742619" cy="2461187"/>
          </a:xfrm>
        </p:spPr>
        <p:txBody>
          <a:bodyPr anchor="ctr">
            <a:normAutofit fontScale="90000"/>
          </a:bodyPr>
          <a:lstStyle/>
          <a:p>
            <a:r>
              <a:rPr lang="fi-FI" sz="4000" dirty="0" err="1"/>
              <a:t>PROpe</a:t>
            </a:r>
            <a:r>
              <a:rPr lang="fi-FI" sz="3200" dirty="0"/>
              <a:t> </a:t>
            </a:r>
            <a:r>
              <a:rPr lang="fi-FI" sz="2200" dirty="0"/>
              <a:t>Opeopiskelijan kasvunkansio</a:t>
            </a:r>
            <a:br>
              <a:rPr lang="fi-FI" sz="2200" dirty="0"/>
            </a:br>
            <a:r>
              <a:rPr lang="fi-FI" sz="2200" dirty="0"/>
              <a:t> </a:t>
            </a:r>
            <a:r>
              <a:rPr lang="fi-FI" sz="1600" dirty="0"/>
              <a:t>https://peda.net/jyu/okl/propetyöskentely </a:t>
            </a:r>
            <a:br>
              <a:rPr lang="fi-FI" sz="1600" dirty="0"/>
            </a:br>
            <a:br>
              <a:rPr lang="fi-FI" sz="2200" dirty="0"/>
            </a:br>
            <a:endParaRPr lang="fi-FI" sz="22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296925" y="2643557"/>
            <a:ext cx="36231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Vielä pieni tarkennus: </a:t>
            </a:r>
            <a:r>
              <a:rPr lang="fi-FI" sz="1600" dirty="0">
                <a:solidFill>
                  <a:srgbClr val="FF0000"/>
                </a:solidFill>
              </a:rPr>
              <a:t>yhteenveto ja bloggaukset/</a:t>
            </a:r>
            <a:r>
              <a:rPr lang="fi-FI" sz="1600" dirty="0" err="1">
                <a:solidFill>
                  <a:srgbClr val="FF0000"/>
                </a:solidFill>
              </a:rPr>
              <a:t>vloggaukset</a:t>
            </a:r>
            <a:r>
              <a:rPr lang="fi-FI" sz="1600" dirty="0">
                <a:solidFill>
                  <a:srgbClr val="FF0000"/>
                </a:solidFill>
              </a:rPr>
              <a:t> ovat siis eri asioita. Yhteenvetoa pohdit oman opintopolkusi mukaisesti: jos olet kandivaiheen lopussa, peilaat kandin tavoitteisiin (</a:t>
            </a:r>
            <a:r>
              <a:rPr lang="fi-FI" sz="1600" dirty="0">
                <a:solidFill>
                  <a:srgbClr val="FF0000"/>
                </a:solidFill>
                <a:hlinkClick r:id="rId2"/>
              </a:rPr>
              <a:t>https://www.jyu.fi/ops/fi/edupsy/luokanopettajan-kandidaattiohjelma</a:t>
            </a:r>
            <a:r>
              <a:rPr lang="fi-FI" sz="1600" dirty="0">
                <a:solidFill>
                  <a:srgbClr val="FF0000"/>
                </a:solidFill>
              </a:rPr>
              <a:t>), maisterit maisterien tavoitteisiin (</a:t>
            </a:r>
            <a:r>
              <a:rPr lang="fi-FI" sz="1600" dirty="0">
                <a:solidFill>
                  <a:srgbClr val="FF0000"/>
                </a:solidFill>
                <a:hlinkClick r:id="rId3"/>
              </a:rPr>
              <a:t>https://www.jyu.fi/ops/fi/edupsy/luokanopettajan-maisteriohjelma</a:t>
            </a:r>
            <a:r>
              <a:rPr lang="fi-FI" sz="1600" dirty="0">
                <a:solidFill>
                  <a:srgbClr val="FF0000"/>
                </a:solidFill>
              </a:rPr>
              <a:t>) ja jos teet vain </a:t>
            </a:r>
            <a:r>
              <a:rPr lang="fi-FI" sz="1600" dirty="0" err="1">
                <a:solidFill>
                  <a:srgbClr val="FF0000"/>
                </a:solidFill>
              </a:rPr>
              <a:t>pomit</a:t>
            </a:r>
            <a:r>
              <a:rPr lang="fi-FI" sz="1600" dirty="0">
                <a:solidFill>
                  <a:srgbClr val="FF0000"/>
                </a:solidFill>
              </a:rPr>
              <a:t>, niin </a:t>
            </a:r>
            <a:r>
              <a:rPr lang="fi-FI" sz="1600" dirty="0" err="1">
                <a:solidFill>
                  <a:srgbClr val="FF0000"/>
                </a:solidFill>
              </a:rPr>
              <a:t>pomien</a:t>
            </a:r>
            <a:r>
              <a:rPr lang="fi-FI" sz="1600" dirty="0">
                <a:solidFill>
                  <a:srgbClr val="FF0000"/>
                </a:solidFill>
              </a:rPr>
              <a:t> tavoitteisiin.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7BB29A3-26CF-4A1E-9CFD-08347CE1D933}"/>
              </a:ext>
            </a:extLst>
          </p:cNvPr>
          <p:cNvSpPr txBox="1">
            <a:spLocks/>
          </p:cNvSpPr>
          <p:nvPr/>
        </p:nvSpPr>
        <p:spPr>
          <a:xfrm>
            <a:off x="5717754" y="229763"/>
            <a:ext cx="5800271" cy="633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b="1" dirty="0">
                <a:solidFill>
                  <a:schemeClr val="tx1"/>
                </a:solidFill>
              </a:rPr>
              <a:t>PROPE-työskentely POM-koontiseminaarissa (1/3 op):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>
                <a:solidFill>
                  <a:schemeClr val="tx1"/>
                </a:solidFill>
              </a:rPr>
              <a:t>Palaa OKL:n opetussuunnitelman seitsemään keskeiseen osaamisalueeseen ja työstä niitä edelleen kirjallisuutta hyväksi käyttäen: </a:t>
            </a:r>
          </a:p>
          <a:p>
            <a:r>
              <a:rPr lang="fi-FI" dirty="0">
                <a:solidFill>
                  <a:schemeClr val="tx1"/>
                </a:solidFill>
              </a:rPr>
              <a:t>tavoitteena kartoittaa omia lähtökohtia osaamisalueiden kehittämiselle: tehdään itsearviointia ja reflektoidaan</a:t>
            </a:r>
          </a:p>
          <a:p>
            <a:r>
              <a:rPr lang="fi-FI" dirty="0">
                <a:solidFill>
                  <a:schemeClr val="tx1"/>
                </a:solidFill>
              </a:rPr>
              <a:t>mitä ajattelen, millainen olen, missä ja miten minun on kehityttävä suhteessa osaamisalueisiin</a:t>
            </a:r>
          </a:p>
          <a:p>
            <a:r>
              <a:rPr lang="fi-FI" dirty="0">
                <a:solidFill>
                  <a:schemeClr val="tx1"/>
                </a:solidFill>
              </a:rPr>
              <a:t>käytä itsearvioinnin ja reflektion tukena vähintään yhtä lähdettä/osaamisalue (teoreettisten lähteiden lisäksi voit hyödyntää esim. uutisia, kolumneja, ajankohtaiskeskusteluja kasvatuksesta ja koulutuksesta jne.) </a:t>
            </a:r>
          </a:p>
          <a:p>
            <a:r>
              <a:rPr lang="fi-FI" dirty="0">
                <a:solidFill>
                  <a:schemeClr val="tx1"/>
                </a:solidFill>
              </a:rPr>
              <a:t>peilaa myös koontiseminaarin tapaamisissa ja tehtävissä esille tulleita asioita </a:t>
            </a:r>
            <a:r>
              <a:rPr lang="fi-FI" dirty="0" err="1">
                <a:solidFill>
                  <a:schemeClr val="tx1"/>
                </a:solidFill>
              </a:rPr>
              <a:t>PROpepohdinnassasi</a:t>
            </a:r>
            <a:r>
              <a:rPr lang="fi-FI" dirty="0">
                <a:solidFill>
                  <a:schemeClr val="tx1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b="1" dirty="0">
                <a:solidFill>
                  <a:schemeClr val="tx1"/>
                </a:solidFill>
              </a:rPr>
              <a:t>Kirjoitetaan &amp; tallennetaan </a:t>
            </a:r>
            <a:r>
              <a:rPr lang="fi-FI" b="1" dirty="0">
                <a:solidFill>
                  <a:srgbClr val="0070C0"/>
                </a:solidFill>
              </a:rPr>
              <a:t>osaamisaluebloggaukset/-</a:t>
            </a:r>
            <a:r>
              <a:rPr lang="fi-FI" b="1" dirty="0" err="1">
                <a:solidFill>
                  <a:srgbClr val="0070C0"/>
                </a:solidFill>
              </a:rPr>
              <a:t>vloggaukset</a:t>
            </a:r>
            <a:r>
              <a:rPr lang="fi-FI" b="1" dirty="0">
                <a:solidFill>
                  <a:srgbClr val="0070C0"/>
                </a:solidFill>
              </a:rPr>
              <a:t> (ks. tarkempi ohje Peda.net-sivulta)</a:t>
            </a:r>
            <a:r>
              <a:rPr lang="fi-FI" b="1" dirty="0">
                <a:solidFill>
                  <a:schemeClr val="tx1"/>
                </a:solidFill>
              </a:rPr>
              <a:t>, joissa tarkastellaan omaa osaamista suhteessa osaamisalueisiin ja laaditaan </a:t>
            </a:r>
            <a:r>
              <a:rPr lang="fi-FI" b="1" dirty="0">
                <a:solidFill>
                  <a:srgbClr val="0070C0"/>
                </a:solidFill>
              </a:rPr>
              <a:t>kehittymissuunnitelma </a:t>
            </a:r>
          </a:p>
          <a:p>
            <a:r>
              <a:rPr lang="fi-FI" dirty="0">
                <a:solidFill>
                  <a:schemeClr val="tx1"/>
                </a:solidFill>
              </a:rPr>
              <a:t>omien vahvuuksien ja kehittämistarpeiden tunnistaminen 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schemeClr val="tx1"/>
                </a:solidFill>
              </a:rPr>
              <a:t> harjoitellaan osaamisen aukkopaikkojen täyttämistä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b="1" dirty="0">
                <a:solidFill>
                  <a:schemeClr val="tx1"/>
                </a:solidFill>
              </a:rPr>
              <a:t>Lopuksi laaditaan </a:t>
            </a:r>
            <a:r>
              <a:rPr lang="fi-FI" b="1" dirty="0">
                <a:solidFill>
                  <a:srgbClr val="0070C0"/>
                </a:solidFill>
              </a:rPr>
              <a:t>yhteenveto</a:t>
            </a:r>
            <a:r>
              <a:rPr lang="fi-FI" b="1" dirty="0">
                <a:solidFill>
                  <a:schemeClr val="tx1"/>
                </a:solidFill>
              </a:rPr>
              <a:t> joko KK-tavoitteiden, KM-tavoitteiden tai opintokokonaisuuden tavoitteiden perusteella omasta osaamisesta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7004" y="6443571"/>
            <a:ext cx="605172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i-FI" dirty="0" err="1"/>
              <a:t>PROpe</a:t>
            </a:r>
            <a:r>
              <a:rPr lang="fi-FI" dirty="0"/>
              <a:t>-linkin palautuskansio ryhmämme etusivulla </a:t>
            </a:r>
            <a:r>
              <a:rPr lang="fi-FI" dirty="0" err="1"/>
              <a:t>Peda.netissä</a:t>
            </a:r>
            <a:endParaRPr lang="fi-FI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11914" y="5464366"/>
            <a:ext cx="1195672" cy="5838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86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B6F71-8A78-4117-BA90-C60B6C50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627" y="393402"/>
            <a:ext cx="10178322" cy="906588"/>
          </a:xfrm>
        </p:spPr>
        <p:txBody>
          <a:bodyPr>
            <a:normAutofit/>
          </a:bodyPr>
          <a:lstStyle/>
          <a:p>
            <a:r>
              <a:rPr lang="fi-FI" sz="3600" dirty="0"/>
              <a:t>POMM-opintokokonaisuuden loppuarviointi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7767A6-1AD3-4181-890B-23ADD977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301" y="950215"/>
            <a:ext cx="9689647" cy="2606718"/>
          </a:xfrm>
        </p:spPr>
        <p:txBody>
          <a:bodyPr>
            <a:normAutofit lnSpcReduction="10000"/>
          </a:bodyPr>
          <a:lstStyle/>
          <a:p>
            <a:r>
              <a:rPr lang="fi-FI" dirty="0">
                <a:solidFill>
                  <a:schemeClr val="tx1"/>
                </a:solidFill>
              </a:rPr>
              <a:t>Tehdään </a:t>
            </a:r>
            <a:r>
              <a:rPr lang="fi-FI" dirty="0" err="1">
                <a:solidFill>
                  <a:schemeClr val="tx1"/>
                </a:solidFill>
              </a:rPr>
              <a:t>Pedanetiin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  <a:hlinkClick r:id="rId2"/>
              </a:rPr>
              <a:t>https://peda.net/jyu/okl/pom-opinnot/pl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(liittymisavain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pom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-loppuarviointi)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 Tee sitten arviointi, kun olet tehnyt kaikki </a:t>
            </a:r>
            <a:r>
              <a:rPr lang="fi-FI" dirty="0" err="1">
                <a:solidFill>
                  <a:schemeClr val="tx1"/>
                </a:solidFill>
              </a:rPr>
              <a:t>pomit</a:t>
            </a:r>
            <a:r>
              <a:rPr lang="fi-FI" dirty="0">
                <a:solidFill>
                  <a:schemeClr val="tx1"/>
                </a:solidFill>
              </a:rPr>
              <a:t> (60 op) </a:t>
            </a:r>
          </a:p>
          <a:p>
            <a:r>
              <a:rPr lang="fi-FI" dirty="0">
                <a:solidFill>
                  <a:schemeClr val="tx1"/>
                </a:solidFill>
              </a:rPr>
              <a:t>Vaikka olet antanut palautetta yksittäisistä oppiaineiden opintojaksoista, niin nyt arvioit opintokokonaisuutta osiensa summana eli arvioit kutakin yksittäistä oppiainetta osana laajaa 60 opintopisteen kokonaisuutta, osana luokanopettajaopintojasi. </a:t>
            </a:r>
          </a:p>
          <a:p>
            <a:r>
              <a:rPr lang="fi-FI" dirty="0">
                <a:solidFill>
                  <a:schemeClr val="tx1"/>
                </a:solidFill>
              </a:rPr>
              <a:t>Palautteesi on arvokasta – se menee aineryhmille nimettömänä.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25B6F71-8A78-4117-BA90-C60B6C5087D3}"/>
              </a:ext>
            </a:extLst>
          </p:cNvPr>
          <p:cNvSpPr txBox="1">
            <a:spLocks/>
          </p:cNvSpPr>
          <p:nvPr/>
        </p:nvSpPr>
        <p:spPr>
          <a:xfrm>
            <a:off x="1317779" y="3621396"/>
            <a:ext cx="10178322" cy="1109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/>
              <a:t>POMM-koontijakson itsearviointi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3441" y="4546683"/>
            <a:ext cx="612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Kriteerit ja palautuslaatikko </a:t>
            </a:r>
            <a:r>
              <a:rPr lang="fi-FI" dirty="0" err="1"/>
              <a:t>Peda.netissä</a:t>
            </a:r>
            <a:r>
              <a:rPr lang="fi-FI" dirty="0"/>
              <a:t> (ryhmämme etusivulla)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4123" y="4977969"/>
            <a:ext cx="784401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fi-FI" dirty="0">
                <a:solidFill>
                  <a:srgbClr val="333333"/>
                </a:solidFill>
                <a:latin typeface="Open Sans"/>
              </a:rPr>
              <a:t>Kaikki kolme tehtävää tehtyäsi laita sähköpostilla ilmoitus Sinille että opintojaksosi saa arvioida (</a:t>
            </a:r>
            <a:r>
              <a:rPr lang="fi-FI" dirty="0">
                <a:solidFill>
                  <a:srgbClr val="333333"/>
                </a:solidFill>
                <a:latin typeface="Open Sans"/>
                <a:hlinkClick r:id="rId3"/>
              </a:rPr>
              <a:t>sini.s.onkalo@jyu.fi</a:t>
            </a:r>
            <a:r>
              <a:rPr lang="fi-FI" dirty="0">
                <a:solidFill>
                  <a:srgbClr val="333333"/>
                </a:solidFill>
                <a:latin typeface="Open Sans"/>
              </a:rPr>
              <a:t>) 19.5.2023 mennessä. Jos palautat myöhemmin sinun ei tarvitse ilmoittaa asiasta erikseen, riittää, että laitat viestin sitten kun palautukset ovat arvioitavissa.</a:t>
            </a:r>
            <a:endParaRPr lang="fi-FI" b="0" i="0" dirty="0">
              <a:solidFill>
                <a:srgbClr val="333333"/>
              </a:solidFill>
              <a:effectLst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03404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655</TotalTime>
  <Words>632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Gill Sans MT</vt:lpstr>
      <vt:lpstr>Impact</vt:lpstr>
      <vt:lpstr>Open Sans</vt:lpstr>
      <vt:lpstr>Badge</vt:lpstr>
      <vt:lpstr>POMM1100 Monialaisten opintojen koontiseminaari 3 op ryhmä 4 3. tapaaminen 11.5.2023</vt:lpstr>
      <vt:lpstr>Tapaamiset 10 tuntia </vt:lpstr>
      <vt:lpstr>Millainen on Unelmieni koulu?</vt:lpstr>
      <vt:lpstr>Kohti unelmieni koulua </vt:lpstr>
      <vt:lpstr>PowerPoint Presentation</vt:lpstr>
      <vt:lpstr>Opintojakso pakettiin: Muista vielä seuraavat kolme</vt:lpstr>
      <vt:lpstr>PROpe Opeopiskelijan kasvunkansio  https://peda.net/jyu/okl/propetyöskentely   </vt:lpstr>
      <vt:lpstr>POMM-opintokokonaisuuden loppuarviointi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Mikko Häyrinen</dc:creator>
  <cp:lastModifiedBy>Onkalo, Sini</cp:lastModifiedBy>
  <cp:revision>97</cp:revision>
  <dcterms:created xsi:type="dcterms:W3CDTF">2018-03-21T17:52:51Z</dcterms:created>
  <dcterms:modified xsi:type="dcterms:W3CDTF">2023-05-10T06:33:58Z</dcterms:modified>
</cp:coreProperties>
</file>