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7501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91517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21185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98642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cp6pEzx3u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15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Tieteelliset vallankumoukset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Virittäytyminen aiheeseen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Katsotaan digikirjassa luvussa 15 oleva </a:t>
            </a:r>
            <a:r>
              <a:rPr lang="fi-FI" dirty="0"/>
              <a:t>video: </a:t>
            </a:r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www.youtube.com/watch?v=3cp6pEzx3uw</a:t>
            </a:r>
            <a:endParaRPr lang="fi-FI" dirty="0" smtClean="0"/>
          </a:p>
          <a:p>
            <a:r>
              <a:rPr lang="fi-FI" dirty="0" smtClean="0"/>
              <a:t>Pohditaan, </a:t>
            </a:r>
            <a:r>
              <a:rPr lang="fi-FI" dirty="0"/>
              <a:t>miten </a:t>
            </a:r>
            <a:r>
              <a:rPr lang="fi-FI" dirty="0" smtClean="0"/>
              <a:t>tiede </a:t>
            </a:r>
            <a:r>
              <a:rPr lang="fi-FI" dirty="0"/>
              <a:t>Kuhnin mukaan </a:t>
            </a:r>
            <a:r>
              <a:rPr lang="fi-FI" dirty="0" smtClean="0"/>
              <a:t>etenee </a:t>
            </a:r>
            <a:r>
              <a:rPr lang="fi-FI" dirty="0"/>
              <a:t>ja miten se esitetään videolla.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5421442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Paradigma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Paradigma on Thomas Kuhnin keskeinen käsite.</a:t>
            </a:r>
          </a:p>
          <a:p>
            <a:r>
              <a:rPr lang="fi-FI" dirty="0" smtClean="0"/>
              <a:t>paradigma: laaja yhtenäinen viitekehys</a:t>
            </a:r>
            <a:r>
              <a:rPr lang="fi-FI" dirty="0"/>
              <a:t>, jonka </a:t>
            </a:r>
            <a:r>
              <a:rPr lang="fi-FI" dirty="0" smtClean="0"/>
              <a:t>piirissä tieteellinen </a:t>
            </a:r>
            <a:r>
              <a:rPr lang="fi-FI" dirty="0"/>
              <a:t>tutkimus </a:t>
            </a:r>
            <a:r>
              <a:rPr lang="fi-FI" dirty="0" smtClean="0"/>
              <a:t>tehdään</a:t>
            </a:r>
          </a:p>
          <a:p>
            <a:pPr lvl="1"/>
            <a:r>
              <a:rPr lang="fi-FI" dirty="0" smtClean="0"/>
              <a:t>Paradigma sisältää teorioita </a:t>
            </a:r>
            <a:r>
              <a:rPr lang="fi-FI" dirty="0"/>
              <a:t>ja hypoteeseja, kaikki </a:t>
            </a:r>
            <a:r>
              <a:rPr lang="fi-FI" dirty="0" smtClean="0"/>
              <a:t>tärkeimmät käsitteet, työtavat, koeasetelmat </a:t>
            </a:r>
            <a:r>
              <a:rPr lang="fi-FI" dirty="0"/>
              <a:t>ja tulokset </a:t>
            </a:r>
            <a:r>
              <a:rPr lang="fi-FI" dirty="0" smtClean="0"/>
              <a:t>sekä taustalla </a:t>
            </a:r>
            <a:r>
              <a:rPr lang="fi-FI" dirty="0"/>
              <a:t>vaikuttavat metafyysiset </a:t>
            </a:r>
            <a:r>
              <a:rPr lang="fi-FI" dirty="0" smtClean="0"/>
              <a:t>käsitykset.</a:t>
            </a:r>
            <a:endParaRPr lang="fi-FI" dirty="0"/>
          </a:p>
          <a:p>
            <a:pPr lvl="1"/>
            <a:r>
              <a:rPr lang="fi-FI" dirty="0" smtClean="0"/>
              <a:t>Paradigma </a:t>
            </a:r>
            <a:r>
              <a:rPr lang="fi-FI" dirty="0"/>
              <a:t>on tieteen </a:t>
            </a:r>
            <a:r>
              <a:rPr lang="fi-FI" dirty="0" err="1" smtClean="0"/>
              <a:t>demarkaatiokriteeri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e</a:t>
            </a:r>
            <a:r>
              <a:rPr lang="fi-FI" dirty="0" smtClean="0"/>
              <a:t>sitiede: oppiala</a:t>
            </a:r>
            <a:r>
              <a:rPr lang="fi-FI" dirty="0"/>
              <a:t>, jolla ei ole </a:t>
            </a:r>
            <a:r>
              <a:rPr lang="fi-FI" dirty="0" smtClean="0"/>
              <a:t>vielä paradigmaa</a:t>
            </a:r>
            <a:endParaRPr lang="fi-FI" dirty="0"/>
          </a:p>
          <a:p>
            <a:r>
              <a:rPr lang="fi-FI" dirty="0"/>
              <a:t>n</a:t>
            </a:r>
            <a:r>
              <a:rPr lang="fi-FI" dirty="0" smtClean="0"/>
              <a:t>ormaalitiede: tiede</a:t>
            </a:r>
            <a:r>
              <a:rPr lang="fi-FI" dirty="0"/>
              <a:t>, jonka tutkimus on paradigman </a:t>
            </a:r>
            <a:r>
              <a:rPr lang="fi-FI" dirty="0" smtClean="0"/>
              <a:t>ohjaamaa</a:t>
            </a:r>
          </a:p>
          <a:p>
            <a:pPr lvl="1"/>
            <a:r>
              <a:rPr lang="fi-FI" dirty="0" smtClean="0"/>
              <a:t>Tutkijoiden keräämä tieto </a:t>
            </a:r>
            <a:r>
              <a:rPr lang="fi-FI" dirty="0"/>
              <a:t>kasvaa kumulatiivisesti, </a:t>
            </a:r>
            <a:r>
              <a:rPr lang="fi-FI" dirty="0" smtClean="0"/>
              <a:t>eikä paradigman paikkansapitävyyttä kyseenalaisteta.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5565862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Tieteen </a:t>
            </a:r>
            <a:r>
              <a:rPr lang="fi-FI" altLang="fi-FI" dirty="0" smtClean="0"/>
              <a:t>kehitys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anomalia: poikkeavuus</a:t>
            </a:r>
            <a:r>
              <a:rPr lang="fi-FI" dirty="0"/>
              <a:t>, jota paradigma ei kykene </a:t>
            </a:r>
            <a:r>
              <a:rPr lang="fi-FI" dirty="0" smtClean="0"/>
              <a:t>selittämään tai </a:t>
            </a:r>
            <a:r>
              <a:rPr lang="fi-FI" dirty="0"/>
              <a:t>ennustamaan</a:t>
            </a:r>
          </a:p>
          <a:p>
            <a:r>
              <a:rPr lang="fi-FI" dirty="0" smtClean="0"/>
              <a:t>tieteellinen vallankumous: teorian </a:t>
            </a:r>
            <a:r>
              <a:rPr lang="fi-FI" dirty="0"/>
              <a:t>muodostamisen vaihe, jossa </a:t>
            </a:r>
            <a:r>
              <a:rPr lang="fi-FI" dirty="0" err="1"/>
              <a:t>tiettyyn</a:t>
            </a:r>
            <a:r>
              <a:rPr lang="fi-FI" dirty="0"/>
              <a:t> paradigmaan liittyy </a:t>
            </a:r>
            <a:r>
              <a:rPr lang="fi-FI" dirty="0" smtClean="0"/>
              <a:t>yhä useampia </a:t>
            </a:r>
            <a:r>
              <a:rPr lang="fi-FI" dirty="0"/>
              <a:t>anomalioita ja </a:t>
            </a:r>
            <a:r>
              <a:rPr lang="fi-FI" dirty="0" smtClean="0"/>
              <a:t>sitä kyseenalaistetaan aktiivisesti</a:t>
            </a:r>
          </a:p>
          <a:p>
            <a:pPr lvl="1"/>
            <a:r>
              <a:rPr lang="fi-FI" dirty="0" smtClean="0"/>
              <a:t>Tieteellisessä </a:t>
            </a:r>
            <a:r>
              <a:rPr lang="fi-FI" dirty="0"/>
              <a:t>vallankumouksessa paradigma </a:t>
            </a:r>
            <a:r>
              <a:rPr lang="fi-FI" dirty="0" smtClean="0"/>
              <a:t>vaihtuu.</a:t>
            </a:r>
            <a:endParaRPr lang="fi-FI" dirty="0"/>
          </a:p>
          <a:p>
            <a:r>
              <a:rPr lang="fi-FI" dirty="0"/>
              <a:t>Kuhnin näkemyksen mukaan tiede etenee </a:t>
            </a:r>
            <a:r>
              <a:rPr lang="fi-FI" dirty="0" smtClean="0"/>
              <a:t>hyppäyksittäin paradigmasta </a:t>
            </a:r>
            <a:r>
              <a:rPr lang="fi-FI" dirty="0"/>
              <a:t>toiseen </a:t>
            </a:r>
            <a:r>
              <a:rPr lang="fi-FI" dirty="0" smtClean="0"/>
              <a:t>eikä näin ollen </a:t>
            </a:r>
            <a:r>
              <a:rPr lang="fi-FI" dirty="0"/>
              <a:t>voida sanoa, </a:t>
            </a:r>
            <a:r>
              <a:rPr lang="fi-FI" dirty="0" smtClean="0"/>
              <a:t>että tiede </a:t>
            </a:r>
            <a:r>
              <a:rPr lang="fi-FI" dirty="0"/>
              <a:t>etenisi kohti </a:t>
            </a:r>
            <a:r>
              <a:rPr lang="fi-FI" dirty="0" smtClean="0"/>
              <a:t>totuutta.</a:t>
            </a:r>
            <a:endParaRPr lang="fi-FI" dirty="0"/>
          </a:p>
          <a:p>
            <a:pPr lvl="1"/>
            <a:r>
              <a:rPr lang="fi-FI" dirty="0"/>
              <a:t>vrt. evoluutio</a:t>
            </a:r>
          </a:p>
          <a:p>
            <a:r>
              <a:rPr lang="fi-FI" dirty="0"/>
              <a:t>y</a:t>
            </a:r>
            <a:r>
              <a:rPr lang="fi-FI" dirty="0" smtClean="0"/>
              <a:t>hteismitattomuus: kahta </a:t>
            </a:r>
            <a:r>
              <a:rPr lang="fi-FI" dirty="0"/>
              <a:t>paradigmaa ei voi verrata </a:t>
            </a:r>
            <a:r>
              <a:rPr lang="fi-FI" dirty="0" smtClean="0"/>
              <a:t>keskenään, sillä niillä ei ole yhteistä viitekehystä tai mittaa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6974456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Paradigman valitseminen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Tieteellisen </a:t>
            </a:r>
            <a:r>
              <a:rPr lang="fi-FI" dirty="0"/>
              <a:t>vallankumouksen aikana </a:t>
            </a:r>
            <a:r>
              <a:rPr lang="fi-FI" dirty="0" smtClean="0"/>
              <a:t>valitaan uusi paradigma.</a:t>
            </a:r>
          </a:p>
          <a:p>
            <a:r>
              <a:rPr lang="fi-FI" dirty="0" smtClean="0"/>
              <a:t>Paradigman </a:t>
            </a:r>
            <a:r>
              <a:rPr lang="fi-FI" dirty="0"/>
              <a:t>valintaan </a:t>
            </a:r>
            <a:r>
              <a:rPr lang="fi-FI" dirty="0" smtClean="0"/>
              <a:t>vaikuttavat </a:t>
            </a:r>
            <a:r>
              <a:rPr lang="fi-FI" dirty="0"/>
              <a:t>monet </a:t>
            </a:r>
            <a:r>
              <a:rPr lang="fi-FI" dirty="0" smtClean="0"/>
              <a:t>tekijät:</a:t>
            </a:r>
            <a:endParaRPr lang="fi-FI" dirty="0"/>
          </a:p>
          <a:p>
            <a:pPr lvl="1"/>
            <a:r>
              <a:rPr lang="fi-FI" dirty="0"/>
              <a:t>eri teorioiden selitysvoima</a:t>
            </a:r>
            <a:endParaRPr lang="fi-FI" sz="2000" dirty="0"/>
          </a:p>
          <a:p>
            <a:pPr lvl="1"/>
            <a:r>
              <a:rPr lang="fi-FI" dirty="0"/>
              <a:t>sosiaaliset ja poliittisen </a:t>
            </a:r>
            <a:r>
              <a:rPr lang="fi-FI" dirty="0" smtClean="0"/>
              <a:t>tekijät, kuten tieteilijöiden </a:t>
            </a:r>
            <a:r>
              <a:rPr lang="fi-FI" dirty="0"/>
              <a:t>tunnettuus, suosio ja suhteet muihin </a:t>
            </a:r>
            <a:r>
              <a:rPr lang="fi-FI" dirty="0" smtClean="0"/>
              <a:t>tieteilijöihin</a:t>
            </a:r>
            <a:r>
              <a:rPr lang="fi-FI" dirty="0"/>
              <a:t>, yliopistoihin sekä </a:t>
            </a:r>
            <a:r>
              <a:rPr lang="fi-FI" dirty="0" smtClean="0"/>
              <a:t>rahoittajiin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1963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4FD2DD6E-41AC-4D3A-A8B5-1111DEEF208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2533</TotalTime>
  <Words>220</Words>
  <Application>Microsoft Office PowerPoint</Application>
  <PresentationFormat>Näytössä katseltava diaesitys (4:3)</PresentationFormat>
  <Paragraphs>31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Blank Presentation</vt:lpstr>
      <vt:lpstr>PowerPoint-esitys</vt:lpstr>
      <vt:lpstr>Virittäytyminen aiheeseen</vt:lpstr>
      <vt:lpstr>Paradigma</vt:lpstr>
      <vt:lpstr>Tieteen kehitys</vt:lpstr>
      <vt:lpstr>Paradigman valitseminen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oppilas</cp:lastModifiedBy>
  <cp:revision>73</cp:revision>
  <dcterms:created xsi:type="dcterms:W3CDTF">2010-04-19T08:09:13Z</dcterms:created>
  <dcterms:modified xsi:type="dcterms:W3CDTF">2019-09-10T07:37:24Z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