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6" r:id="rId6"/>
    <p:sldId id="277" r:id="rId7"/>
    <p:sldId id="270" r:id="rId8"/>
    <p:sldId id="271" r:id="rId9"/>
    <p:sldId id="278" r:id="rId10"/>
    <p:sldId id="279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2: Ihminen, ympäristö ja terveys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10: </a:t>
            </a:r>
            <a:r>
              <a:rPr lang="fi-FI" b="1" dirty="0"/>
              <a:t>Mielenterveyttä </a:t>
            </a:r>
            <a:r>
              <a:rPr lang="fi-FI" b="1" dirty="0" smtClean="0"/>
              <a:t>kuormittavia tekijöitä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Stressin hallintakeinot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rajanveto </a:t>
            </a:r>
            <a:r>
              <a:rPr lang="fi-FI" dirty="0"/>
              <a:t>haitallisen ja hyödyllisen stressin välille </a:t>
            </a:r>
            <a:r>
              <a:rPr lang="fi-FI" dirty="0" smtClean="0"/>
              <a:t>vaikeaa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tse ei aina </a:t>
            </a:r>
            <a:r>
              <a:rPr lang="fi-FI" dirty="0"/>
              <a:t>tunnista </a:t>
            </a:r>
            <a:r>
              <a:rPr lang="fi-FI" dirty="0" smtClean="0"/>
              <a:t>stressaantumistaan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oiselle stressiä aiheuttava asia </a:t>
            </a:r>
            <a:r>
              <a:rPr lang="fi-FI" dirty="0"/>
              <a:t>voi olla toiselle voimavara ja mielihyvän </a:t>
            </a:r>
            <a:r>
              <a:rPr lang="fi-FI" dirty="0" smtClean="0"/>
              <a:t>lähde</a:t>
            </a:r>
          </a:p>
          <a:p>
            <a:r>
              <a:rPr lang="fi-FI" dirty="0" smtClean="0"/>
              <a:t>elämään </a:t>
            </a:r>
            <a:r>
              <a:rPr lang="fi-FI" dirty="0"/>
              <a:t>liittyy </a:t>
            </a:r>
            <a:r>
              <a:rPr lang="fi-FI" dirty="0" smtClean="0"/>
              <a:t>kokemuksia </a:t>
            </a:r>
            <a:r>
              <a:rPr lang="fi-FI" dirty="0"/>
              <a:t>ja tunteita, joita ei voi järjellä </a:t>
            </a:r>
            <a:r>
              <a:rPr lang="fi-FI" dirty="0" smtClean="0"/>
              <a:t>ratkaista</a:t>
            </a:r>
          </a:p>
          <a:p>
            <a:r>
              <a:rPr lang="fi-FI" dirty="0"/>
              <a:t>t</a:t>
            </a:r>
            <a:r>
              <a:rPr lang="fi-FI" dirty="0" smtClean="0"/>
              <a:t>unteita </a:t>
            </a:r>
            <a:r>
              <a:rPr lang="fi-FI" dirty="0"/>
              <a:t>kannattaa oppia tunnistamaan ja </a:t>
            </a:r>
            <a:r>
              <a:rPr lang="fi-FI" dirty="0" smtClean="0"/>
              <a:t>toteamaan </a:t>
            </a:r>
            <a:r>
              <a:rPr lang="fi-FI" dirty="0"/>
              <a:t>hyväksyvästi niiden </a:t>
            </a:r>
            <a:r>
              <a:rPr lang="fi-FI" dirty="0" smtClean="0"/>
              <a:t>olemassaolo</a:t>
            </a:r>
            <a:endParaRPr lang="fi-FI" dirty="0"/>
          </a:p>
          <a:p>
            <a:r>
              <a:rPr lang="fi-FI" dirty="0" smtClean="0"/>
              <a:t>oman </a:t>
            </a:r>
            <a:r>
              <a:rPr lang="fi-FI" dirty="0"/>
              <a:t>kehon </a:t>
            </a:r>
            <a:r>
              <a:rPr lang="fi-FI" dirty="0" smtClean="0"/>
              <a:t>reagointitapoja </a:t>
            </a:r>
            <a:r>
              <a:rPr lang="fi-FI" dirty="0"/>
              <a:t>kannattaa </a:t>
            </a:r>
            <a:r>
              <a:rPr lang="fi-FI" dirty="0" smtClean="0"/>
              <a:t>myös opetella tunnistamaan (= </a:t>
            </a:r>
            <a:r>
              <a:rPr lang="fi-FI" b="1" dirty="0" smtClean="0"/>
              <a:t>kehotietoisuus</a:t>
            </a:r>
            <a:r>
              <a:rPr lang="fi-FI" dirty="0" smtClean="0"/>
              <a:t>): stressioireiden </a:t>
            </a:r>
            <a:r>
              <a:rPr lang="fi-FI" dirty="0"/>
              <a:t>kuuntelu ja niihin reagointi </a:t>
            </a:r>
            <a:r>
              <a:rPr lang="fi-FI" dirty="0" smtClean="0"/>
              <a:t>olennainen </a:t>
            </a:r>
            <a:r>
              <a:rPr lang="fi-FI" dirty="0"/>
              <a:t>osa hyvinvointia ja </a:t>
            </a:r>
            <a:r>
              <a:rPr lang="fi-FI" dirty="0" smtClean="0"/>
              <a:t>terveyttä</a:t>
            </a:r>
          </a:p>
          <a:p>
            <a:r>
              <a:rPr lang="fi-FI" dirty="0" smtClean="0"/>
              <a:t>hyödyllistä </a:t>
            </a:r>
            <a:r>
              <a:rPr lang="fi-FI" dirty="0"/>
              <a:t>käyttää useita erilaisia </a:t>
            </a:r>
            <a:r>
              <a:rPr lang="fi-FI" dirty="0" smtClean="0"/>
              <a:t>stressinhallintakeinoja (yksilöllisyys)</a:t>
            </a:r>
          </a:p>
          <a:p>
            <a:r>
              <a:rPr lang="fi-FI" dirty="0"/>
              <a:t>h</a:t>
            </a:r>
            <a:r>
              <a:rPr lang="fi-FI" dirty="0" smtClean="0"/>
              <a:t>yvät </a:t>
            </a:r>
            <a:r>
              <a:rPr lang="fi-FI" dirty="0"/>
              <a:t>ja toimivat keinot vaikuttavat usein </a:t>
            </a:r>
            <a:r>
              <a:rPr lang="fi-FI" dirty="0" smtClean="0"/>
              <a:t>viiveellä</a:t>
            </a:r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69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Uupumus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Autofit/>
          </a:bodyPr>
          <a:lstStyle/>
          <a:p>
            <a:r>
              <a:rPr lang="fi-FI" sz="1800" dirty="0" smtClean="0"/>
              <a:t>syntyy </a:t>
            </a:r>
            <a:r>
              <a:rPr lang="fi-FI" sz="1800" dirty="0"/>
              <a:t>pitkäaikaisesta </a:t>
            </a:r>
            <a:r>
              <a:rPr lang="fi-FI" sz="1800" b="1" dirty="0" err="1" smtClean="0"/>
              <a:t>distressistä</a:t>
            </a:r>
            <a:r>
              <a:rPr lang="fi-FI" sz="1800" b="1" dirty="0"/>
              <a:t> </a:t>
            </a:r>
            <a:r>
              <a:rPr lang="fi-FI" sz="1800" dirty="0"/>
              <a:t>–</a:t>
            </a:r>
            <a:r>
              <a:rPr lang="fi-FI" sz="1800" b="1" dirty="0" smtClean="0"/>
              <a:t> </a:t>
            </a:r>
            <a:r>
              <a:rPr lang="fi-FI" sz="1800" dirty="0" smtClean="0"/>
              <a:t>mikään </a:t>
            </a:r>
            <a:r>
              <a:rPr lang="fi-FI" sz="1800" dirty="0"/>
              <a:t>määrä unta ei tunnu korjaavan oloa </a:t>
            </a:r>
            <a:endParaRPr lang="fi-FI" sz="1800" dirty="0" smtClean="0"/>
          </a:p>
          <a:p>
            <a:r>
              <a:rPr lang="fi-FI" sz="1800" dirty="0" smtClean="0"/>
              <a:t>hälytysmerkkejä esim. </a:t>
            </a:r>
            <a:r>
              <a:rPr lang="fi-FI" sz="1800" dirty="0"/>
              <a:t>muistin heikkeneminen, keskittymiskyvyttömyys, unihäiriöt, vatsaoireet, sydämen </a:t>
            </a:r>
            <a:r>
              <a:rPr lang="fi-FI" sz="1800" dirty="0" smtClean="0"/>
              <a:t>rytmihäiriöt, yleinen </a:t>
            </a:r>
            <a:r>
              <a:rPr lang="fi-FI" sz="1800" dirty="0"/>
              <a:t>paha </a:t>
            </a:r>
            <a:r>
              <a:rPr lang="fi-FI" sz="1800" dirty="0" smtClean="0"/>
              <a:t>olo</a:t>
            </a:r>
          </a:p>
          <a:p>
            <a:r>
              <a:rPr lang="fi-FI" sz="1800" dirty="0"/>
              <a:t>o</a:t>
            </a:r>
            <a:r>
              <a:rPr lang="fi-FI" sz="1800" dirty="0" smtClean="0"/>
              <a:t>piskelu- </a:t>
            </a:r>
            <a:r>
              <a:rPr lang="fi-FI" sz="1800" dirty="0"/>
              <a:t>tai työuupumus ei lääketieteen </a:t>
            </a:r>
            <a:r>
              <a:rPr lang="fi-FI" sz="1800" dirty="0" smtClean="0"/>
              <a:t>mukaan sairaus</a:t>
            </a:r>
            <a:r>
              <a:rPr lang="fi-FI" sz="1800" dirty="0"/>
              <a:t>, mutta </a:t>
            </a:r>
            <a:r>
              <a:rPr lang="fi-FI" sz="1800" dirty="0" smtClean="0"/>
              <a:t>lisää </a:t>
            </a:r>
            <a:r>
              <a:rPr lang="fi-FI" sz="1800" dirty="0"/>
              <a:t>riskiä sairastua vakaviin mielenterveyden häiriöihin ja voi johtaa työkyvyttömyyteen </a:t>
            </a:r>
            <a:endParaRPr lang="fi-FI" sz="1800" dirty="0" smtClean="0"/>
          </a:p>
          <a:p>
            <a:pPr lvl="1"/>
            <a:r>
              <a:rPr lang="fi-FI" sz="1600" dirty="0" smtClean="0"/>
              <a:t>voi </a:t>
            </a:r>
            <a:r>
              <a:rPr lang="fi-FI" sz="1600" dirty="0"/>
              <a:t>olla </a:t>
            </a:r>
            <a:r>
              <a:rPr lang="fi-FI" sz="1600" dirty="0" smtClean="0"/>
              <a:t>myös univajeesta </a:t>
            </a:r>
            <a:r>
              <a:rPr lang="fi-FI" sz="1600" dirty="0"/>
              <a:t>johtuvaa pitkäaikaista väsymystä, joka korjaantuu riittävällä </a:t>
            </a:r>
            <a:r>
              <a:rPr lang="fi-FI" sz="1600" dirty="0" smtClean="0"/>
              <a:t>nukkumisella</a:t>
            </a:r>
          </a:p>
          <a:p>
            <a:pPr lvl="1"/>
            <a:r>
              <a:rPr lang="fi-FI" sz="1600" dirty="0" smtClean="0"/>
              <a:t>joskus syynä erityisen hankala </a:t>
            </a:r>
            <a:r>
              <a:rPr lang="fi-FI" sz="1600" dirty="0"/>
              <a:t>yksityiselämän </a:t>
            </a:r>
            <a:r>
              <a:rPr lang="fi-FI" sz="1600" dirty="0" smtClean="0"/>
              <a:t>tilanne</a:t>
            </a:r>
          </a:p>
          <a:p>
            <a:r>
              <a:rPr lang="fi-FI" sz="1800" dirty="0"/>
              <a:t>p</a:t>
            </a:r>
            <a:r>
              <a:rPr lang="fi-FI" sz="1800" dirty="0" smtClean="0"/>
              <a:t>itkäaikaista </a:t>
            </a:r>
            <a:r>
              <a:rPr lang="fi-FI" sz="1800" dirty="0"/>
              <a:t>työkyvyttömyyttä aiheuttavaa työuupumusta </a:t>
            </a:r>
            <a:r>
              <a:rPr lang="fi-FI" sz="1800" dirty="0" smtClean="0"/>
              <a:t>noin </a:t>
            </a:r>
            <a:r>
              <a:rPr lang="fi-FI" sz="1800" dirty="0"/>
              <a:t>2–3  </a:t>
            </a:r>
            <a:r>
              <a:rPr lang="fi-FI" sz="1800" dirty="0" smtClean="0"/>
              <a:t>% </a:t>
            </a:r>
            <a:r>
              <a:rPr lang="fi-FI" sz="1800" dirty="0"/>
              <a:t>suomalaisista</a:t>
            </a:r>
            <a:r>
              <a:rPr lang="fi-FI" sz="1800" dirty="0" smtClean="0"/>
              <a:t>, </a:t>
            </a:r>
            <a:r>
              <a:rPr lang="fi-FI" sz="1800" dirty="0"/>
              <a:t>lievää sekä ohimenevää uupumusta kokee joka </a:t>
            </a:r>
            <a:r>
              <a:rPr lang="fi-FI" sz="1800" dirty="0" smtClean="0"/>
              <a:t>neljäs</a:t>
            </a:r>
          </a:p>
          <a:p>
            <a:pPr lvl="1"/>
            <a:r>
              <a:rPr lang="fi-FI" sz="1600" dirty="0" smtClean="0"/>
              <a:t>syitä </a:t>
            </a:r>
            <a:r>
              <a:rPr lang="fi-FI" sz="1600" dirty="0"/>
              <a:t>löytyy </a:t>
            </a:r>
            <a:r>
              <a:rPr lang="fi-FI" sz="1600" dirty="0" smtClean="0"/>
              <a:t>työstä</a:t>
            </a:r>
            <a:r>
              <a:rPr lang="fi-FI" sz="1600" dirty="0"/>
              <a:t>, työyhteisöstä kuin </a:t>
            </a:r>
            <a:r>
              <a:rPr lang="fi-FI" sz="1600" dirty="0" smtClean="0"/>
              <a:t>työntekijästä, joskus </a:t>
            </a:r>
            <a:r>
              <a:rPr lang="fi-FI" sz="1600" dirty="0"/>
              <a:t>myös </a:t>
            </a:r>
            <a:r>
              <a:rPr lang="fi-FI" sz="1600" dirty="0" smtClean="0"/>
              <a:t>kotiolosuhteista </a:t>
            </a:r>
          </a:p>
          <a:p>
            <a:pPr lvl="1"/>
            <a:r>
              <a:rPr lang="fi-FI" sz="1600" dirty="0"/>
              <a:t>e</a:t>
            </a:r>
            <a:r>
              <a:rPr lang="fi-FI" sz="1600" dirty="0" smtClean="0"/>
              <a:t>sim. </a:t>
            </a:r>
            <a:r>
              <a:rPr lang="fi-FI" sz="1600" dirty="0"/>
              <a:t>l</a:t>
            </a:r>
            <a:r>
              <a:rPr lang="fi-FI" sz="1600" dirty="0" smtClean="0"/>
              <a:t>iian </a:t>
            </a:r>
            <a:r>
              <a:rPr lang="fi-FI" sz="1600" dirty="0"/>
              <a:t>suuri työmäärä, työpaikan vuorovaikutusristiriidat, vähäiset vaikuttamismahdollisuudet, vähäinen sosiaalinen </a:t>
            </a:r>
            <a:r>
              <a:rPr lang="fi-FI" sz="1600" dirty="0" smtClean="0"/>
              <a:t>tuki, koettu epäoikeudenmukaisuus</a:t>
            </a:r>
          </a:p>
          <a:p>
            <a:r>
              <a:rPr lang="fi-FI" sz="1800" dirty="0"/>
              <a:t>p</a:t>
            </a:r>
            <a:r>
              <a:rPr lang="fi-FI" sz="1800" dirty="0" smtClean="0"/>
              <a:t>erussyy: ihminen </a:t>
            </a:r>
            <a:r>
              <a:rPr lang="fi-FI" sz="1800" dirty="0"/>
              <a:t>joutuu </a:t>
            </a:r>
            <a:r>
              <a:rPr lang="fi-FI" sz="1800" dirty="0" smtClean="0"/>
              <a:t>pitkään kamppailemaan </a:t>
            </a:r>
            <a:r>
              <a:rPr lang="fi-FI" sz="1800" dirty="0"/>
              <a:t>voimavarojensa ylärajoilla </a:t>
            </a:r>
            <a:r>
              <a:rPr lang="fi-FI" sz="1800" dirty="0" smtClean="0"/>
              <a:t>ilman, </a:t>
            </a:r>
            <a:r>
              <a:rPr lang="fi-FI" sz="1800" dirty="0"/>
              <a:t>että hän voi itse vaikuttaa </a:t>
            </a:r>
            <a:r>
              <a:rPr lang="fi-FI" sz="1800" dirty="0" smtClean="0"/>
              <a:t>tilanteeseen</a:t>
            </a:r>
          </a:p>
          <a:p>
            <a:r>
              <a:rPr lang="fi-FI" sz="1800" dirty="0"/>
              <a:t>v</a:t>
            </a:r>
            <a:r>
              <a:rPr lang="fi-FI" sz="1800" dirty="0" smtClean="0"/>
              <a:t>akava </a:t>
            </a:r>
            <a:r>
              <a:rPr lang="fi-FI" sz="1800" dirty="0"/>
              <a:t>terveyttä vaarantava uupumus eli </a:t>
            </a:r>
            <a:r>
              <a:rPr lang="fi-FI" sz="1800" b="1" dirty="0"/>
              <a:t>burnout</a:t>
            </a:r>
            <a:r>
              <a:rPr lang="fi-FI" sz="1800" dirty="0"/>
              <a:t> </a:t>
            </a:r>
            <a:r>
              <a:rPr lang="fi-FI" sz="1800" dirty="0" smtClean="0"/>
              <a:t>= täydellinen voimattomuus, rankka uupuminen </a:t>
            </a:r>
            <a:r>
              <a:rPr lang="fi-FI" sz="1800" dirty="0"/>
              <a:t>ja motivaation </a:t>
            </a:r>
            <a:r>
              <a:rPr lang="fi-FI" sz="1800" dirty="0" smtClean="0"/>
              <a:t>katoaminen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05695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Stressin ja uupumuksen </a:t>
            </a:r>
            <a:br>
              <a:rPr lang="fi-FI" b="1" dirty="0" smtClean="0"/>
            </a:br>
            <a:r>
              <a:rPr lang="fi-FI" b="1" dirty="0" smtClean="0"/>
              <a:t>ehkäisy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fi-FI" dirty="0" smtClean="0"/>
          </a:p>
          <a:p>
            <a:r>
              <a:rPr lang="fi-FI" dirty="0" smtClean="0"/>
              <a:t>arvioimalla </a:t>
            </a:r>
            <a:r>
              <a:rPr lang="fi-FI" dirty="0"/>
              <a:t>ja kehittämällä </a:t>
            </a:r>
            <a:r>
              <a:rPr lang="fi-FI" dirty="0" smtClean="0"/>
              <a:t>olosuhteita</a:t>
            </a:r>
          </a:p>
          <a:p>
            <a:r>
              <a:rPr lang="fi-FI" dirty="0" smtClean="0"/>
              <a:t>vahvistamalla </a:t>
            </a:r>
            <a:r>
              <a:rPr lang="fi-FI" dirty="0"/>
              <a:t>yksilön ja yhteisön työ- ja </a:t>
            </a:r>
            <a:r>
              <a:rPr lang="fi-FI" dirty="0" smtClean="0"/>
              <a:t>toimintakykyä</a:t>
            </a:r>
          </a:p>
          <a:p>
            <a:r>
              <a:rPr lang="fi-FI" dirty="0"/>
              <a:t>t</a:t>
            </a:r>
            <a:r>
              <a:rPr lang="fi-FI" dirty="0" smtClean="0"/>
              <a:t>yöpaikalla yhteistyö </a:t>
            </a:r>
            <a:r>
              <a:rPr lang="fi-FI" dirty="0"/>
              <a:t>johdon, työntekijän ja työterveyshuollon välillä </a:t>
            </a:r>
            <a:endParaRPr lang="fi-FI" dirty="0" smtClean="0"/>
          </a:p>
          <a:p>
            <a:r>
              <a:rPr lang="fi-FI" b="1" dirty="0" smtClean="0"/>
              <a:t>varhaisen </a:t>
            </a:r>
            <a:r>
              <a:rPr lang="fi-FI" b="1" dirty="0"/>
              <a:t>tuen malli </a:t>
            </a:r>
            <a:endParaRPr lang="fi-FI" b="1" dirty="0" smtClean="0"/>
          </a:p>
          <a:p>
            <a:pPr lvl="1"/>
            <a:r>
              <a:rPr lang="fi-FI" dirty="0" smtClean="0"/>
              <a:t>auttaa </a:t>
            </a:r>
            <a:r>
              <a:rPr lang="fi-FI" dirty="0"/>
              <a:t>opiskeluhuollossa tai työpaikalla huomaamaan hälytysmerkkejä, jolloin niihin voidaan vaikuttaa jo kuormituksen </a:t>
            </a:r>
            <a:r>
              <a:rPr lang="fi-FI" dirty="0" smtClean="0"/>
              <a:t>alkuvaiheessa</a:t>
            </a:r>
          </a:p>
          <a:p>
            <a:pPr lvl="1"/>
            <a:r>
              <a:rPr lang="fi-FI" dirty="0" smtClean="0"/>
              <a:t>mahdollisuus </a:t>
            </a:r>
            <a:r>
              <a:rPr lang="fi-FI" dirty="0"/>
              <a:t>ja </a:t>
            </a:r>
            <a:r>
              <a:rPr lang="fi-FI" dirty="0" smtClean="0"/>
              <a:t>oikeus päästä opiskelu/työterveyshuoltoon, jonka tehtävänä edistää </a:t>
            </a:r>
            <a:r>
              <a:rPr lang="fi-FI" dirty="0"/>
              <a:t>hyvinvointia, terveyttä ja </a:t>
            </a:r>
            <a:r>
              <a:rPr lang="fi-FI" dirty="0" smtClean="0"/>
              <a:t>opiskelu-/työkykyä </a:t>
            </a:r>
            <a:r>
              <a:rPr lang="fi-FI" dirty="0"/>
              <a:t>sekä </a:t>
            </a:r>
            <a:r>
              <a:rPr lang="fi-FI" dirty="0" smtClean="0"/>
              <a:t>tunnistaa pulmia</a:t>
            </a:r>
            <a:r>
              <a:rPr lang="fi-FI" dirty="0"/>
              <a:t>, jotta </a:t>
            </a:r>
            <a:r>
              <a:rPr lang="fi-FI" dirty="0" smtClean="0"/>
              <a:t>opiskelu-/työuupumusta </a:t>
            </a:r>
            <a:r>
              <a:rPr lang="fi-FI" dirty="0"/>
              <a:t>ei pääse </a:t>
            </a:r>
            <a:r>
              <a:rPr lang="fi-FI" dirty="0" smtClean="0"/>
              <a:t>syntymään</a:t>
            </a:r>
          </a:p>
          <a:p>
            <a:pPr lvl="1"/>
            <a:r>
              <a:rPr lang="fi-FI" dirty="0" smtClean="0"/>
              <a:t>moniammatillisen </a:t>
            </a:r>
            <a:r>
              <a:rPr lang="fi-FI" dirty="0"/>
              <a:t>asiantuntijaryhmän osaamisen avulla </a:t>
            </a:r>
            <a:r>
              <a:rPr lang="fi-FI" dirty="0" smtClean="0"/>
              <a:t>toipuminen</a:t>
            </a:r>
          </a:p>
          <a:p>
            <a:pPr lvl="1"/>
            <a:r>
              <a:rPr lang="fi-FI" dirty="0" smtClean="0"/>
              <a:t>työntekijä </a:t>
            </a:r>
            <a:r>
              <a:rPr lang="fi-FI" dirty="0"/>
              <a:t>tai opiskelija </a:t>
            </a:r>
            <a:r>
              <a:rPr lang="fi-FI" dirty="0" smtClean="0"/>
              <a:t>velvollinen huolehtimaan </a:t>
            </a:r>
            <a:r>
              <a:rPr lang="fi-FI" dirty="0"/>
              <a:t>palautumisesta ja terveellisten elämäntapojen </a:t>
            </a:r>
            <a:r>
              <a:rPr lang="fi-FI" dirty="0" smtClean="0"/>
              <a:t>noudattamisesta</a:t>
            </a:r>
          </a:p>
        </p:txBody>
      </p:sp>
    </p:spTree>
    <p:extLst>
      <p:ext uri="{BB962C8B-B14F-4D97-AF65-F5344CB8AC3E}">
        <p14:creationId xmlns:p14="http://schemas.microsoft.com/office/powerpoint/2010/main" val="428284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Kriisi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dirty="0" smtClean="0"/>
              <a:t>niin vaikea elämäntilanne, </a:t>
            </a:r>
            <a:r>
              <a:rPr lang="fi-FI" sz="2000" dirty="0"/>
              <a:t>että ihminen ei heti tiedä, miten siitä </a:t>
            </a:r>
            <a:r>
              <a:rPr lang="fi-FI" sz="2000" dirty="0" smtClean="0"/>
              <a:t>selviäisi</a:t>
            </a:r>
          </a:p>
          <a:p>
            <a:pPr lvl="1"/>
            <a:r>
              <a:rPr lang="fi-FI" sz="1600" dirty="0" smtClean="0"/>
              <a:t>aikaisemmat kokemukset </a:t>
            </a:r>
            <a:r>
              <a:rPr lang="fi-FI" sz="1600" dirty="0"/>
              <a:t>ja </a:t>
            </a:r>
            <a:r>
              <a:rPr lang="fi-FI" sz="1600" dirty="0" smtClean="0"/>
              <a:t>selviytymiskeinot </a:t>
            </a:r>
            <a:r>
              <a:rPr lang="fi-FI" sz="1600" dirty="0"/>
              <a:t>eivät riitä tilanteen psyykkiseen ymmärtämiseen ja </a:t>
            </a:r>
            <a:r>
              <a:rPr lang="fi-FI" sz="1600" dirty="0" smtClean="0"/>
              <a:t>hallitsemiseen </a:t>
            </a:r>
          </a:p>
          <a:p>
            <a:r>
              <a:rPr lang="fi-FI" sz="2000" dirty="0"/>
              <a:t>k</a:t>
            </a:r>
            <a:r>
              <a:rPr lang="fi-FI" sz="2000" dirty="0" smtClean="0"/>
              <a:t>aikki </a:t>
            </a:r>
            <a:r>
              <a:rPr lang="fi-FI" sz="2000" dirty="0"/>
              <a:t>ihmiset kohtaavat </a:t>
            </a:r>
            <a:r>
              <a:rPr lang="fi-FI" sz="2000" dirty="0" smtClean="0"/>
              <a:t>kriisejä</a:t>
            </a:r>
          </a:p>
          <a:p>
            <a:pPr lvl="1"/>
            <a:r>
              <a:rPr lang="fi-FI" sz="1600" dirty="0"/>
              <a:t>u</a:t>
            </a:r>
            <a:r>
              <a:rPr lang="fi-FI" sz="1600" dirty="0" smtClean="0"/>
              <a:t>seimmiten </a:t>
            </a:r>
            <a:r>
              <a:rPr lang="fi-FI" sz="1600" dirty="0"/>
              <a:t>ihmisen psyykkiset voimavarat riittävät kriisien käsittelyyn, mutta </a:t>
            </a:r>
            <a:r>
              <a:rPr lang="fi-FI" sz="1600" dirty="0" smtClean="0"/>
              <a:t>joskus vakavissa tilanteissa mielenterveys järkkyy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000" b="1" dirty="0" smtClean="0"/>
              <a:t>kehityskriisit </a:t>
            </a:r>
          </a:p>
          <a:p>
            <a:pPr lvl="1"/>
            <a:r>
              <a:rPr lang="fi-FI" sz="1600" dirty="0" smtClean="0"/>
              <a:t>ihmisessä </a:t>
            </a:r>
            <a:r>
              <a:rPr lang="fi-FI" sz="1600" dirty="0"/>
              <a:t>tapahtuu psykofyysistä kasvua ja </a:t>
            </a:r>
            <a:r>
              <a:rPr lang="fi-FI" sz="1600" dirty="0" smtClean="0"/>
              <a:t>kehitystä (esim. murrosikä)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000" b="1" dirty="0"/>
              <a:t>e</a:t>
            </a:r>
            <a:r>
              <a:rPr lang="fi-FI" sz="2000" b="1" dirty="0" smtClean="0"/>
              <a:t>lämänkriisit</a:t>
            </a:r>
          </a:p>
          <a:p>
            <a:pPr lvl="1"/>
            <a:r>
              <a:rPr lang="fi-FI" sz="1600" dirty="0"/>
              <a:t>voivat syntyä positiivisina tai negatiivisina pidetyistä </a:t>
            </a:r>
            <a:r>
              <a:rPr lang="fi-FI" sz="1600" dirty="0" smtClean="0"/>
              <a:t>tapahtumista </a:t>
            </a:r>
            <a:br>
              <a:rPr lang="fi-FI" sz="1600" dirty="0" smtClean="0"/>
            </a:br>
            <a:r>
              <a:rPr lang="fi-FI" sz="1600" dirty="0" smtClean="0"/>
              <a:t>(esim. seurustelun aloittaminen </a:t>
            </a:r>
            <a:r>
              <a:rPr lang="fi-FI" sz="1600" dirty="0"/>
              <a:t>tai </a:t>
            </a:r>
            <a:r>
              <a:rPr lang="fi-FI" sz="1600" dirty="0" smtClean="0"/>
              <a:t>sairastuminen pitkäaikaissairauteen)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000" b="1" dirty="0" smtClean="0"/>
              <a:t>äkilliset kriisit</a:t>
            </a:r>
          </a:p>
          <a:p>
            <a:pPr lvl="1"/>
            <a:r>
              <a:rPr lang="fi-FI" sz="1600" dirty="0" smtClean="0"/>
              <a:t>yhtäkkinen, odottamaton, epätavallinen voimakas tapahtuma, </a:t>
            </a:r>
            <a:r>
              <a:rPr lang="fi-FI" sz="1600" dirty="0"/>
              <a:t>joka aiheuttaa </a:t>
            </a:r>
            <a:r>
              <a:rPr lang="fi-FI" sz="1600" dirty="0" smtClean="0"/>
              <a:t>kärsimystä </a:t>
            </a:r>
            <a:br>
              <a:rPr lang="fi-FI" sz="1600" dirty="0" smtClean="0"/>
            </a:br>
            <a:r>
              <a:rPr lang="fi-FI" sz="1600" dirty="0" smtClean="0"/>
              <a:t>(</a:t>
            </a:r>
            <a:r>
              <a:rPr lang="fi-FI" sz="1600" dirty="0"/>
              <a:t>esim. liikenneonnettomuus, kodin tulipalo, läheisen yllättävä kuolema, väkivallan kohteeksi </a:t>
            </a:r>
            <a:r>
              <a:rPr lang="fi-FI" sz="1600" dirty="0" smtClean="0"/>
              <a:t>joutuminen, luonnonkatastrofit)</a:t>
            </a:r>
          </a:p>
          <a:p>
            <a:pPr lvl="1"/>
            <a:r>
              <a:rPr lang="fi-FI" sz="1600" dirty="0"/>
              <a:t>tarvitaan </a:t>
            </a:r>
            <a:r>
              <a:rPr lang="fi-FI" sz="1600" dirty="0" smtClean="0"/>
              <a:t>yleensä psyykkistä ensiapua ja ammattilaisten kriisiapua</a:t>
            </a:r>
            <a:endParaRPr lang="fi-FI" sz="1600" dirty="0"/>
          </a:p>
          <a:p>
            <a:pPr lvl="1"/>
            <a:r>
              <a:rPr lang="fi-FI" sz="1600" dirty="0" smtClean="0"/>
              <a:t>useimmilla </a:t>
            </a:r>
            <a:r>
              <a:rPr lang="fi-FI" sz="1600" dirty="0"/>
              <a:t>ihmisillä </a:t>
            </a:r>
            <a:r>
              <a:rPr lang="fi-FI" sz="1600" u="sng" dirty="0" smtClean="0"/>
              <a:t>traumaattisessa kriisissä </a:t>
            </a:r>
            <a:r>
              <a:rPr lang="fi-FI" sz="1600" dirty="0" smtClean="0"/>
              <a:t>sokki-</a:t>
            </a:r>
            <a:r>
              <a:rPr lang="fi-FI" sz="1600" dirty="0"/>
              <a:t>, reaktio-, </a:t>
            </a:r>
            <a:r>
              <a:rPr lang="fi-FI" sz="1600" dirty="0" err="1"/>
              <a:t>työstämis</a:t>
            </a:r>
            <a:r>
              <a:rPr lang="fi-FI" sz="1600" dirty="0"/>
              <a:t>- ja </a:t>
            </a:r>
            <a:r>
              <a:rPr lang="fi-FI" sz="1600" dirty="0" smtClean="0"/>
              <a:t>uudelleensuuntaamisvaiheet (yksilöllistä)</a:t>
            </a:r>
          </a:p>
        </p:txBody>
      </p:sp>
    </p:spTree>
    <p:extLst>
      <p:ext uri="{BB962C8B-B14F-4D97-AF65-F5344CB8AC3E}">
        <p14:creationId xmlns:p14="http://schemas.microsoft.com/office/powerpoint/2010/main" val="271326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Mielenterveyttä </a:t>
            </a:r>
            <a:br>
              <a:rPr lang="fi-FI" b="1" dirty="0" smtClean="0"/>
            </a:br>
            <a:r>
              <a:rPr lang="fi-FI" b="1" dirty="0" smtClean="0"/>
              <a:t>kuormittavat tekijät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087" y="1453165"/>
            <a:ext cx="8229600" cy="4925144"/>
          </a:xfrm>
        </p:spPr>
        <p:txBody>
          <a:bodyPr>
            <a:noAutofit/>
          </a:bodyPr>
          <a:lstStyle/>
          <a:p>
            <a:pPr marL="343260">
              <a:buClr>
                <a:srgbClr val="000000"/>
              </a:buClr>
            </a:pPr>
            <a:endParaRPr lang="fi-FI" sz="2000" dirty="0" smtClean="0"/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esim. yksinäisyys</a:t>
            </a:r>
            <a:r>
              <a:rPr lang="fi-FI" sz="2000" dirty="0"/>
              <a:t>, stressi, </a:t>
            </a:r>
            <a:r>
              <a:rPr lang="fi-FI" sz="2000" dirty="0" smtClean="0"/>
              <a:t>uupuminen, erilaisten </a:t>
            </a:r>
            <a:r>
              <a:rPr lang="fi-FI" sz="2000" dirty="0"/>
              <a:t>kriisien </a:t>
            </a:r>
            <a:r>
              <a:rPr lang="fi-FI" sz="2000" dirty="0" smtClean="0"/>
              <a:t>kohtaaminen</a:t>
            </a:r>
          </a:p>
          <a:p>
            <a:pPr marL="343260">
              <a:buClr>
                <a:srgbClr val="000000"/>
              </a:buClr>
            </a:pPr>
            <a:r>
              <a:rPr lang="fi-FI" sz="2000" u="sng" dirty="0" smtClean="0"/>
              <a:t>vakavuusaste</a:t>
            </a:r>
            <a:r>
              <a:rPr lang="fi-FI" sz="2000" dirty="0" smtClean="0"/>
              <a:t> vaihtelee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h</a:t>
            </a:r>
            <a:r>
              <a:rPr lang="fi-FI" sz="1600" dirty="0" smtClean="0"/>
              <a:t>yvin </a:t>
            </a:r>
            <a:r>
              <a:rPr lang="fi-FI" sz="1600" dirty="0"/>
              <a:t>lievinä </a:t>
            </a:r>
            <a:r>
              <a:rPr lang="fi-FI" sz="1600" dirty="0" smtClean="0"/>
              <a:t>eivät haittaa paljon </a:t>
            </a:r>
            <a:br>
              <a:rPr lang="fi-FI" sz="1600" dirty="0" smtClean="0"/>
            </a:br>
            <a:r>
              <a:rPr lang="fi-FI" sz="1600" dirty="0" smtClean="0"/>
              <a:t>(hyödyllistä kuitenkin pohtia </a:t>
            </a:r>
            <a:r>
              <a:rPr lang="fi-FI" sz="1600" dirty="0"/>
              <a:t>ja hakea </a:t>
            </a:r>
            <a:r>
              <a:rPr lang="fi-FI" sz="1600" dirty="0" smtClean="0"/>
              <a:t>tukea</a:t>
            </a:r>
            <a:r>
              <a:rPr lang="fi-FI" sz="1600" dirty="0"/>
              <a:t>, jotta </a:t>
            </a:r>
            <a:r>
              <a:rPr lang="fi-FI" sz="1600" dirty="0" smtClean="0"/>
              <a:t>eivät muutu </a:t>
            </a:r>
            <a:r>
              <a:rPr lang="fi-FI" sz="1600" dirty="0"/>
              <a:t>terveyttä uhkaaviksi </a:t>
            </a:r>
            <a:r>
              <a:rPr lang="fi-FI" sz="1600" dirty="0" smtClean="0"/>
              <a:t>tekijöiksi) </a:t>
            </a:r>
            <a:endParaRPr lang="fi-FI" sz="1600" dirty="0"/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vakavina voivat </a:t>
            </a:r>
            <a:r>
              <a:rPr lang="fi-FI" sz="1600" dirty="0"/>
              <a:t>aiheuttaa merkittäviä </a:t>
            </a:r>
            <a:r>
              <a:rPr lang="fi-FI" sz="1600" dirty="0" smtClean="0"/>
              <a:t>ongelmia </a:t>
            </a:r>
            <a:r>
              <a:rPr lang="fi-FI" sz="1600" dirty="0" smtClean="0">
                <a:sym typeface="Wingdings" panose="05000000000000000000" pitchFamily="2" charset="2"/>
              </a:rPr>
              <a:t> avunsaanti tärkeää</a:t>
            </a: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 smtClean="0"/>
              <a:t>(esim. voimakkaasti </a:t>
            </a:r>
            <a:r>
              <a:rPr lang="fi-FI" sz="1600" dirty="0"/>
              <a:t>stressaavat elämäntapahtumat </a:t>
            </a:r>
            <a:r>
              <a:rPr lang="fi-FI" sz="1600" dirty="0" smtClean="0"/>
              <a:t>lapsuudessa </a:t>
            </a:r>
            <a:r>
              <a:rPr lang="fi-FI" sz="1600" dirty="0"/>
              <a:t>ja aikuisuudessa </a:t>
            </a:r>
            <a:r>
              <a:rPr lang="fi-FI" sz="1600" dirty="0" smtClean="0"/>
              <a:t>ennustavat </a:t>
            </a:r>
            <a:r>
              <a:rPr lang="fi-FI" sz="1600" dirty="0"/>
              <a:t>kohonnutta mielenterveyshäiriöiden </a:t>
            </a:r>
            <a:r>
              <a:rPr lang="fi-FI" sz="1600" dirty="0" smtClean="0"/>
              <a:t>riskiä) </a:t>
            </a:r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esim. ihmissuhdeongelmat </a:t>
            </a:r>
            <a:r>
              <a:rPr lang="fi-FI" sz="2000" dirty="0"/>
              <a:t>tai </a:t>
            </a:r>
            <a:r>
              <a:rPr lang="fi-FI" sz="2000" dirty="0" smtClean="0"/>
              <a:t>sairastuminen </a:t>
            </a:r>
            <a:r>
              <a:rPr lang="fi-FI" sz="2000" dirty="0"/>
              <a:t>aiheuttavat jokaiselle psyykkistä </a:t>
            </a:r>
            <a:r>
              <a:rPr lang="fi-FI" sz="2000" dirty="0" smtClean="0"/>
              <a:t>pahoinvointia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j</a:t>
            </a:r>
            <a:r>
              <a:rPr lang="fi-FI" sz="1600" dirty="0" smtClean="0"/>
              <a:t>okaisella joskus </a:t>
            </a:r>
            <a:r>
              <a:rPr lang="fi-FI" sz="1600" dirty="0"/>
              <a:t>stressiä, </a:t>
            </a:r>
            <a:r>
              <a:rPr lang="fi-FI" sz="1600" dirty="0" smtClean="0"/>
              <a:t>alakuloisuutta, haastavia</a:t>
            </a:r>
            <a:r>
              <a:rPr lang="fi-FI" sz="1600" dirty="0"/>
              <a:t> </a:t>
            </a:r>
            <a:r>
              <a:rPr lang="fi-FI" sz="1600" dirty="0" smtClean="0"/>
              <a:t>ja vaikeasti </a:t>
            </a:r>
            <a:r>
              <a:rPr lang="fi-FI" sz="1600" dirty="0"/>
              <a:t>käsiteltäviä </a:t>
            </a:r>
            <a:r>
              <a:rPr lang="fi-FI" sz="1600" dirty="0" smtClean="0"/>
              <a:t>tunteita 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p</a:t>
            </a:r>
            <a:r>
              <a:rPr lang="fi-FI" sz="1600" dirty="0" smtClean="0"/>
              <a:t>aha </a:t>
            </a:r>
            <a:r>
              <a:rPr lang="fi-FI" sz="1600" dirty="0"/>
              <a:t>olo, </a:t>
            </a:r>
            <a:r>
              <a:rPr lang="fi-FI" sz="1600" dirty="0" smtClean="0"/>
              <a:t>suru, </a:t>
            </a:r>
            <a:r>
              <a:rPr lang="fi-FI" sz="1600" dirty="0"/>
              <a:t>jopa kärsimys kuuluvat elämään, eikä niiltä kokonaan voi </a:t>
            </a:r>
            <a:r>
              <a:rPr lang="fi-FI" sz="1600" dirty="0" smtClean="0"/>
              <a:t>välttyä </a:t>
            </a:r>
          </a:p>
          <a:p>
            <a:pPr marL="343260">
              <a:buClr>
                <a:srgbClr val="000000"/>
              </a:buClr>
            </a:pPr>
            <a:r>
              <a:rPr lang="fi-FI" sz="2000" dirty="0"/>
              <a:t>i</a:t>
            </a:r>
            <a:r>
              <a:rPr lang="fi-FI" sz="2000" dirty="0" smtClean="0"/>
              <a:t>hmisen </a:t>
            </a:r>
            <a:r>
              <a:rPr lang="fi-FI" sz="2000" u="sng" dirty="0"/>
              <a:t>tapa käsitellä vaikeuksia </a:t>
            </a:r>
            <a:r>
              <a:rPr lang="fi-FI" sz="2000" u="sng" dirty="0" smtClean="0"/>
              <a:t>ja </a:t>
            </a:r>
            <a:r>
              <a:rPr lang="fi-FI" sz="2000" u="sng" dirty="0"/>
              <a:t>selviytyä niistä </a:t>
            </a:r>
            <a:r>
              <a:rPr lang="fi-FI" sz="2000" dirty="0" smtClean="0"/>
              <a:t>merkittävässä </a:t>
            </a:r>
            <a:r>
              <a:rPr lang="fi-FI" sz="2000" dirty="0"/>
              <a:t>asemassa </a:t>
            </a:r>
            <a:r>
              <a:rPr lang="fi-FI" sz="2000" dirty="0" err="1"/>
              <a:t>psykososiaalisen</a:t>
            </a:r>
            <a:r>
              <a:rPr lang="fi-FI" sz="2000" dirty="0"/>
              <a:t> hyvinvoinnin </a:t>
            </a:r>
            <a:r>
              <a:rPr lang="fi-FI" sz="2000" dirty="0" smtClean="0"/>
              <a:t>kannalta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Yksinäisyys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subjektiivista kokemus </a:t>
            </a:r>
            <a:r>
              <a:rPr lang="fi-FI" dirty="0"/>
              <a:t>yksin olemisesta, joka ei ole </a:t>
            </a:r>
            <a:r>
              <a:rPr lang="fi-FI" dirty="0" smtClean="0"/>
              <a:t>vapaaehtoista</a:t>
            </a:r>
          </a:p>
          <a:p>
            <a:r>
              <a:rPr lang="fi-FI" dirty="0" smtClean="0"/>
              <a:t>ohimenevä </a:t>
            </a:r>
            <a:r>
              <a:rPr lang="fi-FI" dirty="0"/>
              <a:t>tunne tai pitkäkestoisempi </a:t>
            </a:r>
            <a:r>
              <a:rPr lang="fi-FI" dirty="0" smtClean="0"/>
              <a:t>elämänvaihe</a:t>
            </a:r>
          </a:p>
          <a:p>
            <a:r>
              <a:rPr lang="fi-FI" u="sng" dirty="0" smtClean="0"/>
              <a:t>yleistä</a:t>
            </a:r>
            <a:r>
              <a:rPr lang="fi-FI" dirty="0"/>
              <a:t>, </a:t>
            </a:r>
            <a:r>
              <a:rPr lang="fi-FI" dirty="0" smtClean="0"/>
              <a:t>kaikenikäisillä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uomalaisten </a:t>
            </a:r>
            <a:r>
              <a:rPr lang="fi-FI" dirty="0"/>
              <a:t>kokema yksinäisyys on </a:t>
            </a:r>
            <a:r>
              <a:rPr lang="fi-FI" dirty="0" smtClean="0"/>
              <a:t>yleistynyt</a:t>
            </a:r>
          </a:p>
          <a:p>
            <a:pPr lvl="1"/>
            <a:r>
              <a:rPr lang="fi-FI" dirty="0" smtClean="0"/>
              <a:t>joka </a:t>
            </a:r>
            <a:r>
              <a:rPr lang="fi-FI" dirty="0"/>
              <a:t>kymmenes suomalainen on ollut yksinäinen yli </a:t>
            </a:r>
            <a:r>
              <a:rPr lang="fi-FI" dirty="0" smtClean="0"/>
              <a:t>vuoden</a:t>
            </a:r>
          </a:p>
          <a:p>
            <a:pPr lvl="1"/>
            <a:r>
              <a:rPr lang="fi-FI" dirty="0"/>
              <a:t>Suomessa yksinäisyydestä </a:t>
            </a:r>
            <a:r>
              <a:rPr lang="fi-FI" dirty="0" smtClean="0"/>
              <a:t>kärsivät </a:t>
            </a:r>
            <a:r>
              <a:rPr lang="fi-FI" dirty="0"/>
              <a:t>erityisesti pojat ja </a:t>
            </a:r>
            <a:r>
              <a:rPr lang="fi-FI" dirty="0" smtClean="0"/>
              <a:t>miehet (yhteydessä moniin muihin ongelmiin)</a:t>
            </a:r>
          </a:p>
          <a:p>
            <a:pPr lvl="1"/>
            <a:r>
              <a:rPr lang="fi-FI" dirty="0" smtClean="0"/>
              <a:t>yleistä </a:t>
            </a:r>
            <a:r>
              <a:rPr lang="fi-FI" dirty="0"/>
              <a:t>myös </a:t>
            </a:r>
            <a:r>
              <a:rPr lang="fi-FI" dirty="0" smtClean="0"/>
              <a:t>maahanmuuttajataustaisilla nuorilla</a:t>
            </a:r>
          </a:p>
          <a:p>
            <a:r>
              <a:rPr lang="fi-FI" u="sng" dirty="0" smtClean="0"/>
              <a:t>yksin </a:t>
            </a:r>
            <a:r>
              <a:rPr lang="fi-FI" u="sng" dirty="0"/>
              <a:t>oleminen </a:t>
            </a:r>
            <a:r>
              <a:rPr lang="fi-FI" dirty="0" smtClean="0"/>
              <a:t>eri </a:t>
            </a:r>
            <a:r>
              <a:rPr lang="fi-FI" dirty="0"/>
              <a:t>asia kuin </a:t>
            </a:r>
            <a:r>
              <a:rPr lang="fi-FI" dirty="0" smtClean="0"/>
              <a:t>yksinäisyys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oisinaan </a:t>
            </a:r>
            <a:r>
              <a:rPr lang="fi-FI" dirty="0"/>
              <a:t>on hyvä olla </a:t>
            </a:r>
            <a:r>
              <a:rPr lang="fi-FI" dirty="0" smtClean="0"/>
              <a:t>yksin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auhoittuminen </a:t>
            </a:r>
            <a:r>
              <a:rPr lang="fi-FI" dirty="0"/>
              <a:t>ja omien ajatusten kuuntelu vahvistavat itsetuntemusta ja </a:t>
            </a:r>
            <a:r>
              <a:rPr lang="fi-FI" dirty="0" smtClean="0"/>
              <a:t>terveyttä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737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Yksinäisyyden muodot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0000" lnSpcReduction="20000"/>
          </a:bodyPr>
          <a:lstStyle/>
          <a:p>
            <a:r>
              <a:rPr lang="fi-FI" b="1" dirty="0"/>
              <a:t>e</a:t>
            </a:r>
            <a:r>
              <a:rPr lang="fi-FI" b="1" dirty="0" smtClean="0"/>
              <a:t>motionaalinen yksinäisyys</a:t>
            </a:r>
          </a:p>
          <a:p>
            <a:pPr lvl="1"/>
            <a:r>
              <a:rPr lang="fi-FI" dirty="0" smtClean="0"/>
              <a:t>ihmisellä </a:t>
            </a:r>
            <a:r>
              <a:rPr lang="fi-FI" dirty="0"/>
              <a:t>ei ole yhtään läheistä </a:t>
            </a:r>
            <a:r>
              <a:rPr lang="fi-FI" dirty="0" smtClean="0"/>
              <a:t>ystävää</a:t>
            </a:r>
          </a:p>
          <a:p>
            <a:pPr lvl="1"/>
            <a:r>
              <a:rPr lang="fi-FI" dirty="0" smtClean="0"/>
              <a:t>voidaan </a:t>
            </a:r>
            <a:r>
              <a:rPr lang="fi-FI" dirty="0"/>
              <a:t>kokea myös silloin, kun parisuhde päättyy tai läheinen ihminen </a:t>
            </a:r>
            <a:r>
              <a:rPr lang="fi-FI" dirty="0" smtClean="0"/>
              <a:t>kuolee</a:t>
            </a:r>
          </a:p>
          <a:p>
            <a:pPr lvl="1"/>
            <a:r>
              <a:rPr lang="fi-FI" dirty="0"/>
              <a:t>j</a:t>
            </a:r>
            <a:r>
              <a:rPr lang="fi-FI" dirty="0" smtClean="0"/>
              <a:t>os </a:t>
            </a:r>
            <a:r>
              <a:rPr lang="fi-FI" dirty="0"/>
              <a:t>vuorovaikutus parisuhteessa ei ole rehellistä tai suhteesta puuttuu aito kiintymys ja </a:t>
            </a:r>
            <a:r>
              <a:rPr lang="fi-FI" dirty="0" smtClean="0"/>
              <a:t>välittäminen</a:t>
            </a:r>
          </a:p>
          <a:p>
            <a:endParaRPr lang="fi-FI" b="1" dirty="0" smtClean="0"/>
          </a:p>
          <a:p>
            <a:r>
              <a:rPr lang="fi-FI" b="1" dirty="0" smtClean="0"/>
              <a:t>sosiaalinen yksinäisyys</a:t>
            </a:r>
          </a:p>
          <a:p>
            <a:pPr lvl="1"/>
            <a:r>
              <a:rPr lang="fi-FI" dirty="0" smtClean="0"/>
              <a:t>ihmisellä </a:t>
            </a:r>
            <a:r>
              <a:rPr lang="fi-FI" dirty="0"/>
              <a:t>ei ole </a:t>
            </a:r>
            <a:r>
              <a:rPr lang="fi-FI" u="sng" dirty="0"/>
              <a:t>haluamaansa</a:t>
            </a:r>
            <a:r>
              <a:rPr lang="fi-FI" dirty="0"/>
              <a:t> seuraa, parasta ystävää tai </a:t>
            </a:r>
            <a:r>
              <a:rPr lang="fi-FI" dirty="0" smtClean="0"/>
              <a:t>kumppania</a:t>
            </a:r>
          </a:p>
          <a:p>
            <a:pPr lvl="1"/>
            <a:r>
              <a:rPr lang="fi-FI" dirty="0" smtClean="0"/>
              <a:t>ei tunne </a:t>
            </a:r>
            <a:r>
              <a:rPr lang="fi-FI" dirty="0"/>
              <a:t>kuuluvansa mihinkään ryhmään tai tavoittelemaansa sosiaaliseen </a:t>
            </a:r>
            <a:r>
              <a:rPr lang="fi-FI" dirty="0" smtClean="0"/>
              <a:t>verkostoon</a:t>
            </a:r>
          </a:p>
          <a:p>
            <a:pPr lvl="1"/>
            <a:r>
              <a:rPr lang="fi-FI" dirty="0"/>
              <a:t>j</a:t>
            </a:r>
            <a:r>
              <a:rPr lang="fi-FI" dirty="0" smtClean="0"/>
              <a:t>os </a:t>
            </a:r>
            <a:r>
              <a:rPr lang="fi-FI" dirty="0"/>
              <a:t>ihmisen arvot </a:t>
            </a:r>
            <a:r>
              <a:rPr lang="fi-FI" dirty="0" smtClean="0"/>
              <a:t>erilaiset </a:t>
            </a:r>
            <a:r>
              <a:rPr lang="fi-FI" dirty="0"/>
              <a:t>kuin muiden ympärillä olevien ihmisten, yksinäisyyden tunne voi olla voimakas, vaikka ihminen on osa </a:t>
            </a:r>
            <a:r>
              <a:rPr lang="fi-FI" dirty="0" smtClean="0"/>
              <a:t>ryhmää</a:t>
            </a:r>
          </a:p>
          <a:p>
            <a:pPr lvl="1"/>
            <a:r>
              <a:rPr lang="fi-FI" dirty="0" smtClean="0"/>
              <a:t>ei </a:t>
            </a:r>
            <a:r>
              <a:rPr lang="fi-FI" dirty="0"/>
              <a:t>ole merkitystä sosiaalisten kontaktien määrällä tai muiden kanssa vietetyllä ajalla, jos </a:t>
            </a:r>
            <a:r>
              <a:rPr lang="fi-FI" dirty="0" smtClean="0"/>
              <a:t>tuntee</a:t>
            </a:r>
            <a:r>
              <a:rPr lang="fi-FI" dirty="0"/>
              <a:t>, että </a:t>
            </a:r>
            <a:r>
              <a:rPr lang="fi-FI" dirty="0" smtClean="0"/>
              <a:t>ei </a:t>
            </a:r>
            <a:r>
              <a:rPr lang="fi-FI" dirty="0"/>
              <a:t>ole ystävää, jolle </a:t>
            </a:r>
            <a:r>
              <a:rPr lang="fi-FI" dirty="0" smtClean="0"/>
              <a:t>haluaa ja voi avautua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210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Yksinäisyyden </a:t>
            </a:r>
            <a:br>
              <a:rPr lang="fi-FI" b="1" dirty="0" smtClean="0"/>
            </a:br>
            <a:r>
              <a:rPr lang="fi-FI" b="1" dirty="0" smtClean="0"/>
              <a:t>vaikutukset terveyteen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endParaRPr lang="fi-FI" dirty="0" smtClean="0"/>
          </a:p>
          <a:p>
            <a:r>
              <a:rPr lang="fi-FI" sz="3300" dirty="0"/>
              <a:t>vaikuttaa eri tavalla </a:t>
            </a:r>
            <a:r>
              <a:rPr lang="fi-FI" sz="3300" dirty="0" smtClean="0"/>
              <a:t>eri elämänvaiheissa</a:t>
            </a:r>
          </a:p>
          <a:p>
            <a:r>
              <a:rPr lang="fi-FI" sz="3300" dirty="0" smtClean="0"/>
              <a:t>lisää kuolleisuutta enemmän </a:t>
            </a:r>
            <a:r>
              <a:rPr lang="fi-FI" sz="3300" dirty="0"/>
              <a:t>kuin lihavuus tai huono fyysinen </a:t>
            </a:r>
            <a:r>
              <a:rPr lang="fi-FI" sz="3300" dirty="0" smtClean="0"/>
              <a:t>kunto</a:t>
            </a:r>
          </a:p>
          <a:p>
            <a:r>
              <a:rPr lang="fi-FI" sz="3300" dirty="0" smtClean="0"/>
              <a:t>heikentää puolustusjärjestelmää </a:t>
            </a:r>
            <a:r>
              <a:rPr lang="fi-FI" sz="3300" dirty="0" smtClean="0">
                <a:sym typeface="Wingdings" panose="05000000000000000000" pitchFamily="2" charset="2"/>
              </a:rPr>
              <a:t></a:t>
            </a:r>
            <a:r>
              <a:rPr lang="fi-FI" sz="3300" dirty="0" smtClean="0"/>
              <a:t> </a:t>
            </a:r>
            <a:r>
              <a:rPr lang="fi-FI" sz="3300" dirty="0"/>
              <a:t>enemmän tarttuvia </a:t>
            </a:r>
            <a:r>
              <a:rPr lang="fi-FI" sz="3300" dirty="0" smtClean="0"/>
              <a:t>tauteja </a:t>
            </a:r>
          </a:p>
          <a:p>
            <a:r>
              <a:rPr lang="fi-FI" sz="3300" dirty="0" smtClean="0"/>
              <a:t>enemmän </a:t>
            </a:r>
            <a:r>
              <a:rPr lang="fi-FI" sz="3300" dirty="0"/>
              <a:t>haitallista </a:t>
            </a:r>
            <a:r>
              <a:rPr lang="fi-FI" sz="3300" dirty="0" smtClean="0"/>
              <a:t>stressiä ja pitkäaikaista </a:t>
            </a:r>
            <a:r>
              <a:rPr lang="fi-FI" sz="3300" dirty="0"/>
              <a:t>kohonnutta </a:t>
            </a:r>
            <a:r>
              <a:rPr lang="fi-FI" sz="3300" dirty="0" smtClean="0"/>
              <a:t>verenpainetta </a:t>
            </a:r>
            <a:r>
              <a:rPr lang="fi-FI" sz="3300" dirty="0" smtClean="0">
                <a:sym typeface="Wingdings" panose="05000000000000000000" pitchFamily="2" charset="2"/>
              </a:rPr>
              <a:t> </a:t>
            </a:r>
            <a:r>
              <a:rPr lang="fi-FI" sz="3300" dirty="0" smtClean="0"/>
              <a:t>riski </a:t>
            </a:r>
            <a:r>
              <a:rPr lang="fi-FI" sz="3300" dirty="0"/>
              <a:t>saada sydän- ja verisuonisairaus </a:t>
            </a:r>
            <a:endParaRPr lang="fi-FI" sz="3300" dirty="0" smtClean="0"/>
          </a:p>
          <a:p>
            <a:r>
              <a:rPr lang="fi-FI" sz="3300" dirty="0" smtClean="0"/>
              <a:t>voi </a:t>
            </a:r>
            <a:r>
              <a:rPr lang="fi-FI" sz="3300" dirty="0"/>
              <a:t>aiheuttaa ahdistuneisuutta, masennusta, päihteiden </a:t>
            </a:r>
            <a:r>
              <a:rPr lang="fi-FI" sz="3300" dirty="0" smtClean="0"/>
              <a:t>käyttöä, itsetuhoisuutta</a:t>
            </a:r>
          </a:p>
          <a:p>
            <a:r>
              <a:rPr lang="fi-FI" sz="3300" dirty="0" smtClean="0"/>
              <a:t>pahimmillaan katkeroittaa </a:t>
            </a:r>
            <a:r>
              <a:rPr lang="fi-FI" sz="3300" dirty="0"/>
              <a:t>ja voi herättää kostonhimoa muita ihmisiä ja yhteiskuntaa </a:t>
            </a:r>
            <a:r>
              <a:rPr lang="fi-FI" sz="3300" dirty="0" smtClean="0"/>
              <a:t>kohtaan</a:t>
            </a:r>
          </a:p>
          <a:p>
            <a:r>
              <a:rPr lang="fi-FI" sz="3300" dirty="0"/>
              <a:t>m</a:t>
            </a:r>
            <a:r>
              <a:rPr lang="fi-FI" sz="3300" dirty="0" smtClean="0"/>
              <a:t>uut mielenterveyttä </a:t>
            </a:r>
            <a:r>
              <a:rPr lang="fi-FI" sz="3300" dirty="0"/>
              <a:t>kuormittavat tekijät ja mielenterveyden häiriöt voivat aiheuttaa </a:t>
            </a:r>
            <a:r>
              <a:rPr lang="fi-FI" sz="3300" dirty="0" smtClean="0"/>
              <a:t>yksinäisyyttä </a:t>
            </a:r>
            <a:br>
              <a:rPr lang="fi-FI" sz="3300" dirty="0" smtClean="0"/>
            </a:br>
            <a:r>
              <a:rPr lang="fi-FI" sz="3300" dirty="0" smtClean="0"/>
              <a:t>= kaksisuuntainen ilmiö</a:t>
            </a:r>
          </a:p>
        </p:txBody>
      </p:sp>
    </p:spTree>
    <p:extLst>
      <p:ext uri="{BB962C8B-B14F-4D97-AF65-F5344CB8AC3E}">
        <p14:creationId xmlns:p14="http://schemas.microsoft.com/office/powerpoint/2010/main" val="256509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Yksinäisyyden ”hoito”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mahdollista </a:t>
            </a:r>
            <a:r>
              <a:rPr lang="fi-FI" sz="2000" dirty="0"/>
              <a:t>oppia käsittelemään ja työstämään </a:t>
            </a:r>
            <a:endParaRPr lang="fi-FI" sz="2000" dirty="0" smtClean="0"/>
          </a:p>
          <a:p>
            <a:pPr lvl="1"/>
            <a:r>
              <a:rPr lang="fi-FI" sz="2000" dirty="0"/>
              <a:t>e</a:t>
            </a:r>
            <a:r>
              <a:rPr lang="fi-FI" sz="2000" dirty="0" smtClean="0"/>
              <a:t>dellytys omien </a:t>
            </a:r>
            <a:r>
              <a:rPr lang="fi-FI" sz="2000" dirty="0"/>
              <a:t>yksinäisyydestä syntyvien tunteiden tunnistaminen ja tilanteesta aiheutuvien haittojen rehellinen </a:t>
            </a:r>
            <a:r>
              <a:rPr lang="fi-FI" sz="2000" dirty="0" smtClean="0"/>
              <a:t>myöntäminen</a:t>
            </a:r>
          </a:p>
          <a:p>
            <a:r>
              <a:rPr lang="fi-FI" sz="2000" dirty="0"/>
              <a:t>k</a:t>
            </a:r>
            <a:r>
              <a:rPr lang="fi-FI" sz="2000" dirty="0" smtClean="0"/>
              <a:t>un </a:t>
            </a:r>
            <a:r>
              <a:rPr lang="fi-FI" sz="2000" dirty="0"/>
              <a:t>yksinäisyys ei ole kasvanut liian suureksi ongelmaksi, 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u="sng" dirty="0" smtClean="0"/>
              <a:t>itsehoito-ohjeet</a:t>
            </a:r>
            <a:r>
              <a:rPr lang="fi-FI" sz="2000" dirty="0" smtClean="0"/>
              <a:t> ja hakeutuminen ihmisten pariin voivat auttaa</a:t>
            </a:r>
          </a:p>
          <a:p>
            <a:pPr lvl="1"/>
            <a:r>
              <a:rPr lang="fi-FI" sz="2000" dirty="0"/>
              <a:t>u</a:t>
            </a:r>
            <a:r>
              <a:rPr lang="fi-FI" sz="2000" dirty="0" smtClean="0"/>
              <a:t>uden harrastuksen aloittaminen</a:t>
            </a:r>
          </a:p>
          <a:p>
            <a:pPr lvl="1"/>
            <a:r>
              <a:rPr lang="fi-FI" sz="2000" dirty="0"/>
              <a:t>m</a:t>
            </a:r>
            <a:r>
              <a:rPr lang="fi-FI" sz="2000" dirty="0" smtClean="0"/>
              <a:t>usiikki- </a:t>
            </a:r>
            <a:r>
              <a:rPr lang="fi-FI" sz="2000" dirty="0"/>
              <a:t>ja </a:t>
            </a:r>
            <a:r>
              <a:rPr lang="fi-FI" sz="2000" dirty="0" smtClean="0"/>
              <a:t>liikuntatapahtumat</a:t>
            </a:r>
          </a:p>
          <a:p>
            <a:pPr lvl="1"/>
            <a:r>
              <a:rPr lang="fi-FI" sz="2000" dirty="0" smtClean="0"/>
              <a:t>erilaiset </a:t>
            </a:r>
            <a:r>
              <a:rPr lang="fi-FI" sz="2000" dirty="0"/>
              <a:t>näyttelyt ja </a:t>
            </a:r>
            <a:r>
              <a:rPr lang="fi-FI" sz="2000" dirty="0" smtClean="0"/>
              <a:t>kirjastot</a:t>
            </a:r>
          </a:p>
          <a:p>
            <a:pPr lvl="1"/>
            <a:r>
              <a:rPr lang="fi-FI" sz="2000" dirty="0" smtClean="0"/>
              <a:t>järjestetyt </a:t>
            </a:r>
            <a:r>
              <a:rPr lang="fi-FI" sz="2000" dirty="0"/>
              <a:t>ulkoilu- ja </a:t>
            </a:r>
            <a:r>
              <a:rPr lang="fi-FI" sz="2000" dirty="0" smtClean="0"/>
              <a:t>retkeilymatkat</a:t>
            </a:r>
          </a:p>
          <a:p>
            <a:r>
              <a:rPr lang="fi-FI" sz="2000" dirty="0"/>
              <a:t>j</a:t>
            </a:r>
            <a:r>
              <a:rPr lang="fi-FI" sz="2000" dirty="0" smtClean="0"/>
              <a:t>oskus </a:t>
            </a:r>
            <a:r>
              <a:rPr lang="fi-FI" sz="2000" u="sng" dirty="0"/>
              <a:t>kielteiset </a:t>
            </a:r>
            <a:r>
              <a:rPr lang="fi-FI" sz="2000" u="sng" dirty="0" smtClean="0"/>
              <a:t>ajatusmallit</a:t>
            </a:r>
            <a:r>
              <a:rPr lang="fi-FI" sz="2000" u="sng" dirty="0"/>
              <a:t> </a:t>
            </a:r>
            <a:r>
              <a:rPr lang="fi-FI" sz="2000" dirty="0" smtClean="0"/>
              <a:t>(esim. ”Kukaan </a:t>
            </a:r>
            <a:r>
              <a:rPr lang="fi-FI" sz="2000" dirty="0"/>
              <a:t>ei halua olla kanssani” tai ”Ihmissuhteeni epäonnistuvat aina</a:t>
            </a:r>
            <a:r>
              <a:rPr lang="fi-FI" sz="2000" dirty="0" smtClean="0"/>
              <a:t>”) </a:t>
            </a:r>
            <a:r>
              <a:rPr lang="fi-FI" sz="2000" dirty="0"/>
              <a:t>ylläpitävät </a:t>
            </a:r>
            <a:r>
              <a:rPr lang="fi-FI" sz="2000" dirty="0" smtClean="0"/>
              <a:t>yksinäisyyttä </a:t>
            </a:r>
            <a:br>
              <a:rPr lang="fi-FI" sz="2000" dirty="0" smtClean="0"/>
            </a:br>
            <a:r>
              <a:rPr lang="fi-FI" sz="2000" dirty="0" smtClean="0">
                <a:sym typeface="Wingdings" panose="05000000000000000000" pitchFamily="2" charset="2"/>
              </a:rPr>
              <a:t> </a:t>
            </a:r>
            <a:r>
              <a:rPr lang="fi-FI" sz="2000" dirty="0">
                <a:sym typeface="Wingdings" panose="05000000000000000000" pitchFamily="2" charset="2"/>
              </a:rPr>
              <a:t>n</a:t>
            </a:r>
            <a:r>
              <a:rPr lang="fi-FI" sz="2000" dirty="0" smtClean="0"/>
              <a:t>egatiivisten </a:t>
            </a:r>
            <a:r>
              <a:rPr lang="fi-FI" sz="2000" dirty="0"/>
              <a:t>ajatusten työstämiseen kannattaa hakea </a:t>
            </a:r>
            <a:r>
              <a:rPr lang="fi-FI" sz="2000" dirty="0" smtClean="0"/>
              <a:t>apua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2660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Eustressi</a:t>
            </a:r>
            <a:r>
              <a:rPr lang="fi-FI" b="1" dirty="0" smtClean="0"/>
              <a:t> ja </a:t>
            </a:r>
            <a:r>
              <a:rPr lang="fi-FI" b="1" dirty="0" err="1" smtClean="0"/>
              <a:t>distressi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r>
              <a:rPr lang="fi-FI" sz="3800" b="1" dirty="0" err="1"/>
              <a:t>e</a:t>
            </a:r>
            <a:r>
              <a:rPr lang="fi-FI" sz="3800" b="1" dirty="0" err="1" smtClean="0"/>
              <a:t>ustressi</a:t>
            </a:r>
            <a:endParaRPr lang="fi-FI" sz="3800" b="1" dirty="0"/>
          </a:p>
          <a:p>
            <a:pPr lvl="1"/>
            <a:r>
              <a:rPr lang="fi-FI" sz="3200" dirty="0" smtClean="0"/>
              <a:t>myönteistä</a:t>
            </a:r>
            <a:r>
              <a:rPr lang="fi-FI" sz="3200" dirty="0"/>
              <a:t>, hyvää, lyhytaikaista stressiä, joka saa motivoitumaan, toimimaan ja yrittämään </a:t>
            </a:r>
            <a:r>
              <a:rPr lang="fi-FI" sz="3200" dirty="0" smtClean="0"/>
              <a:t>parhaansa</a:t>
            </a:r>
          </a:p>
          <a:p>
            <a:pPr lvl="1"/>
            <a:r>
              <a:rPr lang="fi-FI" sz="3200" dirty="0" smtClean="0"/>
              <a:t>haasteiden </a:t>
            </a:r>
            <a:r>
              <a:rPr lang="fi-FI" sz="3200" dirty="0"/>
              <a:t>kohtaamista, tehtävien tekemistä ja kokemusten etsimistä niin, että niistä saa mielihyvää ja myönteistä voimaa, luovuutta ja </a:t>
            </a:r>
            <a:r>
              <a:rPr lang="fi-FI" sz="3200" dirty="0" smtClean="0"/>
              <a:t>elämäniloa</a:t>
            </a:r>
          </a:p>
          <a:p>
            <a:pPr lvl="1"/>
            <a:r>
              <a:rPr lang="fi-FI" sz="3200" u="sng" dirty="0" err="1"/>
              <a:t>f</a:t>
            </a:r>
            <a:r>
              <a:rPr lang="fi-FI" sz="3200" u="sng" dirty="0" err="1" smtClean="0"/>
              <a:t>low</a:t>
            </a:r>
            <a:r>
              <a:rPr lang="fi-FI" sz="3200" u="sng" dirty="0" smtClean="0"/>
              <a:t>-kokemukset</a:t>
            </a:r>
            <a:r>
              <a:rPr lang="fi-FI" sz="3200" dirty="0" smtClean="0"/>
              <a:t> </a:t>
            </a:r>
            <a:r>
              <a:rPr lang="fi-FI" sz="3200" dirty="0"/>
              <a:t>lisäävät yksilön psyykkisiä voimavaroja ja </a:t>
            </a:r>
            <a:r>
              <a:rPr lang="fi-FI" sz="3200" dirty="0" smtClean="0"/>
              <a:t>onnellisuutta</a:t>
            </a:r>
            <a:endParaRPr lang="fi-FI" sz="3200" dirty="0"/>
          </a:p>
          <a:p>
            <a:endParaRPr lang="fi-FI" b="1" dirty="0" smtClean="0"/>
          </a:p>
          <a:p>
            <a:r>
              <a:rPr lang="fi-FI" sz="3800" b="1" dirty="0" err="1" smtClean="0"/>
              <a:t>distressi</a:t>
            </a:r>
            <a:endParaRPr lang="fi-FI" sz="3800" b="1" dirty="0" smtClean="0"/>
          </a:p>
          <a:p>
            <a:pPr lvl="1"/>
            <a:r>
              <a:rPr lang="fi-FI" sz="3200" dirty="0" smtClean="0"/>
              <a:t>niin </a:t>
            </a:r>
            <a:r>
              <a:rPr lang="fi-FI" sz="3200" dirty="0"/>
              <a:t>paljon haasteita ja vaatimuksia, että käytettävissä olevat fyysiset, psyykkiset tai sosiaaliset voimavarat ovat tiukoilla tai jopa </a:t>
            </a:r>
            <a:r>
              <a:rPr lang="fi-FI" sz="3200" dirty="0" smtClean="0"/>
              <a:t>ylittyvät</a:t>
            </a:r>
          </a:p>
          <a:p>
            <a:pPr lvl="1"/>
            <a:r>
              <a:rPr lang="fi-FI" sz="3200" dirty="0" smtClean="0"/>
              <a:t>pitkäaikainen </a:t>
            </a:r>
            <a:r>
              <a:rPr lang="fi-FI" sz="3200" dirty="0"/>
              <a:t>olotila, jonka ihminen kokee ahdistavaksi ja </a:t>
            </a:r>
            <a:r>
              <a:rPr lang="fi-FI" sz="3200" dirty="0" smtClean="0"/>
              <a:t>kuormittavaksi</a:t>
            </a:r>
          </a:p>
          <a:p>
            <a:pPr lvl="1"/>
            <a:r>
              <a:rPr lang="fi-FI" sz="3200" dirty="0"/>
              <a:t>t</a:t>
            </a:r>
            <a:r>
              <a:rPr lang="fi-FI" sz="3200" dirty="0" smtClean="0"/>
              <a:t>yöikäisistä </a:t>
            </a:r>
            <a:r>
              <a:rPr lang="fi-FI" sz="3200" dirty="0"/>
              <a:t>yksi kymmenestä ilmoittaa kokevansa haitallista </a:t>
            </a:r>
            <a:r>
              <a:rPr lang="fi-FI" sz="3200" dirty="0" err="1" smtClean="0"/>
              <a:t>distressiä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25597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Stressireaktio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kehon </a:t>
            </a:r>
            <a:r>
              <a:rPr lang="fi-FI" dirty="0"/>
              <a:t>tapa reagoida paineisiin tai </a:t>
            </a:r>
            <a:r>
              <a:rPr lang="fi-FI" dirty="0" smtClean="0"/>
              <a:t>uhkaaviin tilanteisiin</a:t>
            </a:r>
          </a:p>
          <a:p>
            <a:r>
              <a:rPr lang="fi-FI" dirty="0"/>
              <a:t>a</a:t>
            </a:r>
            <a:r>
              <a:rPr lang="fi-FI" dirty="0" smtClean="0"/>
              <a:t>ivojen </a:t>
            </a:r>
            <a:r>
              <a:rPr lang="fi-FI" dirty="0"/>
              <a:t>ja kehon </a:t>
            </a:r>
            <a:r>
              <a:rPr lang="fi-FI" dirty="0" smtClean="0"/>
              <a:t>hälytyskäsky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erilaisia </a:t>
            </a:r>
            <a:r>
              <a:rPr lang="fi-FI" u="sng" dirty="0" smtClean="0"/>
              <a:t>stressihormoneja</a:t>
            </a:r>
            <a:r>
              <a:rPr lang="fi-FI" dirty="0" smtClean="0"/>
              <a:t> (esim. adrenaliini </a:t>
            </a:r>
            <a:r>
              <a:rPr lang="fi-FI" dirty="0"/>
              <a:t>ja </a:t>
            </a:r>
            <a:r>
              <a:rPr lang="fi-FI" dirty="0" smtClean="0"/>
              <a:t>kortisoli) </a:t>
            </a:r>
            <a:r>
              <a:rPr lang="fi-FI" dirty="0"/>
              <a:t>erittyy </a:t>
            </a:r>
            <a:r>
              <a:rPr lang="fi-FI" dirty="0" smtClean="0"/>
              <a:t>elimistöön</a:t>
            </a:r>
          </a:p>
          <a:p>
            <a:pPr lvl="1"/>
            <a:r>
              <a:rPr lang="fi-FI" dirty="0" smtClean="0"/>
              <a:t>tehtävänä lisätä </a:t>
            </a:r>
            <a:r>
              <a:rPr lang="fi-FI" dirty="0"/>
              <a:t>fyysistä ja psyykkistä suorituskykyä ja vahvistaa elimistön </a:t>
            </a:r>
            <a:r>
              <a:rPr lang="fi-FI" dirty="0" smtClean="0"/>
              <a:t>vastustuskykyä</a:t>
            </a:r>
          </a:p>
          <a:p>
            <a:pPr lvl="1"/>
            <a:r>
              <a:rPr lang="fi-FI" dirty="0" smtClean="0"/>
              <a:t>ihmisen </a:t>
            </a:r>
            <a:r>
              <a:rPr lang="fi-FI" dirty="0"/>
              <a:t>hälytysjärjestelmä ei </a:t>
            </a:r>
            <a:r>
              <a:rPr lang="fi-FI" dirty="0" smtClean="0"/>
              <a:t>erottele, </a:t>
            </a:r>
            <a:r>
              <a:rPr lang="fi-FI" dirty="0"/>
              <a:t>onko uhka todellinen vai </a:t>
            </a:r>
            <a:r>
              <a:rPr lang="fi-FI" dirty="0" smtClean="0"/>
              <a:t>kuviteltu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aikutusmekanismit kaksisuuntaisia </a:t>
            </a:r>
            <a:r>
              <a:rPr lang="fi-FI" dirty="0"/>
              <a:t>eli oma toiminta ja </a:t>
            </a:r>
            <a:r>
              <a:rPr lang="fi-FI" dirty="0" smtClean="0"/>
              <a:t>ajatukset </a:t>
            </a:r>
            <a:r>
              <a:rPr lang="fi-FI" dirty="0"/>
              <a:t>voivat pahentaa </a:t>
            </a:r>
            <a:r>
              <a:rPr lang="fi-FI" dirty="0" smtClean="0"/>
              <a:t>stressiä</a:t>
            </a:r>
          </a:p>
          <a:p>
            <a:pPr lvl="2"/>
            <a:r>
              <a:rPr lang="fi-FI" dirty="0"/>
              <a:t>k</a:t>
            </a:r>
            <a:r>
              <a:rPr lang="fi-FI" dirty="0" smtClean="0"/>
              <a:t>ognitiivinen arviointi </a:t>
            </a:r>
            <a:r>
              <a:rPr lang="fi-FI" dirty="0"/>
              <a:t>vaikuttaa </a:t>
            </a:r>
            <a:r>
              <a:rPr lang="fi-FI" dirty="0" smtClean="0"/>
              <a:t>reaktion </a:t>
            </a:r>
            <a:r>
              <a:rPr lang="fi-FI" dirty="0"/>
              <a:t>voimakkuuteen ja ihmisen valitsemiin </a:t>
            </a:r>
            <a:r>
              <a:rPr lang="fi-FI" dirty="0" err="1"/>
              <a:t>selviytymis</a:t>
            </a:r>
            <a:r>
              <a:rPr lang="fi-FI" dirty="0"/>
              <a:t>- ja </a:t>
            </a:r>
            <a:r>
              <a:rPr lang="fi-FI" dirty="0" smtClean="0"/>
              <a:t>toimintatapoihin</a:t>
            </a: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761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Stressin vaikutukset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lyhytaikainen </a:t>
            </a:r>
            <a:r>
              <a:rPr lang="fi-FI" b="1" dirty="0" err="1"/>
              <a:t>eustressi</a:t>
            </a:r>
            <a:r>
              <a:rPr lang="fi-FI" dirty="0"/>
              <a:t> ei ole </a:t>
            </a:r>
            <a:r>
              <a:rPr lang="fi-FI" dirty="0" smtClean="0"/>
              <a:t>vaarallista</a:t>
            </a:r>
          </a:p>
          <a:p>
            <a:endParaRPr lang="fi-FI" dirty="0" smtClean="0"/>
          </a:p>
          <a:p>
            <a:r>
              <a:rPr lang="fi-FI" dirty="0" smtClean="0"/>
              <a:t>pitkään </a:t>
            </a:r>
            <a:r>
              <a:rPr lang="fi-FI" dirty="0"/>
              <a:t>jatkunut </a:t>
            </a:r>
            <a:r>
              <a:rPr lang="fi-FI" b="1" dirty="0" err="1" smtClean="0"/>
              <a:t>distressi</a:t>
            </a:r>
            <a:r>
              <a:rPr lang="fi-FI" dirty="0" smtClean="0"/>
              <a:t> </a:t>
            </a:r>
            <a:r>
              <a:rPr lang="fi-FI" dirty="0"/>
              <a:t>voi muuttua ihmisen mielessä normaaliksi </a:t>
            </a:r>
            <a:r>
              <a:rPr lang="fi-FI" dirty="0" smtClean="0"/>
              <a:t>olotilaksi – kuitenkin rasitustila </a:t>
            </a:r>
            <a:br>
              <a:rPr lang="fi-FI" dirty="0" smtClean="0"/>
            </a:br>
            <a:r>
              <a:rPr lang="fi-FI" dirty="0" smtClean="0"/>
              <a:t>(aineenvaihdunta </a:t>
            </a:r>
            <a:r>
              <a:rPr lang="fi-FI" dirty="0"/>
              <a:t>ja hermosto </a:t>
            </a:r>
            <a:r>
              <a:rPr lang="fi-FI" dirty="0" smtClean="0"/>
              <a:t>ärsytystilassa)</a:t>
            </a:r>
          </a:p>
          <a:p>
            <a:pPr lvl="1"/>
            <a:r>
              <a:rPr lang="fi-FI" dirty="0" smtClean="0"/>
              <a:t>lisää </a:t>
            </a:r>
            <a:r>
              <a:rPr lang="fi-FI" dirty="0"/>
              <a:t>mielenterveyshäiriöiden sekä monien fyysisten sairauksien </a:t>
            </a:r>
            <a:r>
              <a:rPr lang="fi-FI" dirty="0" smtClean="0"/>
              <a:t>riskiä</a:t>
            </a:r>
            <a:endParaRPr lang="fi-FI" dirty="0"/>
          </a:p>
          <a:p>
            <a:pPr lvl="1"/>
            <a:r>
              <a:rPr lang="fi-FI" dirty="0" smtClean="0"/>
              <a:t>stressihormonit kohottavat </a:t>
            </a:r>
            <a:r>
              <a:rPr lang="fi-FI" dirty="0"/>
              <a:t>verenpainetta sekä vaikuttavat epäedullisesti veren sokeri- ja </a:t>
            </a:r>
            <a:r>
              <a:rPr lang="fi-FI" dirty="0" smtClean="0"/>
              <a:t>kolesteroliarvoihin</a:t>
            </a:r>
          </a:p>
          <a:p>
            <a:pPr lvl="1"/>
            <a:r>
              <a:rPr lang="fi-FI" dirty="0" smtClean="0"/>
              <a:t>pahentaa </a:t>
            </a:r>
            <a:r>
              <a:rPr lang="fi-FI" dirty="0"/>
              <a:t>jo olemassa olevia </a:t>
            </a:r>
            <a:r>
              <a:rPr lang="fi-FI" dirty="0" smtClean="0"/>
              <a:t>sairauksia (esim. sydän- </a:t>
            </a:r>
            <a:r>
              <a:rPr lang="fi-FI" dirty="0"/>
              <a:t>ja verisuonisairauksia, reumaa, astmaa ja </a:t>
            </a:r>
            <a:r>
              <a:rPr lang="fi-FI" dirty="0" smtClean="0"/>
              <a:t>masennusta) </a:t>
            </a:r>
          </a:p>
          <a:p>
            <a:pPr lvl="1"/>
            <a:r>
              <a:rPr lang="fi-FI" dirty="0" smtClean="0"/>
              <a:t>voi </a:t>
            </a:r>
            <a:r>
              <a:rPr lang="fi-FI" dirty="0"/>
              <a:t>tehdä kivun tuntemuksesta </a:t>
            </a:r>
            <a:r>
              <a:rPr lang="fi-FI" dirty="0" smtClean="0"/>
              <a:t>voimakkaamman</a:t>
            </a:r>
          </a:p>
          <a:p>
            <a:pPr lvl="1"/>
            <a:r>
              <a:rPr lang="fi-FI" dirty="0" smtClean="0"/>
              <a:t>heikentää </a:t>
            </a:r>
            <a:r>
              <a:rPr lang="fi-FI" dirty="0"/>
              <a:t>kehon kykyä suojautua bakteereilta ja </a:t>
            </a:r>
            <a:r>
              <a:rPr lang="fi-FI" dirty="0" smtClean="0"/>
              <a:t>viruksilta </a:t>
            </a:r>
            <a:br>
              <a:rPr lang="fi-FI" dirty="0" smtClean="0"/>
            </a:br>
            <a:r>
              <a:rPr lang="fi-FI" dirty="0" smtClean="0">
                <a:sym typeface="Wingdings" panose="05000000000000000000" pitchFamily="2" charset="2"/>
              </a:rPr>
              <a:t> helpommin </a:t>
            </a:r>
            <a:r>
              <a:rPr lang="fi-FI" dirty="0" smtClean="0"/>
              <a:t>infektiotauteja </a:t>
            </a:r>
          </a:p>
          <a:p>
            <a:pPr lvl="1"/>
            <a:r>
              <a:rPr lang="fi-FI" dirty="0" smtClean="0"/>
              <a:t>tuki-ja </a:t>
            </a:r>
            <a:r>
              <a:rPr lang="fi-FI" dirty="0"/>
              <a:t>liikuntaelimistön </a:t>
            </a:r>
            <a:r>
              <a:rPr lang="fi-FI" dirty="0" smtClean="0"/>
              <a:t>oireet voivat </a:t>
            </a:r>
            <a:r>
              <a:rPr lang="fi-FI" dirty="0"/>
              <a:t>olla merkkejä liiallisesta </a:t>
            </a:r>
            <a:r>
              <a:rPr lang="fi-FI" dirty="0" smtClean="0"/>
              <a:t>kuormituksesta</a:t>
            </a:r>
          </a:p>
          <a:p>
            <a:pPr lvl="1"/>
            <a:r>
              <a:rPr lang="fi-FI" dirty="0" smtClean="0"/>
              <a:t>yleistä haluttomuutta </a:t>
            </a:r>
            <a:r>
              <a:rPr lang="fi-FI" dirty="0"/>
              <a:t>tai </a:t>
            </a:r>
            <a:r>
              <a:rPr lang="fi-FI" dirty="0" smtClean="0"/>
              <a:t>uupumusta, ahdistuneisuutta </a:t>
            </a:r>
            <a:r>
              <a:rPr lang="fi-FI" dirty="0"/>
              <a:t>ja </a:t>
            </a:r>
            <a:r>
              <a:rPr lang="fi-FI" dirty="0" smtClean="0"/>
              <a:t>masennusta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68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833</Words>
  <Application>Microsoft Office PowerPoint</Application>
  <PresentationFormat>Näytössä katseltava diaesitys (4:3)</PresentationFormat>
  <Paragraphs>123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Terve 2: Ihminen, ympäristö ja terveys</vt:lpstr>
      <vt:lpstr>Mielenterveyttä  kuormittavat tekijät</vt:lpstr>
      <vt:lpstr>Yksinäisyys</vt:lpstr>
      <vt:lpstr>Yksinäisyyden muodot</vt:lpstr>
      <vt:lpstr>Yksinäisyyden  vaikutukset terveyteen</vt:lpstr>
      <vt:lpstr>Yksinäisyyden ”hoito”</vt:lpstr>
      <vt:lpstr>Eustressi ja distressi</vt:lpstr>
      <vt:lpstr>Stressireaktio</vt:lpstr>
      <vt:lpstr>Stressin vaikutukset</vt:lpstr>
      <vt:lpstr>Stressin hallintakeinot</vt:lpstr>
      <vt:lpstr>Uupumus</vt:lpstr>
      <vt:lpstr>Stressin ja uupumuksen  ehkäisy</vt:lpstr>
      <vt:lpstr>Kriisi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oppilas lukio</cp:lastModifiedBy>
  <cp:revision>751</cp:revision>
  <dcterms:created xsi:type="dcterms:W3CDTF">2017-06-09T06:02:13Z</dcterms:created>
  <dcterms:modified xsi:type="dcterms:W3CDTF">2017-09-10T19:13:40Z</dcterms:modified>
</cp:coreProperties>
</file>