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7" r:id="rId3"/>
    <p:sldId id="260" r:id="rId4"/>
    <p:sldId id="257" r:id="rId5"/>
    <p:sldId id="263" r:id="rId6"/>
    <p:sldId id="261" r:id="rId7"/>
    <p:sldId id="266" r:id="rId8"/>
    <p:sldId id="262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72" d="100"/>
          <a:sy n="72" d="100"/>
        </p:scale>
        <p:origin x="438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DBF6CE8-ED85-4B0E-AF74-76DEC8BC6F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FBD2424-00E3-4D02-97C4-CC774EE027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C446261-EA11-417B-9877-E82A2D8D4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52340-0D2D-461C-A486-5EB1A23FDBF4}" type="datetimeFigureOut">
              <a:rPr lang="fi-FI" smtClean="0"/>
              <a:t>21.2.2021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8AA834C-3A6B-447F-8E74-ADFF3FEF6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59672A7-20B5-4AF5-ABA9-632DC2E22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8093D-40BA-4EB7-8F11-BD43D631CD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5755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1099BCC-8987-42A8-AA7F-0EDCE3D0B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A3FB0BC-428D-4F74-87DD-A5DBCC971E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DC10350-2021-41CA-955C-CEA9EA5E2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52340-0D2D-461C-A486-5EB1A23FDBF4}" type="datetimeFigureOut">
              <a:rPr lang="fi-FI" smtClean="0"/>
              <a:t>21.2.2021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9ADAE83-09EE-4C0C-B328-5D8DC5094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26A014A-2235-42BA-B1FD-40A2E96DA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8093D-40BA-4EB7-8F11-BD43D631CD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3753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54BD5F31-93A4-4CF9-9BED-A27111F282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2C31245-D668-4F32-881B-7BAB6B0F04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2A08929-C5E2-4F33-8212-A7C6A2BBB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52340-0D2D-461C-A486-5EB1A23FDBF4}" type="datetimeFigureOut">
              <a:rPr lang="fi-FI" smtClean="0"/>
              <a:t>21.2.2021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46BEF6F-B3A5-4DFB-8019-912F9F563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B7AD5D-CE75-4D0F-962C-E9BBFC498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8093D-40BA-4EB7-8F11-BD43D631CD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3756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70F398C-3B95-4F8F-8FC3-9184A4BDC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BCDC7A4-2274-40DF-B556-04E195CCD2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F63DFEB-B41A-4C5C-AB66-4FA9C50F2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52340-0D2D-461C-A486-5EB1A23FDBF4}" type="datetimeFigureOut">
              <a:rPr lang="fi-FI" smtClean="0"/>
              <a:t>21.2.2021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AF409B5-EE9A-44B2-AC6E-FF4F44CD6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9CF0FF8-2C5B-4898-9D22-03F78E360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8093D-40BA-4EB7-8F11-BD43D631CD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5983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125F502-A307-483E-95A8-B9A3C7FA7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E7CE698-338B-4A28-8267-603487F1E9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29099FD-3852-4EED-9B41-FB3AEB293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52340-0D2D-461C-A486-5EB1A23FDBF4}" type="datetimeFigureOut">
              <a:rPr lang="fi-FI" smtClean="0"/>
              <a:t>21.2.2021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D97A348-E148-4CB9-B86F-B5F7C3442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F5EEC57-DBE7-4C80-B051-6F4508A49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8093D-40BA-4EB7-8F11-BD43D631CD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1399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9F8B92D-2F0F-40A2-919D-6CC24E568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4F03409-E47E-49CB-ABDD-F56E816D53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2819B4E-4C3B-462F-BB98-FFB1AA26ED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2D92E0B-FB9E-4361-A2A2-42F0B9A83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52340-0D2D-461C-A486-5EB1A23FDBF4}" type="datetimeFigureOut">
              <a:rPr lang="fi-FI" smtClean="0"/>
              <a:t>21.2.2021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0F7AEC7-E317-4A0A-902F-8CC7707CB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AF51DBF-BE50-4FE7-AD8B-A33477943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8093D-40BA-4EB7-8F11-BD43D631CD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1383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759EA78-23D3-4D60-8056-5416F1C848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4797EE1-BF35-4494-8A50-82B519AB70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4187385-12AD-47FB-9044-88928E410E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59478C04-3FDF-412D-A16D-6DF5CE7AF1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F53414AE-525A-437E-9E5A-62E5266CFC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A530BA08-46DA-4E82-B72D-882AA0BFB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52340-0D2D-461C-A486-5EB1A23FDBF4}" type="datetimeFigureOut">
              <a:rPr lang="fi-FI" smtClean="0"/>
              <a:t>21.2.2021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9FCF9E9B-F675-4EAF-A7B5-A5FDFBFEB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D9BB3F32-6124-4C06-85EB-2293964AB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8093D-40BA-4EB7-8F11-BD43D631CD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1213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5F53387-70CA-4AE1-ADD8-292BAD3C1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2FE218D-CBCC-4A4A-BA61-2EB1DC649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52340-0D2D-461C-A486-5EB1A23FDBF4}" type="datetimeFigureOut">
              <a:rPr lang="fi-FI" smtClean="0"/>
              <a:t>21.2.2021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5BFEB7B2-66CE-489E-B703-BC6925EC6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6D8532E9-8A16-41F4-9096-20E301F52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8093D-40BA-4EB7-8F11-BD43D631CD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7201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C77CE88D-76A2-4A9F-A2C5-FDDAF7FD6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52340-0D2D-461C-A486-5EB1A23FDBF4}" type="datetimeFigureOut">
              <a:rPr lang="fi-FI" smtClean="0"/>
              <a:t>21.2.2021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E1A8E93C-D422-4862-9D69-77C0622AD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C7CEADA1-5A4A-4097-91B4-A3BBAF145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8093D-40BA-4EB7-8F11-BD43D631CD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1436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6D608FC-1D4B-4D9F-A79E-C1F7D63C8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5B1DE13-04E5-41CE-8F4F-B4E63982AC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8CB866F-6AC3-49F4-9AB1-7EF0299F56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E9B8D0F-CB03-43A8-8916-8651E1FAA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52340-0D2D-461C-A486-5EB1A23FDBF4}" type="datetimeFigureOut">
              <a:rPr lang="fi-FI" smtClean="0"/>
              <a:t>21.2.2021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E24E0E3-3CDB-4FA9-B28B-8DC4F50C8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B673D86-3DB2-498B-BBD3-D47478683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8093D-40BA-4EB7-8F11-BD43D631CD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7564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C18AAB6-C4E8-4623-871A-259272DB30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435475E8-33B1-4616-B66A-14A4F75C0E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BC6AA5B-EA60-4F04-8033-E8183F1516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E65CA9E-F8C4-45A7-8FEC-31A1F88F5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52340-0D2D-461C-A486-5EB1A23FDBF4}" type="datetimeFigureOut">
              <a:rPr lang="fi-FI" smtClean="0"/>
              <a:t>21.2.2021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D9C5777-2EC2-4D9D-AD66-A499C8FB3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9A8C231-FCB0-4D7A-80C7-104AA90EC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8093D-40BA-4EB7-8F11-BD43D631CD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8128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76B63FD3-9AD4-477B-A877-AD546B091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D3A84C5-AB90-4414-A09A-76341254F3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57D798E-F351-44F9-B95E-B22D5A87F0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352340-0D2D-461C-A486-5EB1A23FDBF4}" type="datetimeFigureOut">
              <a:rPr lang="fi-FI" smtClean="0"/>
              <a:t>21.2.2021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7E2EDDD-73C4-4F62-8354-D4408634EE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EB97D17-E9C5-4388-A96A-C07BBE33A3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8093D-40BA-4EB7-8F11-BD43D631CD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8301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7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Kuva 2" descr="Kuva, joka sisältää kohteen pöytä&#10;&#10;Kuvaus luotu automaattisesti">
            <a:extLst>
              <a:ext uri="{FF2B5EF4-FFF2-40B4-BE49-F238E27FC236}">
                <a16:creationId xmlns:a16="http://schemas.microsoft.com/office/drawing/2014/main" id="{1F39F196-9BE7-415D-8B7D-2FD3D3E5DBF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014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2" name="Tekstiruutu 1">
            <a:extLst>
              <a:ext uri="{FF2B5EF4-FFF2-40B4-BE49-F238E27FC236}">
                <a16:creationId xmlns:a16="http://schemas.microsoft.com/office/drawing/2014/main" id="{E6C28ABB-C36F-4E79-87C0-9ECD51E7A9FE}"/>
              </a:ext>
            </a:extLst>
          </p:cNvPr>
          <p:cNvSpPr txBox="1"/>
          <p:nvPr/>
        </p:nvSpPr>
        <p:spPr>
          <a:xfrm>
            <a:off x="5539409" y="2385391"/>
            <a:ext cx="2120348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i-FI" dirty="0"/>
              <a:t>Asiasisältö 10p +</a:t>
            </a:r>
          </a:p>
          <a:p>
            <a:r>
              <a:rPr lang="fi-FI" dirty="0"/>
              <a:t>Tiedonkäsittely 10p.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90C0416B-8865-4B98-8264-BA62B86774A8}"/>
              </a:ext>
            </a:extLst>
          </p:cNvPr>
          <p:cNvSpPr txBox="1"/>
          <p:nvPr/>
        </p:nvSpPr>
        <p:spPr>
          <a:xfrm>
            <a:off x="7758386" y="2385391"/>
            <a:ext cx="2120348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i-FI" dirty="0"/>
              <a:t>Asiasisältö 15p. +</a:t>
            </a:r>
          </a:p>
          <a:p>
            <a:r>
              <a:rPr lang="fi-FI" dirty="0"/>
              <a:t>Tiedonkäsittely 15p.</a:t>
            </a:r>
          </a:p>
        </p:txBody>
      </p:sp>
      <p:sp>
        <p:nvSpPr>
          <p:cNvPr id="6" name="Nuoli: Alas 5">
            <a:extLst>
              <a:ext uri="{FF2B5EF4-FFF2-40B4-BE49-F238E27FC236}">
                <a16:creationId xmlns:a16="http://schemas.microsoft.com/office/drawing/2014/main" id="{7DA7D373-C955-4D63-B33D-3016B87E91EF}"/>
              </a:ext>
            </a:extLst>
          </p:cNvPr>
          <p:cNvSpPr/>
          <p:nvPr/>
        </p:nvSpPr>
        <p:spPr>
          <a:xfrm>
            <a:off x="7010400" y="3031722"/>
            <a:ext cx="410817" cy="646331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Nuoli: Alas 6">
            <a:extLst>
              <a:ext uri="{FF2B5EF4-FFF2-40B4-BE49-F238E27FC236}">
                <a16:creationId xmlns:a16="http://schemas.microsoft.com/office/drawing/2014/main" id="{C4F99AC3-525C-4DAC-AA51-EE0C79F2106F}"/>
              </a:ext>
            </a:extLst>
          </p:cNvPr>
          <p:cNvSpPr/>
          <p:nvPr/>
        </p:nvSpPr>
        <p:spPr>
          <a:xfrm>
            <a:off x="8818560" y="3031722"/>
            <a:ext cx="410817" cy="646331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31921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305C74EC-0842-4CE3-8496-1E3E08E0FB2B}"/>
              </a:ext>
            </a:extLst>
          </p:cNvPr>
          <p:cNvSpPr txBox="1"/>
          <p:nvPr/>
        </p:nvSpPr>
        <p:spPr>
          <a:xfrm>
            <a:off x="35907" y="1045083"/>
            <a:ext cx="3573200" cy="44611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Ajattelun</a:t>
            </a:r>
            <a:r>
              <a:rPr lang="en-US" sz="4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taidot</a:t>
            </a:r>
            <a:r>
              <a:rPr lang="en-US" sz="4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ja 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tiedonkäsittely</a:t>
            </a:r>
            <a:r>
              <a:rPr lang="en-US" sz="4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korostuvat</a:t>
            </a:r>
            <a:endParaRPr lang="en-US" sz="4000" b="1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9" name="Arc 28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Suorakulmio 1">
            <a:extLst>
              <a:ext uri="{FF2B5EF4-FFF2-40B4-BE49-F238E27FC236}">
                <a16:creationId xmlns:a16="http://schemas.microsoft.com/office/drawing/2014/main" id="{1F922EB5-77F1-4AE1-8995-A356F9281D67}"/>
              </a:ext>
            </a:extLst>
          </p:cNvPr>
          <p:cNvSpPr/>
          <p:nvPr/>
        </p:nvSpPr>
        <p:spPr>
          <a:xfrm>
            <a:off x="4245670" y="528749"/>
            <a:ext cx="7558120" cy="5493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sz="2800" dirty="0" err="1"/>
              <a:t>Arvioidaan</a:t>
            </a:r>
            <a:r>
              <a:rPr lang="en-US" sz="2800" dirty="0"/>
              <a:t>: 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800" dirty="0" err="1"/>
              <a:t>käsitteiden</a:t>
            </a:r>
            <a:r>
              <a:rPr lang="en-US" sz="2800" dirty="0"/>
              <a:t> </a:t>
            </a:r>
            <a:r>
              <a:rPr lang="en-US" sz="2800" dirty="0" err="1"/>
              <a:t>käyttöä</a:t>
            </a:r>
            <a:endParaRPr lang="en-US" sz="2800" dirty="0"/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800" dirty="0" err="1"/>
              <a:t>soveltamista</a:t>
            </a:r>
            <a:endParaRPr lang="en-US" sz="2800" dirty="0"/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800" dirty="0" err="1"/>
              <a:t>analysointia</a:t>
            </a:r>
            <a:endParaRPr lang="en-US" sz="2800" dirty="0"/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800" dirty="0" err="1"/>
              <a:t>arviointia</a:t>
            </a:r>
            <a:endParaRPr lang="en-US" sz="2800" dirty="0"/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800" dirty="0" err="1"/>
              <a:t>uuden</a:t>
            </a:r>
            <a:r>
              <a:rPr lang="en-US" sz="2800" dirty="0"/>
              <a:t> </a:t>
            </a:r>
            <a:r>
              <a:rPr lang="en-US" sz="2800" dirty="0" err="1"/>
              <a:t>luomista</a:t>
            </a:r>
            <a:endParaRPr lang="en-US" sz="2800" dirty="0"/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800" dirty="0" err="1"/>
              <a:t>argumentointia</a:t>
            </a:r>
            <a:endParaRPr lang="en-US" sz="2800" dirty="0"/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800" dirty="0" err="1"/>
              <a:t>vastauksen</a:t>
            </a:r>
            <a:r>
              <a:rPr lang="en-US" sz="2800" dirty="0"/>
              <a:t> </a:t>
            </a:r>
            <a:r>
              <a:rPr lang="en-US" sz="2800" dirty="0" err="1"/>
              <a:t>kokonaisuutta</a:t>
            </a:r>
            <a:endParaRPr lang="en-US" sz="2800" dirty="0"/>
          </a:p>
          <a:p>
            <a:pPr lvl="0">
              <a:lnSpc>
                <a:spcPct val="90000"/>
              </a:lnSpc>
              <a:spcBef>
                <a:spcPts val="1000"/>
              </a:spcBef>
            </a:pPr>
            <a:endParaRPr lang="en-US" sz="2800" dirty="0"/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sz="2800" dirty="0" err="1"/>
              <a:t>Myös</a:t>
            </a:r>
            <a:r>
              <a:rPr lang="en-US" sz="2800" dirty="0"/>
              <a:t> </a:t>
            </a:r>
            <a:r>
              <a:rPr lang="en-US" sz="2800" dirty="0" err="1"/>
              <a:t>opiskelijan</a:t>
            </a:r>
            <a:r>
              <a:rPr lang="en-US" sz="2800" dirty="0"/>
              <a:t> </a:t>
            </a:r>
            <a:r>
              <a:rPr lang="en-US" sz="2800" dirty="0" err="1"/>
              <a:t>ymmärrettävä</a:t>
            </a:r>
            <a:r>
              <a:rPr lang="en-US" sz="2800" dirty="0"/>
              <a:t> </a:t>
            </a:r>
            <a:r>
              <a:rPr lang="en-US" sz="2800" dirty="0" err="1"/>
              <a:t>tiedonkäsittelyn</a:t>
            </a:r>
            <a:r>
              <a:rPr lang="en-US" sz="2800" dirty="0"/>
              <a:t> </a:t>
            </a:r>
            <a:r>
              <a:rPr lang="en-US" sz="2800" dirty="0" err="1"/>
              <a:t>taulukko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58101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D6FE2207-2E03-4465-BB9B-596345D1C1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4894" y="0"/>
            <a:ext cx="9169831" cy="6877373"/>
          </a:xfrm>
          <a:prstGeom prst="rect">
            <a:avLst/>
          </a:prstGeom>
        </p:spPr>
      </p:pic>
      <p:sp>
        <p:nvSpPr>
          <p:cNvPr id="4" name="Tekstiruutu 3">
            <a:extLst>
              <a:ext uri="{FF2B5EF4-FFF2-40B4-BE49-F238E27FC236}">
                <a16:creationId xmlns:a16="http://schemas.microsoft.com/office/drawing/2014/main" id="{61FC7931-5592-411D-812A-C3998EDB60DC}"/>
              </a:ext>
            </a:extLst>
          </p:cNvPr>
          <p:cNvSpPr txBox="1"/>
          <p:nvPr/>
        </p:nvSpPr>
        <p:spPr>
          <a:xfrm>
            <a:off x="0" y="914399"/>
            <a:ext cx="28516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/>
              <a:t>T</a:t>
            </a:r>
            <a:r>
              <a:rPr lang="fi-FI" sz="2000" b="1" dirty="0"/>
              <a:t>iedonkäsittelyn taulukko tuottaa puolet vastauksen pisteistä</a:t>
            </a:r>
          </a:p>
        </p:txBody>
      </p:sp>
    </p:spTree>
    <p:extLst>
      <p:ext uri="{BB962C8B-B14F-4D97-AF65-F5344CB8AC3E}">
        <p14:creationId xmlns:p14="http://schemas.microsoft.com/office/powerpoint/2010/main" val="21326928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7" name="Rectangle 40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Freeform: Shape 42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35E580D-754F-401E-AA60-2657AAC299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fi-FI" b="1" dirty="0">
                <a:solidFill>
                  <a:srgbClr val="FFFFFF"/>
                </a:solidFill>
              </a:rPr>
              <a:t>Aineistot</a:t>
            </a:r>
          </a:p>
        </p:txBody>
      </p:sp>
      <p:sp>
        <p:nvSpPr>
          <p:cNvPr id="49" name="Arc 44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Sisällön paikkamerkki 2">
            <a:extLst>
              <a:ext uri="{FF2B5EF4-FFF2-40B4-BE49-F238E27FC236}">
                <a16:creationId xmlns:a16="http://schemas.microsoft.com/office/drawing/2014/main" id="{5E457090-DF81-4C64-9C4E-B0C159AC73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58784" y="0"/>
            <a:ext cx="8021680" cy="6858000"/>
          </a:xfrm>
        </p:spPr>
        <p:txBody>
          <a:bodyPr anchor="ctr">
            <a:normAutofit fontScale="92500"/>
          </a:bodyPr>
          <a:lstStyle/>
          <a:p>
            <a:endParaRPr lang="fi-FI" sz="1500" dirty="0"/>
          </a:p>
          <a:p>
            <a:pPr marL="0" indent="0">
              <a:buNone/>
            </a:pPr>
            <a:endParaRPr lang="fi-FI" sz="2000" dirty="0"/>
          </a:p>
          <a:p>
            <a:r>
              <a:rPr lang="fi-FI" sz="2400" dirty="0"/>
              <a:t>Kokeessa monipuoliset tehtäväaineistot </a:t>
            </a:r>
            <a:r>
              <a:rPr lang="fi-FI" sz="2400" b="1" dirty="0"/>
              <a:t>-kuvat, videot, tilastot, taulukot, tekstit</a:t>
            </a:r>
            <a:r>
              <a:rPr lang="fi-FI" sz="2400" dirty="0"/>
              <a:t>…</a:t>
            </a:r>
          </a:p>
          <a:p>
            <a:r>
              <a:rPr lang="fi-FI" sz="2400" b="1" dirty="0"/>
              <a:t>Viittaa</a:t>
            </a:r>
            <a:r>
              <a:rPr lang="fi-FI" sz="2400" dirty="0"/>
              <a:t> vastauksessa </a:t>
            </a:r>
            <a:r>
              <a:rPr lang="fi-FI" sz="2400" b="1" dirty="0"/>
              <a:t>aineistoon. </a:t>
            </a:r>
            <a:r>
              <a:rPr lang="fi-FI" sz="2400" dirty="0"/>
              <a:t>Videoaineistoon voi viitata liittämällä kuvankaappauksia vastaukseen – tai ilman teknistä kikkailua kuvailemalla videon sisältöä.</a:t>
            </a:r>
          </a:p>
          <a:p>
            <a:r>
              <a:rPr lang="fi-FI" sz="2400" dirty="0"/>
              <a:t>Aineiston </a:t>
            </a:r>
            <a:r>
              <a:rPr lang="fi-FI" sz="2400" b="1" dirty="0"/>
              <a:t>tulkinta- ja analyysi</a:t>
            </a:r>
            <a:r>
              <a:rPr lang="fi-FI" sz="2400" dirty="0"/>
              <a:t>: löydä oleellinen, arvioi ja analysoi kriittisesti;  aineiston referointi tai toistaminen ei riitä. Esim. taulukkoaineistossa älä toista prosentteja, vaan poimi tarkasti oleellinen tieto vastaukseen. Huomioi ja vertaile kuitenkin kaikki muuttujat esim. koulumuodot, sukupuoli, vuodet...</a:t>
            </a:r>
          </a:p>
          <a:p>
            <a:r>
              <a:rPr lang="fi-FI" sz="2400" b="1" dirty="0"/>
              <a:t>Voit merkitä olennaiset asiat </a:t>
            </a:r>
            <a:r>
              <a:rPr lang="fi-FI" sz="2400" dirty="0"/>
              <a:t>aineistoon kopioimalla se tekstinkäsittelyohjelma Writeriin ja tee merkintöjä siellä, PDF-tiedostossa voit käyttää </a:t>
            </a:r>
            <a:r>
              <a:rPr lang="fi-FI" sz="2400" dirty="0" err="1"/>
              <a:t>Okular</a:t>
            </a:r>
            <a:r>
              <a:rPr lang="fi-FI" sz="2400" dirty="0"/>
              <a:t>-ohjelmaa</a:t>
            </a:r>
          </a:p>
          <a:p>
            <a:r>
              <a:rPr lang="fi-FI" sz="2400" dirty="0"/>
              <a:t>Aineistosta voit saada jotain vinkkiä tai apua hankalan tehtävän selättämiseen</a:t>
            </a:r>
          </a:p>
          <a:p>
            <a:pPr lvl="0"/>
            <a:r>
              <a:rPr lang="fi-FI" sz="2400" dirty="0"/>
              <a:t>Mukana voi olla myös kokeen kannalta </a:t>
            </a:r>
            <a:r>
              <a:rPr lang="fi-FI" sz="2400" b="1" dirty="0"/>
              <a:t>epärelevanttia virikeaineistoa </a:t>
            </a:r>
            <a:r>
              <a:rPr lang="fi-FI" sz="2400" dirty="0"/>
              <a:t>– älä käytä tällaisen aineiston parissa liikaa aikaa</a:t>
            </a:r>
          </a:p>
          <a:p>
            <a:endParaRPr lang="fi-FI" sz="1500" dirty="0"/>
          </a:p>
          <a:p>
            <a:endParaRPr lang="fi-FI" sz="1500" dirty="0"/>
          </a:p>
        </p:txBody>
      </p:sp>
    </p:spTree>
    <p:extLst>
      <p:ext uri="{BB962C8B-B14F-4D97-AF65-F5344CB8AC3E}">
        <p14:creationId xmlns:p14="http://schemas.microsoft.com/office/powerpoint/2010/main" val="3019358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BD0514B-1F72-4BBB-9584-043D17273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91344"/>
            <a:ext cx="3790122" cy="4461163"/>
          </a:xfrm>
        </p:spPr>
        <p:txBody>
          <a:bodyPr>
            <a:normAutofit/>
          </a:bodyPr>
          <a:lstStyle/>
          <a:p>
            <a:r>
              <a:rPr lang="fi-FI" sz="4000" b="1" dirty="0">
                <a:solidFill>
                  <a:srgbClr val="FFFFFF"/>
                </a:solidFill>
              </a:rPr>
              <a:t>Vastaamisohjeita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9DA419D-A7AD-447E-BE1A-43B31B3257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7272" y="0"/>
            <a:ext cx="8021680" cy="6858000"/>
          </a:xfrm>
        </p:spPr>
        <p:txBody>
          <a:bodyPr anchor="ctr">
            <a:normAutofit fontScale="25000" lnSpcReduction="20000"/>
          </a:bodyPr>
          <a:lstStyle/>
          <a:p>
            <a:pPr lvl="0"/>
            <a:endParaRPr lang="fi-FI" sz="6400" b="1" dirty="0">
              <a:solidFill>
                <a:prstClr val="black"/>
              </a:solidFill>
            </a:endParaRPr>
          </a:p>
          <a:p>
            <a:pPr lvl="0"/>
            <a:r>
              <a:rPr lang="fi-FI" sz="6400" b="1" dirty="0">
                <a:solidFill>
                  <a:prstClr val="black"/>
                </a:solidFill>
              </a:rPr>
              <a:t>5 tehtävää/6 tuntia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fi-FI" sz="6400" dirty="0">
                <a:solidFill>
                  <a:prstClr val="black"/>
                </a:solidFill>
              </a:rPr>
              <a:t>aloita rauhassa, lue tehtävät läpi, selaa aineistoa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fi-FI" sz="6400" dirty="0">
                <a:solidFill>
                  <a:prstClr val="black"/>
                </a:solidFill>
              </a:rPr>
              <a:t>kirjoita samalla mielleyhtymät paperille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fi-FI" sz="6400" dirty="0">
                <a:solidFill>
                  <a:prstClr val="black"/>
                </a:solidFill>
              </a:rPr>
              <a:t>seuraa kelloa, vastaa viiteen, käytä koko aika</a:t>
            </a:r>
            <a:endParaRPr lang="fi-FI" sz="6400" dirty="0"/>
          </a:p>
          <a:p>
            <a:pPr lvl="0"/>
            <a:r>
              <a:rPr lang="fi-FI" sz="6400" b="1" dirty="0"/>
              <a:t>Tärkeä tehtävänanto </a:t>
            </a:r>
            <a:r>
              <a:rPr lang="fi-FI" sz="6400" dirty="0"/>
              <a:t>– mitä ja miten kysytään, tehtävän oikein ymmärtäminen, oikealla tavalla vastaaminen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fi-FI" sz="6400" dirty="0"/>
              <a:t>huomio verbi: määrittele – esittele – tarkastele - vertaile – luokittele - analysoi – arvioi – pohdi…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fi-FI" sz="6400" dirty="0"/>
              <a:t>huomioi vastauksen muoto – essee, käsitekartta, luettelo, taulukko tms.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fi-FI" sz="6400" dirty="0"/>
              <a:t>jos tehtävä on jaettu eri kohtiin a) b) c) &gt; merkitse kohdat vastaukseen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fi-FI" sz="6400" dirty="0"/>
              <a:t>palaa tehtävänantoon vielä vastatessasi – tarkista, että teet oikeita asioita</a:t>
            </a:r>
          </a:p>
          <a:p>
            <a:pPr lvl="0"/>
            <a:r>
              <a:rPr lang="fi-FI" sz="6400" b="1" dirty="0">
                <a:solidFill>
                  <a:prstClr val="black"/>
                </a:solidFill>
              </a:rPr>
              <a:t>Määrittele olennaiset käsitteet </a:t>
            </a:r>
            <a:r>
              <a:rPr lang="fi-FI" sz="6400" dirty="0">
                <a:solidFill>
                  <a:prstClr val="black"/>
                </a:solidFill>
              </a:rPr>
              <a:t>ja käytä niitä johdonmukaisesti – käsitteiden käyttöä arvioidaan </a:t>
            </a:r>
          </a:p>
          <a:p>
            <a:pPr lvl="0"/>
            <a:r>
              <a:rPr lang="fi-FI" sz="6400" b="1" dirty="0">
                <a:solidFill>
                  <a:prstClr val="black"/>
                </a:solidFill>
              </a:rPr>
              <a:t>Aineistoa hyödynnettävä </a:t>
            </a:r>
            <a:r>
              <a:rPr lang="fi-FI" sz="6400" dirty="0">
                <a:solidFill>
                  <a:prstClr val="black"/>
                </a:solidFill>
              </a:rPr>
              <a:t>tehtävänannon mukaisesti</a:t>
            </a:r>
          </a:p>
          <a:p>
            <a:pPr lvl="0"/>
            <a:r>
              <a:rPr lang="fi-FI" sz="6400" b="1" dirty="0">
                <a:solidFill>
                  <a:prstClr val="black"/>
                </a:solidFill>
              </a:rPr>
              <a:t>Rajaa vastaus</a:t>
            </a:r>
            <a:r>
              <a:rPr lang="fi-FI" sz="6400" dirty="0">
                <a:solidFill>
                  <a:prstClr val="black"/>
                </a:solidFill>
              </a:rPr>
              <a:t>; pysy asiassa  - jos kysytään liikunnan riskejä, älä kirjoita liikunnan positiivisista vaikutuksista</a:t>
            </a:r>
          </a:p>
          <a:p>
            <a:r>
              <a:rPr lang="fi-FI" sz="6400" b="1" dirty="0"/>
              <a:t>Suunnittele ja jäsentele</a:t>
            </a:r>
            <a:r>
              <a:rPr lang="fi-FI" sz="6400" dirty="0"/>
              <a:t>: runko, kappalejako - mitä otan, mitä en</a:t>
            </a:r>
          </a:p>
          <a:p>
            <a:pPr lvl="0"/>
            <a:r>
              <a:rPr lang="fi-FI" sz="6400" dirty="0">
                <a:solidFill>
                  <a:prstClr val="black"/>
                </a:solidFill>
              </a:rPr>
              <a:t>Vastauksen </a:t>
            </a:r>
            <a:r>
              <a:rPr lang="fi-FI" sz="6400" b="1" dirty="0">
                <a:solidFill>
                  <a:prstClr val="black"/>
                </a:solidFill>
              </a:rPr>
              <a:t>pituutta saatetaan rajata </a:t>
            </a:r>
            <a:r>
              <a:rPr lang="fi-FI" sz="6400" dirty="0">
                <a:solidFill>
                  <a:prstClr val="black"/>
                </a:solidFill>
              </a:rPr>
              <a:t>– ylityksestä pistevähennyksiä</a:t>
            </a:r>
          </a:p>
          <a:p>
            <a:r>
              <a:rPr lang="fi-FI" sz="6400" dirty="0"/>
              <a:t>Hio lopussa, jos on aikaa: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6400" dirty="0"/>
              <a:t>tarkista perustelut ja vastauksen loogisuus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6400" dirty="0"/>
              <a:t>huomioi kieliasu ja oikeinkirjoitus</a:t>
            </a:r>
          </a:p>
          <a:p>
            <a:pPr lvl="0"/>
            <a:r>
              <a:rPr lang="fi-FI" sz="6400" dirty="0">
                <a:solidFill>
                  <a:prstClr val="black"/>
                </a:solidFill>
              </a:rPr>
              <a:t>”Älä mene helppoon” – tehtävä voi vaikuttaa helpolta ja yksinkertaiselta, vastaus ei välttämättä sitä ole</a:t>
            </a:r>
          </a:p>
          <a:p>
            <a:pPr marL="0" indent="0">
              <a:buNone/>
            </a:pP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33012004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1FFD541-689C-484D-8E1A-F93A3C9BF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269" y="1198418"/>
            <a:ext cx="3200400" cy="4461163"/>
          </a:xfrm>
        </p:spPr>
        <p:txBody>
          <a:bodyPr>
            <a:normAutofit/>
          </a:bodyPr>
          <a:lstStyle/>
          <a:p>
            <a:r>
              <a:rPr lang="fi-FI" sz="4000" b="1" dirty="0">
                <a:solidFill>
                  <a:srgbClr val="FFFFFF"/>
                </a:solidFill>
              </a:rPr>
              <a:t>Digitaidot ja </a:t>
            </a:r>
            <a:r>
              <a:rPr lang="fi-FI" sz="4000" b="1" dirty="0" err="1">
                <a:solidFill>
                  <a:srgbClr val="FFFFFF"/>
                </a:solidFill>
              </a:rPr>
              <a:t>Abitti</a:t>
            </a:r>
            <a:r>
              <a:rPr lang="fi-FI" sz="4000" b="1" dirty="0">
                <a:solidFill>
                  <a:srgbClr val="FFFFFF"/>
                </a:solidFill>
              </a:rPr>
              <a:t>-kokeen </a:t>
            </a:r>
            <a:r>
              <a:rPr lang="fi-FI" sz="4000" b="1" dirty="0" err="1">
                <a:solidFill>
                  <a:srgbClr val="FFFFFF"/>
                </a:solidFill>
              </a:rPr>
              <a:t>Libre</a:t>
            </a:r>
            <a:r>
              <a:rPr lang="fi-FI" sz="4000" b="1" dirty="0">
                <a:solidFill>
                  <a:srgbClr val="FFFFFF"/>
                </a:solidFill>
              </a:rPr>
              <a:t> Office-ohjelmat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D4CEF94-4B90-4755-80B3-1528380927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7272" y="0"/>
            <a:ext cx="8021680" cy="6858000"/>
          </a:xfrm>
        </p:spPr>
        <p:txBody>
          <a:bodyPr anchor="ctr">
            <a:normAutofit/>
          </a:bodyPr>
          <a:lstStyle/>
          <a:p>
            <a:r>
              <a:rPr lang="fi-FI" sz="2400" dirty="0"/>
              <a:t>Kuvankäsittely- ja taulukkolaskentaohjelmat, kuvankaappauksen liittäminen…</a:t>
            </a:r>
          </a:p>
          <a:p>
            <a:r>
              <a:rPr lang="fi-FI" sz="2400" dirty="0"/>
              <a:t>Graafeja, taulukon luominen, piirrä tai merkitse kuvaan…</a:t>
            </a:r>
          </a:p>
          <a:p>
            <a:r>
              <a:rPr lang="fi-FI" sz="2400" dirty="0"/>
              <a:t>Taitoja tarvitaan myöhemmin myös jatko-opinnoissa ja työelämässä</a:t>
            </a:r>
          </a:p>
          <a:p>
            <a:r>
              <a:rPr lang="fi-FI" sz="2400" dirty="0"/>
              <a:t>Tekniikka haltuun, mutta muista, että iso osa tehtävistä perinteisiä kirjoitustehtäviä </a:t>
            </a:r>
          </a:p>
          <a:p>
            <a:pPr lvl="0"/>
            <a:r>
              <a:rPr lang="fi-FI" sz="2400" dirty="0"/>
              <a:t>Harjoittele kurssien aikana ja kurssikokeessa</a:t>
            </a:r>
          </a:p>
          <a:p>
            <a:pPr lvl="0"/>
            <a:r>
              <a:rPr lang="fi-FI" sz="2400" dirty="0"/>
              <a:t>Harjoitusta saa myös muissa oppiaineissa</a:t>
            </a:r>
          </a:p>
          <a:p>
            <a:pPr lvl="0"/>
            <a:r>
              <a:rPr lang="fi-FI" sz="2400" dirty="0"/>
              <a:t>Ota yksi lukupäivä ja keskity näihin – </a:t>
            </a:r>
            <a:r>
              <a:rPr lang="fi-FI" sz="2400" dirty="0" err="1"/>
              <a:t>Pedanetissa</a:t>
            </a:r>
            <a:r>
              <a:rPr lang="fi-FI" sz="2400" dirty="0"/>
              <a:t> harjoituksia ja ohjevideoita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536044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7CD8BAD4-154A-478A-A759-44D30F1159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891" y="1153571"/>
            <a:ext cx="3200400" cy="4461163"/>
          </a:xfrm>
        </p:spPr>
        <p:txBody>
          <a:bodyPr>
            <a:normAutofit/>
          </a:bodyPr>
          <a:lstStyle/>
          <a:p>
            <a:r>
              <a:rPr lang="fi-FI" sz="4000" b="1" dirty="0">
                <a:solidFill>
                  <a:srgbClr val="FFFFFF"/>
                </a:solidFill>
              </a:rPr>
              <a:t>Lopuksi…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C7033E7-957C-4434-9B42-7ADE62FFBA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7271" y="0"/>
            <a:ext cx="8021681" cy="6858000"/>
          </a:xfrm>
        </p:spPr>
        <p:txBody>
          <a:bodyPr anchor="ctr">
            <a:normAutofit/>
          </a:bodyPr>
          <a:lstStyle/>
          <a:p>
            <a:pPr lvl="0"/>
            <a:r>
              <a:rPr lang="fi-FI" sz="2400" dirty="0">
                <a:solidFill>
                  <a:prstClr val="black"/>
                </a:solidFill>
              </a:rPr>
              <a:t>Aikataulutus ja lukusuunnitelma – silmäile, syvenny, kertaa</a:t>
            </a:r>
          </a:p>
          <a:p>
            <a:pPr lvl="0"/>
            <a:r>
              <a:rPr lang="fi-FI" sz="2400" dirty="0">
                <a:ea typeface="Times New Roman" panose="02020603050405020304" pitchFamily="18" charset="0"/>
                <a:cs typeface="Arial" panose="020B0604020202020204" pitchFamily="34" charset="0"/>
              </a:rPr>
              <a:t>Lukemisen yhteydessä: käsiteluettelot, omat muistiinpanot, käsitekartat, tiivistelmät</a:t>
            </a:r>
          </a:p>
          <a:p>
            <a:pPr lvl="0"/>
            <a:r>
              <a:rPr lang="fi-FI" sz="2400" dirty="0">
                <a:ea typeface="Times New Roman" panose="02020603050405020304" pitchFamily="18" charset="0"/>
                <a:cs typeface="Arial" panose="020B0604020202020204" pitchFamily="34" charset="0"/>
              </a:rPr>
              <a:t>Kerratessa oppikirjan tiivistelmät ja </a:t>
            </a:r>
            <a:r>
              <a:rPr lang="fi-FI" sz="2400" dirty="0" err="1">
                <a:ea typeface="Times New Roman" panose="02020603050405020304" pitchFamily="18" charset="0"/>
                <a:cs typeface="Arial" panose="020B0604020202020204" pitchFamily="34" charset="0"/>
              </a:rPr>
              <a:t>Pedanetin</a:t>
            </a:r>
            <a:r>
              <a:rPr lang="fi-FI" sz="2400" dirty="0">
                <a:ea typeface="Times New Roman" panose="02020603050405020304" pitchFamily="18" charset="0"/>
                <a:cs typeface="Arial" panose="020B0604020202020204" pitchFamily="34" charset="0"/>
              </a:rPr>
              <a:t> kurssiaineistot</a:t>
            </a:r>
          </a:p>
          <a:p>
            <a:pPr lvl="0"/>
            <a:r>
              <a:rPr lang="fi-FI" sz="2400" dirty="0">
                <a:solidFill>
                  <a:prstClr val="black"/>
                </a:solidFill>
              </a:rPr>
              <a:t>Kertaa käsitteitä - esim. </a:t>
            </a:r>
            <a:r>
              <a:rPr lang="fi-FI" sz="2400" dirty="0" err="1">
                <a:solidFill>
                  <a:prstClr val="black"/>
                </a:solidFill>
              </a:rPr>
              <a:t>Quizletit</a:t>
            </a:r>
            <a:r>
              <a:rPr lang="fi-FI" sz="2400" dirty="0">
                <a:solidFill>
                  <a:prstClr val="black"/>
                </a:solidFill>
              </a:rPr>
              <a:t> </a:t>
            </a:r>
            <a:r>
              <a:rPr lang="fi-FI" sz="2400" dirty="0" err="1">
                <a:solidFill>
                  <a:prstClr val="black"/>
                </a:solidFill>
              </a:rPr>
              <a:t>Pedanetissa</a:t>
            </a:r>
            <a:endParaRPr lang="fi-FI" sz="24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/>
            <a:r>
              <a:rPr lang="fi-FI" sz="2400" dirty="0">
                <a:ea typeface="Times New Roman" panose="02020603050405020304" pitchFamily="18" charset="0"/>
                <a:cs typeface="Arial" panose="020B0604020202020204" pitchFamily="34" charset="0"/>
              </a:rPr>
              <a:t>Oppiaineiden välinen siirtovaikutus - biologia, psykologia, historia, uskonto/</a:t>
            </a:r>
            <a:r>
              <a:rPr lang="fi-FI" sz="2400">
                <a:ea typeface="Times New Roman" panose="02020603050405020304" pitchFamily="18" charset="0"/>
                <a:cs typeface="Arial" panose="020B0604020202020204" pitchFamily="34" charset="0"/>
              </a:rPr>
              <a:t>elämänkatsomustieto…</a:t>
            </a:r>
          </a:p>
          <a:p>
            <a:pPr marL="0" lvl="0" indent="0">
              <a:buNone/>
            </a:pPr>
            <a:endParaRPr lang="fi-FI" sz="24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fi-FI" sz="2400" dirty="0">
                <a:solidFill>
                  <a:prstClr val="black"/>
                </a:solidFill>
              </a:rPr>
              <a:t>Pidä kurssien sisältö ja kriittinen ote mielessä ja …</a:t>
            </a:r>
            <a:endParaRPr lang="fi-FI" sz="2400" dirty="0"/>
          </a:p>
          <a:p>
            <a:pPr lvl="0"/>
            <a:r>
              <a:rPr lang="fi-FI" sz="2400" dirty="0"/>
              <a:t>seuraa median terveysaiheita ja niistä käytävää keskustelua </a:t>
            </a:r>
          </a:p>
          <a:p>
            <a:pPr lvl="0"/>
            <a:r>
              <a:rPr lang="fi-FI" sz="2400" dirty="0"/>
              <a:t>lue vastaantulevia erilaisia terveysaiheisia tekstejä</a:t>
            </a:r>
          </a:p>
          <a:p>
            <a:pPr lvl="0"/>
            <a:r>
              <a:rPr lang="fi-FI" sz="2400" dirty="0"/>
              <a:t>keskustele aiheista kavereiden, opettajien, vanhempien tai esim. valmentajan kanssa</a:t>
            </a:r>
          </a:p>
          <a:p>
            <a:pPr marL="0" indent="0">
              <a:buNone/>
            </a:pPr>
            <a:r>
              <a:rPr lang="fi-FI" sz="2400" dirty="0">
                <a:sym typeface="Wingdings" panose="05000000000000000000" pitchFamily="2" charset="2"/>
              </a:rPr>
              <a:t> </a:t>
            </a:r>
            <a:r>
              <a:rPr lang="fi-FI" sz="2400" dirty="0"/>
              <a:t>Oppimiseen ei ole poppakonsteja, se vaatii vaivannäköä</a:t>
            </a:r>
          </a:p>
        </p:txBody>
      </p:sp>
    </p:spTree>
    <p:extLst>
      <p:ext uri="{BB962C8B-B14F-4D97-AF65-F5344CB8AC3E}">
        <p14:creationId xmlns:p14="http://schemas.microsoft.com/office/powerpoint/2010/main" val="19040922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B49CE0B0-1E86-4AFB-A515-0C8323B02B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1417" y="-3875"/>
            <a:ext cx="9149166" cy="6861875"/>
          </a:xfrm>
          <a:prstGeom prst="rect">
            <a:avLst/>
          </a:prstGeom>
        </p:spPr>
      </p:pic>
      <p:sp>
        <p:nvSpPr>
          <p:cNvPr id="4" name="Tekstiruutu 3">
            <a:extLst>
              <a:ext uri="{FF2B5EF4-FFF2-40B4-BE49-F238E27FC236}">
                <a16:creationId xmlns:a16="http://schemas.microsoft.com/office/drawing/2014/main" id="{C3559C90-31BD-487F-B4D3-EBEBA68AB53A}"/>
              </a:ext>
            </a:extLst>
          </p:cNvPr>
          <p:cNvSpPr txBox="1"/>
          <p:nvPr/>
        </p:nvSpPr>
        <p:spPr>
          <a:xfrm rot="20698395">
            <a:off x="160485" y="1802295"/>
            <a:ext cx="27166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/>
              <a:t>Vastaamisen näkökulmia terveystiedossa…</a:t>
            </a:r>
          </a:p>
        </p:txBody>
      </p:sp>
    </p:spTree>
    <p:extLst>
      <p:ext uri="{BB962C8B-B14F-4D97-AF65-F5344CB8AC3E}">
        <p14:creationId xmlns:p14="http://schemas.microsoft.com/office/powerpoint/2010/main" val="7418435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511</Words>
  <Application>Microsoft Office PowerPoint</Application>
  <PresentationFormat>Laajakuva</PresentationFormat>
  <Paragraphs>67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Office-teema</vt:lpstr>
      <vt:lpstr>PowerPoint-esitys</vt:lpstr>
      <vt:lpstr>PowerPoint-esitys</vt:lpstr>
      <vt:lpstr>PowerPoint-esitys</vt:lpstr>
      <vt:lpstr>Aineistot</vt:lpstr>
      <vt:lpstr>Vastaamisohjeita</vt:lpstr>
      <vt:lpstr>Digitaidot ja Abitti-kokeen Libre Office-ohjelmat</vt:lpstr>
      <vt:lpstr>Lopuksi…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Sannaleena Sirola</dc:creator>
  <cp:lastModifiedBy>Sannaleena Sirola</cp:lastModifiedBy>
  <cp:revision>11</cp:revision>
  <dcterms:created xsi:type="dcterms:W3CDTF">2021-02-21T12:10:30Z</dcterms:created>
  <dcterms:modified xsi:type="dcterms:W3CDTF">2021-02-21T13:57:37Z</dcterms:modified>
</cp:coreProperties>
</file>