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12"/>
  </p:notesMasterIdLst>
  <p:sldIdLst>
    <p:sldId id="285" r:id="rId3"/>
    <p:sldId id="256" r:id="rId4"/>
    <p:sldId id="276" r:id="rId5"/>
    <p:sldId id="277" r:id="rId6"/>
    <p:sldId id="281" r:id="rId7"/>
    <p:sldId id="282" r:id="rId8"/>
    <p:sldId id="280" r:id="rId9"/>
    <p:sldId id="284" r:id="rId10"/>
    <p:sldId id="27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4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53B939B-FB40-4DFD-B5A1-1DC59C5EDF43}">
  <a:tblStyle styleId="{353B939B-FB40-4DFD-B5A1-1DC59C5EDF43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7" autoAdjust="0"/>
  </p:normalViewPr>
  <p:slideViewPr>
    <p:cSldViewPr snapToGrid="0">
      <p:cViewPr>
        <p:scale>
          <a:sx n="80" d="100"/>
          <a:sy n="80" d="100"/>
        </p:scale>
        <p:origin x="-197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51B80-80E7-42ED-BA48-552CCD570349}" type="doc">
      <dgm:prSet loTypeId="urn:microsoft.com/office/officeart/2005/8/layout/cycle8" loCatId="cycle" qsTypeId="urn:microsoft.com/office/officeart/2005/8/quickstyle/simple1" qsCatId="simple" csTypeId="urn:microsoft.com/office/officeart/2005/8/colors/accent6_2" csCatId="accent6" phldr="1"/>
      <dgm:spPr/>
    </dgm:pt>
    <dgm:pt modelId="{50446E51-7AC3-46C4-A63E-93DED4288C89}">
      <dgm:prSet phldrT="[Szöveg]"/>
      <dgm:spPr/>
      <dgm:t>
        <a:bodyPr/>
        <a:lstStyle/>
        <a:p>
          <a:r>
            <a:rPr lang="hu-HU" dirty="0" err="1" smtClean="0"/>
            <a:t>skills</a:t>
          </a:r>
          <a:endParaRPr lang="hu-HU" dirty="0"/>
        </a:p>
      </dgm:t>
    </dgm:pt>
    <dgm:pt modelId="{078432DA-B2C8-4894-85E1-CE1C034A7EED}" type="parTrans" cxnId="{189B948F-DDF2-4458-869D-DB8EA624D2BA}">
      <dgm:prSet/>
      <dgm:spPr/>
      <dgm:t>
        <a:bodyPr/>
        <a:lstStyle/>
        <a:p>
          <a:endParaRPr lang="hu-HU"/>
        </a:p>
      </dgm:t>
    </dgm:pt>
    <dgm:pt modelId="{07FD2A52-0738-45A0-94AE-EDB416A4FE1E}" type="sibTrans" cxnId="{189B948F-DDF2-4458-869D-DB8EA624D2BA}">
      <dgm:prSet/>
      <dgm:spPr/>
      <dgm:t>
        <a:bodyPr/>
        <a:lstStyle/>
        <a:p>
          <a:endParaRPr lang="hu-HU"/>
        </a:p>
      </dgm:t>
    </dgm:pt>
    <dgm:pt modelId="{B02D7103-8C36-4CAF-B7D1-DE18402EA24D}">
      <dgm:prSet phldrT="[Szöveg]"/>
      <dgm:spPr/>
      <dgm:t>
        <a:bodyPr/>
        <a:lstStyle/>
        <a:p>
          <a:r>
            <a:rPr lang="hu-HU" dirty="0" err="1" smtClean="0"/>
            <a:t>attitudes</a:t>
          </a:r>
          <a:endParaRPr lang="hu-HU" dirty="0"/>
        </a:p>
      </dgm:t>
    </dgm:pt>
    <dgm:pt modelId="{CF31035E-5BD0-4E1D-B960-14F13C536803}" type="parTrans" cxnId="{9906B0E7-1177-4F45-93FD-A10F3479A0F2}">
      <dgm:prSet/>
      <dgm:spPr/>
      <dgm:t>
        <a:bodyPr/>
        <a:lstStyle/>
        <a:p>
          <a:endParaRPr lang="hu-HU"/>
        </a:p>
      </dgm:t>
    </dgm:pt>
    <dgm:pt modelId="{69EADB90-7C27-47AD-B67A-3F24A6087167}" type="sibTrans" cxnId="{9906B0E7-1177-4F45-93FD-A10F3479A0F2}">
      <dgm:prSet/>
      <dgm:spPr/>
      <dgm:t>
        <a:bodyPr/>
        <a:lstStyle/>
        <a:p>
          <a:endParaRPr lang="hu-HU"/>
        </a:p>
      </dgm:t>
    </dgm:pt>
    <dgm:pt modelId="{1C9550C6-251D-422E-87AA-AB95B22E2E21}">
      <dgm:prSet phldrT="[Szöveg]"/>
      <dgm:spPr/>
      <dgm:t>
        <a:bodyPr/>
        <a:lstStyle/>
        <a:p>
          <a:r>
            <a:rPr lang="hu-HU" dirty="0" err="1" smtClean="0"/>
            <a:t>knowledge</a:t>
          </a:r>
          <a:endParaRPr lang="hu-HU" dirty="0"/>
        </a:p>
      </dgm:t>
    </dgm:pt>
    <dgm:pt modelId="{C692000A-BFDC-4F22-84F1-0DA9D13AE5FF}" type="parTrans" cxnId="{5AD3D0D8-8FE8-4AA1-B9DE-3670D090F954}">
      <dgm:prSet/>
      <dgm:spPr/>
      <dgm:t>
        <a:bodyPr/>
        <a:lstStyle/>
        <a:p>
          <a:endParaRPr lang="hu-HU"/>
        </a:p>
      </dgm:t>
    </dgm:pt>
    <dgm:pt modelId="{B1F1CB33-974D-4742-AA6F-AA25184EC059}" type="sibTrans" cxnId="{5AD3D0D8-8FE8-4AA1-B9DE-3670D090F954}">
      <dgm:prSet/>
      <dgm:spPr/>
      <dgm:t>
        <a:bodyPr/>
        <a:lstStyle/>
        <a:p>
          <a:endParaRPr lang="hu-HU"/>
        </a:p>
      </dgm:t>
    </dgm:pt>
    <dgm:pt modelId="{F5FAF826-C26E-461C-B92B-2700F191DE94}" type="pres">
      <dgm:prSet presAssocID="{A7F51B80-80E7-42ED-BA48-552CCD570349}" presName="compositeShape" presStyleCnt="0">
        <dgm:presLayoutVars>
          <dgm:chMax val="7"/>
          <dgm:dir/>
          <dgm:resizeHandles val="exact"/>
        </dgm:presLayoutVars>
      </dgm:prSet>
      <dgm:spPr/>
    </dgm:pt>
    <dgm:pt modelId="{F9E3534B-74F1-417D-B207-BC09BEAD8D1F}" type="pres">
      <dgm:prSet presAssocID="{A7F51B80-80E7-42ED-BA48-552CCD570349}" presName="wedge1" presStyleLbl="node1" presStyleIdx="0" presStyleCnt="3" custLinFactNeighborX="1047" custLinFactNeighborY="-1047"/>
      <dgm:spPr/>
      <dgm:t>
        <a:bodyPr/>
        <a:lstStyle/>
        <a:p>
          <a:endParaRPr lang="hu-HU"/>
        </a:p>
      </dgm:t>
    </dgm:pt>
    <dgm:pt modelId="{BC1CF1D2-9E7B-4B06-B635-DA1D7ABA5642}" type="pres">
      <dgm:prSet presAssocID="{A7F51B80-80E7-42ED-BA48-552CCD570349}" presName="dummy1a" presStyleCnt="0"/>
      <dgm:spPr/>
    </dgm:pt>
    <dgm:pt modelId="{970FC490-1935-4CCA-BAF9-017CA36763A4}" type="pres">
      <dgm:prSet presAssocID="{A7F51B80-80E7-42ED-BA48-552CCD570349}" presName="dummy1b" presStyleCnt="0"/>
      <dgm:spPr/>
    </dgm:pt>
    <dgm:pt modelId="{21FA5320-1509-4CBA-914A-C8A1D1AF78A3}" type="pres">
      <dgm:prSet presAssocID="{A7F51B80-80E7-42ED-BA48-552CCD57034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3AFAD74-F920-4662-97AB-83EA323AF411}" type="pres">
      <dgm:prSet presAssocID="{A7F51B80-80E7-42ED-BA48-552CCD570349}" presName="wedge2" presStyleLbl="node1" presStyleIdx="1" presStyleCnt="3"/>
      <dgm:spPr/>
      <dgm:t>
        <a:bodyPr/>
        <a:lstStyle/>
        <a:p>
          <a:endParaRPr lang="hu-HU"/>
        </a:p>
      </dgm:t>
    </dgm:pt>
    <dgm:pt modelId="{42A67190-3451-4DB0-A68E-02EAD9CE6C6C}" type="pres">
      <dgm:prSet presAssocID="{A7F51B80-80E7-42ED-BA48-552CCD570349}" presName="dummy2a" presStyleCnt="0"/>
      <dgm:spPr/>
    </dgm:pt>
    <dgm:pt modelId="{B72C9B35-66E8-4A1B-ACF2-8CBCE2DDCFA8}" type="pres">
      <dgm:prSet presAssocID="{A7F51B80-80E7-42ED-BA48-552CCD570349}" presName="dummy2b" presStyleCnt="0"/>
      <dgm:spPr/>
    </dgm:pt>
    <dgm:pt modelId="{84DE763D-D66D-4B3A-8B47-05253556B798}" type="pres">
      <dgm:prSet presAssocID="{A7F51B80-80E7-42ED-BA48-552CCD57034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3F06A9-7F83-4B0D-B12A-98ADC0933FD7}" type="pres">
      <dgm:prSet presAssocID="{A7F51B80-80E7-42ED-BA48-552CCD570349}" presName="wedge3" presStyleLbl="node1" presStyleIdx="2" presStyleCnt="3"/>
      <dgm:spPr/>
      <dgm:t>
        <a:bodyPr/>
        <a:lstStyle/>
        <a:p>
          <a:endParaRPr lang="hu-HU"/>
        </a:p>
      </dgm:t>
    </dgm:pt>
    <dgm:pt modelId="{150CCDA1-3A2D-4CD6-B96C-BDD1D8916519}" type="pres">
      <dgm:prSet presAssocID="{A7F51B80-80E7-42ED-BA48-552CCD570349}" presName="dummy3a" presStyleCnt="0"/>
      <dgm:spPr/>
    </dgm:pt>
    <dgm:pt modelId="{1F29D337-9C6D-4941-9E55-FD7FA4E74761}" type="pres">
      <dgm:prSet presAssocID="{A7F51B80-80E7-42ED-BA48-552CCD570349}" presName="dummy3b" presStyleCnt="0"/>
      <dgm:spPr/>
    </dgm:pt>
    <dgm:pt modelId="{80B300BC-0E52-478A-A2C3-F489195609BD}" type="pres">
      <dgm:prSet presAssocID="{A7F51B80-80E7-42ED-BA48-552CCD57034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ACBB12-1360-475F-BE9A-F4FD144373F3}" type="pres">
      <dgm:prSet presAssocID="{07FD2A52-0738-45A0-94AE-EDB416A4FE1E}" presName="arrowWedge1" presStyleLbl="fgSibTrans2D1" presStyleIdx="0" presStyleCnt="3"/>
      <dgm:spPr/>
    </dgm:pt>
    <dgm:pt modelId="{7D1FC0BE-4A72-4D0E-83CF-8EA5BEEA6C5B}" type="pres">
      <dgm:prSet presAssocID="{69EADB90-7C27-47AD-B67A-3F24A6087167}" presName="arrowWedge2" presStyleLbl="fgSibTrans2D1" presStyleIdx="1" presStyleCnt="3"/>
      <dgm:spPr/>
    </dgm:pt>
    <dgm:pt modelId="{143B7A48-8368-43E8-9381-84BAE10E6D0D}" type="pres">
      <dgm:prSet presAssocID="{B1F1CB33-974D-4742-AA6F-AA25184EC059}" presName="arrowWedge3" presStyleLbl="fgSibTrans2D1" presStyleIdx="2" presStyleCnt="3"/>
      <dgm:spPr/>
    </dgm:pt>
  </dgm:ptLst>
  <dgm:cxnLst>
    <dgm:cxn modelId="{5AD3D0D8-8FE8-4AA1-B9DE-3670D090F954}" srcId="{A7F51B80-80E7-42ED-BA48-552CCD570349}" destId="{1C9550C6-251D-422E-87AA-AB95B22E2E21}" srcOrd="2" destOrd="0" parTransId="{C692000A-BFDC-4F22-84F1-0DA9D13AE5FF}" sibTransId="{B1F1CB33-974D-4742-AA6F-AA25184EC059}"/>
    <dgm:cxn modelId="{212033A3-C451-43E8-8150-36ADAED7B611}" type="presOf" srcId="{50446E51-7AC3-46C4-A63E-93DED4288C89}" destId="{F9E3534B-74F1-417D-B207-BC09BEAD8D1F}" srcOrd="0" destOrd="0" presId="urn:microsoft.com/office/officeart/2005/8/layout/cycle8"/>
    <dgm:cxn modelId="{F9FB49C7-7796-4CC8-81D2-5E79BC0DED50}" type="presOf" srcId="{1C9550C6-251D-422E-87AA-AB95B22E2E21}" destId="{743F06A9-7F83-4B0D-B12A-98ADC0933FD7}" srcOrd="0" destOrd="0" presId="urn:microsoft.com/office/officeart/2005/8/layout/cycle8"/>
    <dgm:cxn modelId="{9906B0E7-1177-4F45-93FD-A10F3479A0F2}" srcId="{A7F51B80-80E7-42ED-BA48-552CCD570349}" destId="{B02D7103-8C36-4CAF-B7D1-DE18402EA24D}" srcOrd="1" destOrd="0" parTransId="{CF31035E-5BD0-4E1D-B960-14F13C536803}" sibTransId="{69EADB90-7C27-47AD-B67A-3F24A6087167}"/>
    <dgm:cxn modelId="{189B948F-DDF2-4458-869D-DB8EA624D2BA}" srcId="{A7F51B80-80E7-42ED-BA48-552CCD570349}" destId="{50446E51-7AC3-46C4-A63E-93DED4288C89}" srcOrd="0" destOrd="0" parTransId="{078432DA-B2C8-4894-85E1-CE1C034A7EED}" sibTransId="{07FD2A52-0738-45A0-94AE-EDB416A4FE1E}"/>
    <dgm:cxn modelId="{7D799843-290C-4CE3-8422-A1C6BAEF11C9}" type="presOf" srcId="{A7F51B80-80E7-42ED-BA48-552CCD570349}" destId="{F5FAF826-C26E-461C-B92B-2700F191DE94}" srcOrd="0" destOrd="0" presId="urn:microsoft.com/office/officeart/2005/8/layout/cycle8"/>
    <dgm:cxn modelId="{C7D9F0F8-6B9C-4179-B4AE-B57548DCBE5D}" type="presOf" srcId="{B02D7103-8C36-4CAF-B7D1-DE18402EA24D}" destId="{84DE763D-D66D-4B3A-8B47-05253556B798}" srcOrd="1" destOrd="0" presId="urn:microsoft.com/office/officeart/2005/8/layout/cycle8"/>
    <dgm:cxn modelId="{6A55CB2F-F1DA-48AE-AD57-987AF7CE6516}" type="presOf" srcId="{50446E51-7AC3-46C4-A63E-93DED4288C89}" destId="{21FA5320-1509-4CBA-914A-C8A1D1AF78A3}" srcOrd="1" destOrd="0" presId="urn:microsoft.com/office/officeart/2005/8/layout/cycle8"/>
    <dgm:cxn modelId="{FB626F70-AA9E-49B6-8794-1194085DF842}" type="presOf" srcId="{1C9550C6-251D-422E-87AA-AB95B22E2E21}" destId="{80B300BC-0E52-478A-A2C3-F489195609BD}" srcOrd="1" destOrd="0" presId="urn:microsoft.com/office/officeart/2005/8/layout/cycle8"/>
    <dgm:cxn modelId="{7CD2A3D7-D16D-41D4-87B4-25F66458F8E2}" type="presOf" srcId="{B02D7103-8C36-4CAF-B7D1-DE18402EA24D}" destId="{A3AFAD74-F920-4662-97AB-83EA323AF411}" srcOrd="0" destOrd="0" presId="urn:microsoft.com/office/officeart/2005/8/layout/cycle8"/>
    <dgm:cxn modelId="{E486386F-6B96-4CB9-9BBD-991D18638808}" type="presParOf" srcId="{F5FAF826-C26E-461C-B92B-2700F191DE94}" destId="{F9E3534B-74F1-417D-B207-BC09BEAD8D1F}" srcOrd="0" destOrd="0" presId="urn:microsoft.com/office/officeart/2005/8/layout/cycle8"/>
    <dgm:cxn modelId="{39A697FA-5722-4B43-9E3B-600209B10EF4}" type="presParOf" srcId="{F5FAF826-C26E-461C-B92B-2700F191DE94}" destId="{BC1CF1D2-9E7B-4B06-B635-DA1D7ABA5642}" srcOrd="1" destOrd="0" presId="urn:microsoft.com/office/officeart/2005/8/layout/cycle8"/>
    <dgm:cxn modelId="{0A00EEAD-D68F-4B02-A9C5-D469A4822A08}" type="presParOf" srcId="{F5FAF826-C26E-461C-B92B-2700F191DE94}" destId="{970FC490-1935-4CCA-BAF9-017CA36763A4}" srcOrd="2" destOrd="0" presId="urn:microsoft.com/office/officeart/2005/8/layout/cycle8"/>
    <dgm:cxn modelId="{FDC2485A-8379-4322-A9E6-EBDEB8A8B489}" type="presParOf" srcId="{F5FAF826-C26E-461C-B92B-2700F191DE94}" destId="{21FA5320-1509-4CBA-914A-C8A1D1AF78A3}" srcOrd="3" destOrd="0" presId="urn:microsoft.com/office/officeart/2005/8/layout/cycle8"/>
    <dgm:cxn modelId="{E5A7589C-F04E-4B03-A6F3-2F65F4EC7777}" type="presParOf" srcId="{F5FAF826-C26E-461C-B92B-2700F191DE94}" destId="{A3AFAD74-F920-4662-97AB-83EA323AF411}" srcOrd="4" destOrd="0" presId="urn:microsoft.com/office/officeart/2005/8/layout/cycle8"/>
    <dgm:cxn modelId="{3D1BC3BC-FCA7-4069-9FF5-B88D8E3880A8}" type="presParOf" srcId="{F5FAF826-C26E-461C-B92B-2700F191DE94}" destId="{42A67190-3451-4DB0-A68E-02EAD9CE6C6C}" srcOrd="5" destOrd="0" presId="urn:microsoft.com/office/officeart/2005/8/layout/cycle8"/>
    <dgm:cxn modelId="{9E52AC86-5135-4566-982C-A8A6CFAE81C4}" type="presParOf" srcId="{F5FAF826-C26E-461C-B92B-2700F191DE94}" destId="{B72C9B35-66E8-4A1B-ACF2-8CBCE2DDCFA8}" srcOrd="6" destOrd="0" presId="urn:microsoft.com/office/officeart/2005/8/layout/cycle8"/>
    <dgm:cxn modelId="{7D7B88CD-DEFF-4248-BD6E-176C32D75F2A}" type="presParOf" srcId="{F5FAF826-C26E-461C-B92B-2700F191DE94}" destId="{84DE763D-D66D-4B3A-8B47-05253556B798}" srcOrd="7" destOrd="0" presId="urn:microsoft.com/office/officeart/2005/8/layout/cycle8"/>
    <dgm:cxn modelId="{963ED783-F9CD-43CC-B8A9-572AB287D259}" type="presParOf" srcId="{F5FAF826-C26E-461C-B92B-2700F191DE94}" destId="{743F06A9-7F83-4B0D-B12A-98ADC0933FD7}" srcOrd="8" destOrd="0" presId="urn:microsoft.com/office/officeart/2005/8/layout/cycle8"/>
    <dgm:cxn modelId="{83E1C42A-DA6A-4DA4-8754-24CBCC81993D}" type="presParOf" srcId="{F5FAF826-C26E-461C-B92B-2700F191DE94}" destId="{150CCDA1-3A2D-4CD6-B96C-BDD1D8916519}" srcOrd="9" destOrd="0" presId="urn:microsoft.com/office/officeart/2005/8/layout/cycle8"/>
    <dgm:cxn modelId="{EA68D201-92B0-4A1F-8847-6614510F32E3}" type="presParOf" srcId="{F5FAF826-C26E-461C-B92B-2700F191DE94}" destId="{1F29D337-9C6D-4941-9E55-FD7FA4E74761}" srcOrd="10" destOrd="0" presId="urn:microsoft.com/office/officeart/2005/8/layout/cycle8"/>
    <dgm:cxn modelId="{5D6C4388-EF24-4944-A1AB-9ED9A030EB9C}" type="presParOf" srcId="{F5FAF826-C26E-461C-B92B-2700F191DE94}" destId="{80B300BC-0E52-478A-A2C3-F489195609BD}" srcOrd="11" destOrd="0" presId="urn:microsoft.com/office/officeart/2005/8/layout/cycle8"/>
    <dgm:cxn modelId="{B8CE6242-B495-4908-930F-56B5D880B10C}" type="presParOf" srcId="{F5FAF826-C26E-461C-B92B-2700F191DE94}" destId="{D4ACBB12-1360-475F-BE9A-F4FD144373F3}" srcOrd="12" destOrd="0" presId="urn:microsoft.com/office/officeart/2005/8/layout/cycle8"/>
    <dgm:cxn modelId="{09F38727-8B41-4B68-9832-3A6A1A930C51}" type="presParOf" srcId="{F5FAF826-C26E-461C-B92B-2700F191DE94}" destId="{7D1FC0BE-4A72-4D0E-83CF-8EA5BEEA6C5B}" srcOrd="13" destOrd="0" presId="urn:microsoft.com/office/officeart/2005/8/layout/cycle8"/>
    <dgm:cxn modelId="{458C1AF2-B98D-48A6-8B3E-76A2375E192C}" type="presParOf" srcId="{F5FAF826-C26E-461C-B92B-2700F191DE94}" destId="{143B7A48-8368-43E8-9381-84BAE10E6D0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3534B-74F1-417D-B207-BC09BEAD8D1F}">
      <dsp:nvSpPr>
        <dsp:cNvPr id="0" name=""/>
        <dsp:cNvSpPr/>
      </dsp:nvSpPr>
      <dsp:spPr>
        <a:xfrm>
          <a:off x="1372129" y="289864"/>
          <a:ext cx="4332096" cy="4332096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skills</a:t>
          </a:r>
          <a:endParaRPr lang="hu-HU" sz="2400" kern="1200" dirty="0"/>
        </a:p>
      </dsp:txBody>
      <dsp:txXfrm>
        <a:off x="3655247" y="1207856"/>
        <a:ext cx="1547177" cy="1289314"/>
      </dsp:txXfrm>
    </dsp:sp>
    <dsp:sp modelId="{A3AFAD74-F920-4662-97AB-83EA323AF411}">
      <dsp:nvSpPr>
        <dsp:cNvPr id="0" name=""/>
        <dsp:cNvSpPr/>
      </dsp:nvSpPr>
      <dsp:spPr>
        <a:xfrm>
          <a:off x="1237551" y="489939"/>
          <a:ext cx="4332096" cy="4332096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attitudes</a:t>
          </a:r>
          <a:endParaRPr lang="hu-HU" sz="2400" kern="1200" dirty="0"/>
        </a:p>
      </dsp:txBody>
      <dsp:txXfrm>
        <a:off x="2269003" y="3300645"/>
        <a:ext cx="2320766" cy="1134596"/>
      </dsp:txXfrm>
    </dsp:sp>
    <dsp:sp modelId="{743F06A9-7F83-4B0D-B12A-98ADC0933FD7}">
      <dsp:nvSpPr>
        <dsp:cNvPr id="0" name=""/>
        <dsp:cNvSpPr/>
      </dsp:nvSpPr>
      <dsp:spPr>
        <a:xfrm>
          <a:off x="1148331" y="335221"/>
          <a:ext cx="4332096" cy="4332096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knowledge</a:t>
          </a:r>
          <a:endParaRPr lang="hu-HU" sz="2400" kern="1200" dirty="0"/>
        </a:p>
      </dsp:txBody>
      <dsp:txXfrm>
        <a:off x="1650132" y="1253213"/>
        <a:ext cx="1547177" cy="1289314"/>
      </dsp:txXfrm>
    </dsp:sp>
    <dsp:sp modelId="{D4ACBB12-1360-475F-BE9A-F4FD144373F3}">
      <dsp:nvSpPr>
        <dsp:cNvPr id="0" name=""/>
        <dsp:cNvSpPr/>
      </dsp:nvSpPr>
      <dsp:spPr>
        <a:xfrm>
          <a:off x="1104309" y="21687"/>
          <a:ext cx="4868451" cy="486845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FC0BE-4A72-4D0E-83CF-8EA5BEEA6C5B}">
      <dsp:nvSpPr>
        <dsp:cNvPr id="0" name=""/>
        <dsp:cNvSpPr/>
      </dsp:nvSpPr>
      <dsp:spPr>
        <a:xfrm>
          <a:off x="969374" y="221488"/>
          <a:ext cx="4868451" cy="486845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B7A48-8368-43E8-9381-84BAE10E6D0D}">
      <dsp:nvSpPr>
        <dsp:cNvPr id="0" name=""/>
        <dsp:cNvSpPr/>
      </dsp:nvSpPr>
      <dsp:spPr>
        <a:xfrm>
          <a:off x="879796" y="67044"/>
          <a:ext cx="4868451" cy="486845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570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MSYbJQMtU&amp;feature=youtu.b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4AmFRlWVeAU" TargetMode="External"/><Relationship Id="rId4" Type="http://schemas.openxmlformats.org/officeDocument/2006/relationships/hyperlink" Target="https://www.youtube.com/watch?v=G-E2PYmtrq0&amp;feature=youtu.b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303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18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hu-HU" dirty="0" smtClean="0">
              <a:solidFill>
                <a:schemeClr val="accent6">
                  <a:lumMod val="75000"/>
                </a:schemeClr>
              </a:solidFill>
              <a:hlinkClick r:id="rId3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hlinkClick r:id="rId3"/>
              </a:rPr>
              <a:t>https://www.youtube.com/watch?v=52MSYbJQMtU&amp;feature=youtu.be</a:t>
            </a: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hlinkClick r:id="rId4"/>
              </a:rPr>
              <a:t>https://www.youtube.com/watch?v=G-E2PYmtrq0&amp;feature=youtu.be</a:t>
            </a: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hlinkClick r:id="rId5"/>
              </a:rPr>
              <a:t>https://www.youtube.com/watch?v=4AmFRlWVeAU</a:t>
            </a:r>
            <a:r>
              <a:rPr lang="hu-HU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Ritók</a:t>
            </a:r>
            <a:r>
              <a:rPr lang="en-US" dirty="0" smtClean="0"/>
              <a:t>, N. L. and </a:t>
            </a:r>
            <a:r>
              <a:rPr lang="en-US" dirty="0" err="1" smtClean="0"/>
              <a:t>Bodoczky</a:t>
            </a:r>
            <a:r>
              <a:rPr lang="en-US" dirty="0" smtClean="0"/>
              <a:t>, I. (2012), ‘The positive influence of art activities on poor communities’, International Journal of Education through Art 8: 3, pp. 329–336, </a:t>
            </a:r>
            <a:r>
              <a:rPr lang="en-US" dirty="0" err="1" smtClean="0"/>
              <a:t>doi</a:t>
            </a:r>
            <a:r>
              <a:rPr lang="en-US" dirty="0" smtClean="0"/>
              <a:t>: 10.1386/eta.8.3.329_7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4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8107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547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524000" y="2064183"/>
            <a:ext cx="9144000" cy="3955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547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524000" y="2064183"/>
            <a:ext cx="9144000" cy="39556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zövegdoboz 3"/>
          <p:cNvSpPr txBox="1"/>
          <p:nvPr userDrawn="1"/>
        </p:nvSpPr>
        <p:spPr>
          <a:xfrm>
            <a:off x="743527" y="140225"/>
            <a:ext cx="10704946" cy="369332"/>
          </a:xfrm>
          <a:prstGeom prst="rect">
            <a:avLst/>
          </a:prstGeom>
          <a:solidFill>
            <a:srgbClr val="89A4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EÖTVÖS LORÁND UNIVERSITY FACULTY</a:t>
            </a:r>
            <a:r>
              <a:rPr lang="hu-HU" sz="18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EDUCATION AND PSYCHOLOGY</a:t>
            </a:r>
            <a:endParaRPr lang="hu-HU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 userDrawn="1"/>
        </p:nvSpPr>
        <p:spPr>
          <a:xfrm>
            <a:off x="3103417" y="332510"/>
            <a:ext cx="4608946" cy="1200329"/>
          </a:xfrm>
          <a:prstGeom prst="rect">
            <a:avLst/>
          </a:prstGeom>
          <a:solidFill>
            <a:srgbClr val="89A4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EÖTVÖS LORÁND UNIVERSITY FACULTY</a:t>
            </a:r>
            <a:r>
              <a:rPr lang="hu-HU" sz="24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EDUCATION AND PSYCHOLOGY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MSYbJQMtU&amp;feature=youtu.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AmFRlWVeA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MSYbJQMtU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dgs/education_culture/repository/education/policy/school/doc/teachercomp_en.pdf" TargetMode="External"/><Relationship Id="rId5" Type="http://schemas.openxmlformats.org/officeDocument/2006/relationships/hyperlink" Target="https://www.youtube.com/watch?v=4AmFRlWVeAU" TargetMode="External"/><Relationship Id="rId4" Type="http://schemas.openxmlformats.org/officeDocument/2006/relationships/hyperlink" Target="https://www.youtube.com/watch?v=G-E2PYmtrq0&amp;feature=youtu.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11th of </a:t>
            </a:r>
            <a:r>
              <a:rPr lang="hu-HU" dirty="0" err="1" smtClean="0"/>
              <a:t>April</a:t>
            </a:r>
            <a:endParaRPr lang="en-GB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285875" y="6162675"/>
            <a:ext cx="9144000" cy="971550"/>
          </a:xfrm>
        </p:spPr>
        <p:txBody>
          <a:bodyPr/>
          <a:lstStyle/>
          <a:p>
            <a:pPr marL="152400" indent="0">
              <a:buNone/>
            </a:pPr>
            <a:r>
              <a:rPr lang="hu-HU" dirty="0" err="1" smtClean="0"/>
              <a:t>www.babelmatrix.org</a:t>
            </a:r>
            <a:endParaRPr lang="en-GB" dirty="0"/>
          </a:p>
        </p:txBody>
      </p:sp>
      <p:pic>
        <p:nvPicPr>
          <p:cNvPr id="1026" name="Picture 2" descr="Portre of József Att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915124"/>
            <a:ext cx="1428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915124"/>
            <a:ext cx="7634287" cy="427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lcím 4"/>
          <p:cNvSpPr txBox="1">
            <a:spLocks/>
          </p:cNvSpPr>
          <p:nvPr/>
        </p:nvSpPr>
        <p:spPr>
          <a:xfrm>
            <a:off x="1143000" y="4051089"/>
            <a:ext cx="1854200" cy="97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400" indent="0">
              <a:buFont typeface="Arial"/>
              <a:buNone/>
            </a:pPr>
            <a:r>
              <a:rPr lang="hu-HU" dirty="0" smtClean="0"/>
              <a:t>Attila József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2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905000" y="2727952"/>
            <a:ext cx="10017700" cy="2091698"/>
          </a:xfrm>
          <a:prstGeom prst="rect">
            <a:avLst/>
          </a:prstGeom>
          <a:solidFill>
            <a:srgbClr val="8DA86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hu-HU" dirty="0" err="1" smtClean="0">
                <a:solidFill>
                  <a:schemeClr val="lt1"/>
                </a:solidFill>
              </a:rPr>
              <a:t>Learning</a:t>
            </a:r>
            <a:r>
              <a:rPr lang="hu-HU" dirty="0" smtClean="0">
                <a:solidFill>
                  <a:schemeClr val="lt1"/>
                </a:solidFill>
              </a:rPr>
              <a:t> </a:t>
            </a:r>
            <a:r>
              <a:rPr lang="hu-HU" dirty="0" err="1" smtClean="0">
                <a:solidFill>
                  <a:schemeClr val="lt1"/>
                </a:solidFill>
              </a:rPr>
              <a:t>initiatives</a:t>
            </a:r>
            <a:r>
              <a:rPr lang="hu-HU" dirty="0" smtClean="0">
                <a:solidFill>
                  <a:schemeClr val="lt1"/>
                </a:solidFill>
              </a:rPr>
              <a:t> </a:t>
            </a:r>
            <a:r>
              <a:rPr lang="hu-HU" dirty="0" err="1" smtClean="0">
                <a:solidFill>
                  <a:schemeClr val="lt1"/>
                </a:solidFill>
              </a:rPr>
              <a:t>for</a:t>
            </a:r>
            <a:r>
              <a:rPr lang="hu-HU" dirty="0" smtClean="0">
                <a:solidFill>
                  <a:schemeClr val="lt1"/>
                </a:solidFill>
              </a:rPr>
              <a:t> </a:t>
            </a:r>
            <a:r>
              <a:rPr lang="hu-HU" dirty="0" err="1" smtClean="0">
                <a:solidFill>
                  <a:schemeClr val="lt1"/>
                </a:solidFill>
              </a:rPr>
              <a:t>different</a:t>
            </a:r>
            <a:r>
              <a:rPr lang="hu-HU" dirty="0" smtClean="0">
                <a:solidFill>
                  <a:schemeClr val="lt1"/>
                </a:solidFill>
              </a:rPr>
              <a:t> </a:t>
            </a:r>
            <a:r>
              <a:rPr lang="hu-HU" dirty="0" err="1" smtClean="0">
                <a:solidFill>
                  <a:schemeClr val="lt1"/>
                </a:solidFill>
              </a:rPr>
              <a:t>communities</a:t>
            </a:r>
            <a:r>
              <a:rPr lang="hu-HU" dirty="0" smtClean="0">
                <a:solidFill>
                  <a:schemeClr val="lt1"/>
                </a:solidFill>
              </a:rPr>
              <a:t> – </a:t>
            </a:r>
            <a:r>
              <a:rPr lang="hu-HU" dirty="0" err="1" smtClean="0">
                <a:solidFill>
                  <a:schemeClr val="lt1"/>
                </a:solidFill>
              </a:rPr>
              <a:t>seeking</a:t>
            </a:r>
            <a:r>
              <a:rPr lang="hu-HU" dirty="0" smtClean="0">
                <a:solidFill>
                  <a:schemeClr val="lt1"/>
                </a:solidFill>
              </a:rPr>
              <a:t> </a:t>
            </a:r>
            <a:r>
              <a:rPr lang="hu-HU" dirty="0" err="1" smtClean="0">
                <a:solidFill>
                  <a:schemeClr val="lt1"/>
                </a:solidFill>
              </a:rPr>
              <a:t>success</a:t>
            </a:r>
            <a:r>
              <a:rPr lang="hu-HU" dirty="0" smtClean="0">
                <a:solidFill>
                  <a:schemeClr val="lt1"/>
                </a:solidFill>
              </a:rPr>
              <a:t>?</a:t>
            </a:r>
            <a:br>
              <a:rPr lang="hu-HU" dirty="0" smtClean="0">
                <a:solidFill>
                  <a:schemeClr val="lt1"/>
                </a:solidFill>
              </a:rPr>
            </a:br>
            <a:r>
              <a:rPr lang="hu-HU" dirty="0" smtClean="0">
                <a:solidFill>
                  <a:schemeClr val="lt1"/>
                </a:solidFill>
              </a:rPr>
              <a:t/>
            </a:r>
            <a:br>
              <a:rPr lang="hu-HU" dirty="0" smtClean="0">
                <a:solidFill>
                  <a:schemeClr val="lt1"/>
                </a:solidFill>
              </a:rPr>
            </a:br>
            <a:r>
              <a:rPr lang="hu-HU" sz="2800" b="1" dirty="0" smtClean="0">
                <a:solidFill>
                  <a:schemeClr val="lt1"/>
                </a:solidFill>
              </a:rPr>
              <a:t>Orsolya Kálmán</a:t>
            </a:r>
            <a:r>
              <a:rPr lang="hu-HU" sz="2800" dirty="0" smtClean="0">
                <a:solidFill>
                  <a:schemeClr val="lt1"/>
                </a:solidFill>
              </a:rPr>
              <a:t> – Erika Kopp</a:t>
            </a:r>
            <a:endParaRPr lang="hu-HU" sz="2800" dirty="0">
              <a:solidFill>
                <a:schemeClr val="lt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103417" y="332510"/>
            <a:ext cx="4608946" cy="1200329"/>
          </a:xfrm>
          <a:prstGeom prst="rect">
            <a:avLst/>
          </a:prstGeom>
          <a:solidFill>
            <a:srgbClr val="89A4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EÖTVÖS LORÁND UNIVERSITY FACULTY</a:t>
            </a:r>
            <a:r>
              <a:rPr lang="hu-HU" sz="24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EDUCATION AND PSYCHOLOGY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5" y="5726047"/>
            <a:ext cx="23431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https://peda.net/jyu/okl/ebbwdite/wttip/screenshot-png:file/photo/1e3987515898ef893c2244dcde81ee2eb552d0b5/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73" y="5095875"/>
            <a:ext cx="946592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rasmus+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" y="5095875"/>
            <a:ext cx="26765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9624" y="1027112"/>
            <a:ext cx="10106025" cy="54711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Hungarian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Initiative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: Real Pearl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Foundation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0691" y="1733599"/>
            <a:ext cx="5289084" cy="395561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dirty="0" err="1" smtClean="0"/>
              <a:t>Established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1999 </a:t>
            </a:r>
            <a:r>
              <a:rPr lang="hu-HU" dirty="0" err="1" smtClean="0"/>
              <a:t>by</a:t>
            </a:r>
            <a:r>
              <a:rPr lang="hu-HU" dirty="0" smtClean="0"/>
              <a:t> Nóra </a:t>
            </a:r>
            <a:r>
              <a:rPr lang="hu-HU" dirty="0" err="1" smtClean="0"/>
              <a:t>Ritók</a:t>
            </a: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poorest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Hungary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the village of </a:t>
            </a:r>
            <a:r>
              <a:rPr lang="en-US" dirty="0" err="1"/>
              <a:t>Berettyóújfalu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five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locations</a:t>
            </a:r>
            <a:endParaRPr lang="hu-HU" dirty="0"/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89" y="2124124"/>
            <a:ext cx="5117319" cy="334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47007"/>
            <a:ext cx="4127383" cy="341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1061" y="1037215"/>
            <a:ext cx="9144000" cy="547110"/>
          </a:xfrm>
        </p:spPr>
        <p:txBody>
          <a:bodyPr/>
          <a:lstStyle/>
          <a:p>
            <a:pPr algn="l"/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Real Pearl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Foundation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67" y="819150"/>
            <a:ext cx="5146399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411061" y="1870745"/>
            <a:ext cx="5704513" cy="20553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52400"/>
            <a:r>
              <a:rPr lang="hu-HU" sz="2000" b="1" dirty="0" smtClean="0">
                <a:solidFill>
                  <a:schemeClr val="bg1"/>
                </a:solidFill>
              </a:rPr>
              <a:t>Art </a:t>
            </a:r>
            <a:r>
              <a:rPr lang="hu-HU" sz="2000" b="1" dirty="0" err="1" smtClean="0">
                <a:solidFill>
                  <a:schemeClr val="bg1"/>
                </a:solidFill>
              </a:rPr>
              <a:t>School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495300" indent="-342900">
              <a:buFont typeface="Arial" pitchFamily="34" charset="0"/>
              <a:buChar char="•"/>
            </a:pPr>
            <a:r>
              <a:rPr lang="hu-HU" sz="2000" dirty="0" err="1" smtClean="0">
                <a:solidFill>
                  <a:schemeClr val="bg1"/>
                </a:solidFill>
              </a:rPr>
              <a:t>Focusing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on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visual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communication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self-development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social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skills</a:t>
            </a:r>
            <a:endParaRPr lang="hu-HU" sz="2000" dirty="0">
              <a:solidFill>
                <a:schemeClr val="bg1"/>
              </a:solidFill>
            </a:endParaRPr>
          </a:p>
          <a:p>
            <a:pPr marL="152400"/>
            <a:r>
              <a:rPr lang="hu-HU" sz="2000" b="1" dirty="0" err="1" smtClean="0">
                <a:solidFill>
                  <a:schemeClr val="bg1"/>
                </a:solidFill>
              </a:rPr>
              <a:t>After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School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Activities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Programme</a:t>
            </a:r>
            <a:r>
              <a:rPr lang="hu-HU" sz="2000" b="1" dirty="0" smtClean="0">
                <a:solidFill>
                  <a:schemeClr val="bg1"/>
                </a:solidFill>
              </a:rPr>
              <a:t> (Told)</a:t>
            </a:r>
          </a:p>
          <a:p>
            <a:pPr marL="495300" indent="-342900"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bg1"/>
                </a:solidFill>
              </a:rPr>
              <a:t>Mentoring, </a:t>
            </a:r>
            <a:r>
              <a:rPr lang="hu-HU" sz="2000" dirty="0" err="1" smtClean="0">
                <a:solidFill>
                  <a:schemeClr val="bg1"/>
                </a:solidFill>
              </a:rPr>
              <a:t>individual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development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plans</a:t>
            </a:r>
            <a:r>
              <a:rPr lang="hu-HU" sz="2000" dirty="0" smtClean="0">
                <a:solidFill>
                  <a:schemeClr val="bg1"/>
                </a:solidFill>
              </a:rPr>
              <a:t>, </a:t>
            </a:r>
            <a:r>
              <a:rPr lang="hu-HU" sz="2000" dirty="0" err="1" smtClean="0">
                <a:solidFill>
                  <a:schemeClr val="bg1"/>
                </a:solidFill>
              </a:rPr>
              <a:t>community</a:t>
            </a:r>
            <a:r>
              <a:rPr lang="hu-HU" sz="2000" dirty="0" smtClean="0">
                <a:solidFill>
                  <a:schemeClr val="bg1"/>
                </a:solidFill>
              </a:rPr>
              <a:t> </a:t>
            </a:r>
            <a:r>
              <a:rPr lang="hu-HU" sz="2000" dirty="0" err="1" smtClean="0">
                <a:solidFill>
                  <a:schemeClr val="bg1"/>
                </a:solidFill>
              </a:rPr>
              <a:t>events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11060" y="4242732"/>
            <a:ext cx="5704514" cy="23580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52400"/>
            <a:r>
              <a:rPr lang="hu-HU" sz="2000" b="1" dirty="0" err="1" smtClean="0">
                <a:solidFill>
                  <a:schemeClr val="bg1"/>
                </a:solidFill>
              </a:rPr>
              <a:t>Some</a:t>
            </a:r>
            <a:r>
              <a:rPr lang="hu-HU" sz="2000" b="1" dirty="0" smtClean="0">
                <a:solidFill>
                  <a:schemeClr val="bg1"/>
                </a:solidFill>
              </a:rPr>
              <a:t> </a:t>
            </a:r>
            <a:r>
              <a:rPr lang="hu-HU" sz="2000" b="1" dirty="0" err="1" smtClean="0">
                <a:solidFill>
                  <a:schemeClr val="bg1"/>
                </a:solidFill>
              </a:rPr>
              <a:t>facts</a:t>
            </a:r>
            <a:endParaRPr lang="hu-HU" sz="20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 err="1" smtClean="0">
                <a:solidFill>
                  <a:schemeClr val="bg1"/>
                </a:solidFill>
              </a:rPr>
              <a:t>Subsidised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by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donations</a:t>
            </a:r>
            <a:r>
              <a:rPr lang="hu-HU" sz="1800" dirty="0">
                <a:solidFill>
                  <a:schemeClr val="bg1"/>
                </a:solidFill>
              </a:rPr>
              <a:t> and </a:t>
            </a:r>
            <a:r>
              <a:rPr lang="hu-HU" sz="1800" dirty="0" err="1" smtClean="0">
                <a:solidFill>
                  <a:schemeClr val="bg1"/>
                </a:solidFill>
              </a:rPr>
              <a:t>by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the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state</a:t>
            </a:r>
            <a:endParaRPr lang="hu-HU" sz="1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>
                <a:solidFill>
                  <a:schemeClr val="bg1"/>
                </a:solidFill>
              </a:rPr>
              <a:t>670 </a:t>
            </a:r>
            <a:r>
              <a:rPr lang="hu-HU" sz="1800" dirty="0" err="1">
                <a:solidFill>
                  <a:schemeClr val="bg1"/>
                </a:solidFill>
              </a:rPr>
              <a:t>children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from</a:t>
            </a:r>
            <a:r>
              <a:rPr lang="hu-HU" sz="1800" dirty="0">
                <a:solidFill>
                  <a:schemeClr val="bg1"/>
                </a:solidFill>
              </a:rPr>
              <a:t> 23 </a:t>
            </a:r>
            <a:r>
              <a:rPr lang="hu-HU" sz="1800" dirty="0" err="1" smtClean="0">
                <a:solidFill>
                  <a:schemeClr val="bg1"/>
                </a:solidFill>
              </a:rPr>
              <a:t>villages</a:t>
            </a:r>
            <a:r>
              <a:rPr lang="hu-HU" sz="1800" dirty="0" smtClean="0">
                <a:solidFill>
                  <a:schemeClr val="bg1"/>
                </a:solidFill>
              </a:rPr>
              <a:t>, 35-40 </a:t>
            </a:r>
            <a:r>
              <a:rPr lang="hu-HU" sz="1800" dirty="0" err="1" smtClean="0">
                <a:solidFill>
                  <a:schemeClr val="bg1"/>
                </a:solidFill>
              </a:rPr>
              <a:t>participants</a:t>
            </a:r>
            <a:r>
              <a:rPr lang="hu-HU" sz="1800" dirty="0" smtClean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in</a:t>
            </a:r>
            <a:r>
              <a:rPr lang="hu-HU" sz="1800" dirty="0" smtClean="0">
                <a:solidFill>
                  <a:schemeClr val="bg1"/>
                </a:solidFill>
              </a:rPr>
              <a:t> Told</a:t>
            </a:r>
            <a:endParaRPr lang="hu-HU" sz="1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>
                <a:solidFill>
                  <a:schemeClr val="bg1"/>
                </a:solidFill>
              </a:rPr>
              <a:t>70% of </a:t>
            </a:r>
            <a:r>
              <a:rPr lang="hu-HU" sz="1800" dirty="0" err="1">
                <a:solidFill>
                  <a:schemeClr val="bg1"/>
                </a:solidFill>
              </a:rPr>
              <a:t>whom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are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underprivileged</a:t>
            </a:r>
            <a:endParaRPr lang="hu-HU" sz="1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>
                <a:solidFill>
                  <a:schemeClr val="bg1"/>
                </a:solidFill>
              </a:rPr>
              <a:t>250 </a:t>
            </a:r>
            <a:r>
              <a:rPr lang="hu-HU" sz="1800" dirty="0" err="1">
                <a:solidFill>
                  <a:schemeClr val="bg1"/>
                </a:solidFill>
              </a:rPr>
              <a:t>live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in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deep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poverty</a:t>
            </a:r>
            <a:endParaRPr lang="hu-HU" sz="1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>
                <a:solidFill>
                  <a:schemeClr val="bg1"/>
                </a:solidFill>
              </a:rPr>
              <a:t>Most </a:t>
            </a:r>
            <a:r>
              <a:rPr lang="hu-HU" sz="1800" dirty="0" err="1">
                <a:solidFill>
                  <a:schemeClr val="bg1"/>
                </a:solidFill>
              </a:rPr>
              <a:t>coming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from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smtClean="0">
                <a:solidFill>
                  <a:schemeClr val="bg1"/>
                </a:solidFill>
              </a:rPr>
              <a:t>roma </a:t>
            </a:r>
            <a:r>
              <a:rPr lang="hu-HU" sz="1800" dirty="0" err="1" smtClean="0">
                <a:solidFill>
                  <a:schemeClr val="bg1"/>
                </a:solidFill>
              </a:rPr>
              <a:t>families</a:t>
            </a:r>
            <a:endParaRPr lang="hu-HU" sz="1800" dirty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hu-HU" sz="1800" dirty="0" err="1">
                <a:solidFill>
                  <a:schemeClr val="bg1"/>
                </a:solidFill>
              </a:rPr>
              <a:t>Working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with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>
                <a:solidFill>
                  <a:schemeClr val="bg1"/>
                </a:solidFill>
              </a:rPr>
              <a:t>children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families</a:t>
            </a:r>
            <a:r>
              <a:rPr lang="hu-HU" sz="1800" dirty="0">
                <a:solidFill>
                  <a:schemeClr val="bg1"/>
                </a:solidFill>
              </a:rPr>
              <a:t>, </a:t>
            </a:r>
            <a:r>
              <a:rPr lang="hu-HU" sz="1800" dirty="0" err="1">
                <a:solidFill>
                  <a:schemeClr val="bg1"/>
                </a:solidFill>
              </a:rPr>
              <a:t>whole</a:t>
            </a:r>
            <a:r>
              <a:rPr lang="hu-HU" sz="1800" dirty="0">
                <a:solidFill>
                  <a:schemeClr val="bg1"/>
                </a:solidFill>
              </a:rPr>
              <a:t> </a:t>
            </a:r>
            <a:r>
              <a:rPr lang="hu-HU" sz="1800" dirty="0" err="1" smtClean="0">
                <a:solidFill>
                  <a:schemeClr val="bg1"/>
                </a:solidFill>
              </a:rPr>
              <a:t>community</a:t>
            </a:r>
            <a:endParaRPr lang="hu-H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7675" y="893762"/>
            <a:ext cx="9144000" cy="547110"/>
          </a:xfrm>
        </p:spPr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Teachers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competences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05425" y="5473601"/>
            <a:ext cx="2724150" cy="90815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52400" indent="0">
              <a:buNone/>
            </a:pPr>
            <a:r>
              <a:rPr lang="hu-HU" dirty="0" err="1" smtClean="0">
                <a:solidFill>
                  <a:schemeClr val="bg1"/>
                </a:solidFill>
                <a:latin typeface="+mj-lt"/>
              </a:rPr>
              <a:t>Autonomy</a:t>
            </a:r>
            <a:r>
              <a:rPr lang="hu-HU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hu-HU" dirty="0" err="1" smtClean="0">
                <a:solidFill>
                  <a:schemeClr val="bg1"/>
                </a:solidFill>
                <a:latin typeface="+mj-lt"/>
              </a:rPr>
              <a:t>responsibility</a:t>
            </a:r>
            <a:endParaRPr lang="hu-HU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7637276"/>
              </p:ext>
            </p:extLst>
          </p:nvPr>
        </p:nvGraphicFramePr>
        <p:xfrm>
          <a:off x="-454025" y="1790700"/>
          <a:ext cx="6807200" cy="515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5638798" y="2859383"/>
            <a:ext cx="618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u-HU" sz="2400" dirty="0" err="1" smtClean="0"/>
              <a:t>As</a:t>
            </a:r>
            <a:r>
              <a:rPr lang="hu-HU" sz="2400" dirty="0" smtClean="0"/>
              <a:t> </a:t>
            </a:r>
            <a:r>
              <a:rPr lang="hu-HU" sz="2400" dirty="0" err="1" smtClean="0"/>
              <a:t>goals</a:t>
            </a:r>
            <a:r>
              <a:rPr lang="hu-HU" sz="2400" dirty="0" smtClean="0"/>
              <a:t> </a:t>
            </a:r>
            <a:r>
              <a:rPr lang="hu-HU" sz="2400" smtClean="0"/>
              <a:t>for</a:t>
            </a:r>
            <a:r>
              <a:rPr lang="hu-HU" sz="240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student</a:t>
            </a:r>
            <a:r>
              <a:rPr lang="hu-HU" sz="2400" dirty="0" smtClean="0"/>
              <a:t>) </a:t>
            </a:r>
            <a:r>
              <a:rPr lang="hu-HU" sz="2400" dirty="0" err="1" smtClean="0"/>
              <a:t>teachers</a:t>
            </a:r>
            <a:r>
              <a:rPr lang="hu-HU" sz="2400" dirty="0" smtClean="0"/>
              <a:t>’ </a:t>
            </a:r>
            <a:r>
              <a:rPr lang="hu-HU" sz="2400" dirty="0" err="1" smtClean="0"/>
              <a:t>development</a:t>
            </a:r>
            <a:endParaRPr lang="hu-H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dirty="0" smtClean="0"/>
              <a:t>(</a:t>
            </a:r>
            <a:r>
              <a:rPr lang="hu-HU" sz="2400" dirty="0" err="1" smtClean="0"/>
              <a:t>Partly</a:t>
            </a:r>
            <a:r>
              <a:rPr lang="hu-HU" sz="2400" dirty="0" smtClean="0"/>
              <a:t>) </a:t>
            </a:r>
            <a:r>
              <a:rPr lang="hu-HU" sz="2400" dirty="0" err="1" smtClean="0"/>
              <a:t>visible</a:t>
            </a:r>
            <a:endParaRPr lang="hu-H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dirty="0" err="1" smtClean="0"/>
              <a:t>Aspects</a:t>
            </a:r>
            <a:r>
              <a:rPr lang="hu-HU" sz="2400" dirty="0" smtClean="0"/>
              <a:t> of </a:t>
            </a:r>
            <a:r>
              <a:rPr lang="hu-HU" sz="2400" dirty="0" err="1" smtClean="0"/>
              <a:t>self-evaluation</a:t>
            </a:r>
            <a:r>
              <a:rPr lang="hu-HU" sz="2400" dirty="0" smtClean="0"/>
              <a:t> and </a:t>
            </a:r>
            <a:r>
              <a:rPr lang="hu-HU" sz="2400" dirty="0" err="1" smtClean="0"/>
              <a:t>evaluation</a:t>
            </a:r>
            <a:endParaRPr lang="hu-HU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hu-HU" sz="2400" dirty="0" err="1" smtClean="0"/>
              <a:t>Initiating</a:t>
            </a:r>
            <a:r>
              <a:rPr lang="hu-HU" sz="2400" dirty="0" smtClean="0"/>
              <a:t> </a:t>
            </a:r>
            <a:r>
              <a:rPr lang="hu-HU" sz="2400" dirty="0" err="1" smtClean="0"/>
              <a:t>communication</a:t>
            </a:r>
            <a:r>
              <a:rPr lang="hu-HU" sz="2400" dirty="0" smtClean="0"/>
              <a:t>, </a:t>
            </a:r>
            <a:r>
              <a:rPr lang="hu-HU" sz="2400" dirty="0" err="1" smtClean="0"/>
              <a:t>negotiation</a:t>
            </a:r>
            <a:r>
              <a:rPr lang="hu-HU" sz="2400" dirty="0" smtClean="0"/>
              <a:t> </a:t>
            </a:r>
            <a:r>
              <a:rPr lang="hu-HU" sz="2400" dirty="0" err="1" smtClean="0"/>
              <a:t>about</a:t>
            </a:r>
            <a:r>
              <a:rPr lang="hu-HU" sz="2400" dirty="0" smtClean="0"/>
              <a:t> </a:t>
            </a:r>
            <a:r>
              <a:rPr lang="hu-HU" sz="2400" dirty="0" err="1" smtClean="0"/>
              <a:t>teachers</a:t>
            </a:r>
            <a:r>
              <a:rPr lang="hu-HU" sz="2400" dirty="0" smtClean="0"/>
              <a:t>’ </a:t>
            </a:r>
            <a:r>
              <a:rPr lang="hu-HU" sz="2400" dirty="0" err="1" smtClean="0"/>
              <a:t>work</a:t>
            </a:r>
            <a:endParaRPr lang="hu-HU" sz="24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7"/>
          <a:srcRect b="14788"/>
          <a:stretch/>
        </p:blipFill>
        <p:spPr>
          <a:xfrm rot="456096">
            <a:off x="9096541" y="717623"/>
            <a:ext cx="3041946" cy="19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3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47675" y="893762"/>
            <a:ext cx="9144000" cy="547110"/>
          </a:xfrm>
        </p:spPr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Examples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Teachers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competences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40496">
            <a:off x="8730587" y="624143"/>
            <a:ext cx="3189424" cy="200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13950"/>
            <a:ext cx="5578444" cy="47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972176" y="2429544"/>
            <a:ext cx="5829299" cy="400935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5240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The </a:t>
            </a:r>
            <a:r>
              <a:rPr lang="hu-HU" dirty="0" err="1" smtClean="0">
                <a:solidFill>
                  <a:schemeClr val="bg1"/>
                </a:solidFill>
              </a:rPr>
              <a:t>teacher</a:t>
            </a:r>
            <a:r>
              <a:rPr lang="hu-HU" dirty="0" smtClean="0">
                <a:solidFill>
                  <a:schemeClr val="bg1"/>
                </a:solidFill>
              </a:rPr>
              <a:t> is </a:t>
            </a:r>
            <a:r>
              <a:rPr lang="hu-HU" dirty="0" err="1" smtClean="0">
                <a:solidFill>
                  <a:schemeClr val="bg1"/>
                </a:solidFill>
              </a:rPr>
              <a:t>able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elaborate</a:t>
            </a:r>
            <a:r>
              <a:rPr lang="hu-HU" dirty="0" smtClean="0">
                <a:solidFill>
                  <a:schemeClr val="bg1"/>
                </a:solidFill>
              </a:rPr>
              <a:t> an </a:t>
            </a:r>
            <a:r>
              <a:rPr lang="hu-HU" dirty="0" err="1" smtClean="0">
                <a:solidFill>
                  <a:schemeClr val="bg1"/>
                </a:solidFill>
              </a:rPr>
              <a:t>individual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development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plan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or</a:t>
            </a:r>
            <a:r>
              <a:rPr lang="hu-HU" dirty="0" smtClean="0">
                <a:solidFill>
                  <a:schemeClr val="bg1"/>
                </a:solidFill>
              </a:rPr>
              <a:t> a </a:t>
            </a:r>
            <a:r>
              <a:rPr lang="hu-HU" dirty="0" err="1" smtClean="0">
                <a:solidFill>
                  <a:schemeClr val="bg1"/>
                </a:solidFill>
              </a:rPr>
              <a:t>learning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contract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together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with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the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pupil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15240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15240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The </a:t>
            </a:r>
            <a:r>
              <a:rPr lang="hu-HU" dirty="0" err="1" smtClean="0">
                <a:solidFill>
                  <a:schemeClr val="bg1"/>
                </a:solidFill>
              </a:rPr>
              <a:t>teacher</a:t>
            </a:r>
            <a:r>
              <a:rPr lang="hu-HU" dirty="0" smtClean="0">
                <a:solidFill>
                  <a:schemeClr val="bg1"/>
                </a:solidFill>
              </a:rPr>
              <a:t> is </a:t>
            </a:r>
            <a:r>
              <a:rPr lang="hu-HU" dirty="0" err="1" smtClean="0">
                <a:solidFill>
                  <a:schemeClr val="bg1"/>
                </a:solidFill>
              </a:rPr>
              <a:t>familiar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with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the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different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types</a:t>
            </a:r>
            <a:r>
              <a:rPr lang="hu-HU" dirty="0" smtClean="0">
                <a:solidFill>
                  <a:schemeClr val="bg1"/>
                </a:solidFill>
              </a:rPr>
              <a:t> of </a:t>
            </a:r>
            <a:r>
              <a:rPr lang="hu-HU" dirty="0" err="1" smtClean="0">
                <a:solidFill>
                  <a:schemeClr val="bg1"/>
                </a:solidFill>
              </a:rPr>
              <a:t>individual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plans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</a:p>
          <a:p>
            <a:pPr marL="152400" indent="0">
              <a:buNone/>
            </a:pPr>
            <a:endParaRPr lang="hu-HU" dirty="0">
              <a:solidFill>
                <a:schemeClr val="bg1"/>
              </a:solidFill>
            </a:endParaRPr>
          </a:p>
          <a:p>
            <a:pPr marL="152400" indent="0">
              <a:buNone/>
            </a:pPr>
            <a:r>
              <a:rPr lang="hu-HU" dirty="0" smtClean="0">
                <a:solidFill>
                  <a:schemeClr val="bg1"/>
                </a:solidFill>
              </a:rPr>
              <a:t>The </a:t>
            </a:r>
            <a:r>
              <a:rPr lang="hu-HU" dirty="0" err="1" smtClean="0">
                <a:solidFill>
                  <a:schemeClr val="bg1"/>
                </a:solidFill>
              </a:rPr>
              <a:t>teacher</a:t>
            </a:r>
            <a:r>
              <a:rPr lang="hu-HU" dirty="0" smtClean="0">
                <a:solidFill>
                  <a:schemeClr val="bg1"/>
                </a:solidFill>
              </a:rPr>
              <a:t> is </a:t>
            </a:r>
            <a:r>
              <a:rPr lang="hu-HU" dirty="0" err="1" smtClean="0">
                <a:solidFill>
                  <a:schemeClr val="bg1"/>
                </a:solidFill>
              </a:rPr>
              <a:t>committed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build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upon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pupils</a:t>
            </a:r>
            <a:r>
              <a:rPr lang="hu-HU" dirty="0" smtClean="0">
                <a:solidFill>
                  <a:schemeClr val="bg1"/>
                </a:solidFill>
              </a:rPr>
              <a:t>’ </a:t>
            </a:r>
            <a:r>
              <a:rPr lang="hu-HU" dirty="0" err="1" smtClean="0">
                <a:solidFill>
                  <a:schemeClr val="bg1"/>
                </a:solidFill>
              </a:rPr>
              <a:t>own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learning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goals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Watching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videos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roup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ask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95374" y="1828800"/>
            <a:ext cx="9991726" cy="47244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52400" indent="0">
              <a:buNone/>
            </a:pPr>
            <a:r>
              <a:rPr lang="hu-HU" b="1" dirty="0" smtClean="0">
                <a:solidFill>
                  <a:schemeClr val="bg1"/>
                </a:solidFill>
              </a:rPr>
              <a:t>1. </a:t>
            </a:r>
            <a:r>
              <a:rPr lang="hu-HU" b="1" dirty="0" err="1" smtClean="0">
                <a:solidFill>
                  <a:schemeClr val="bg1"/>
                </a:solidFill>
              </a:rPr>
              <a:t>Please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watch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two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videos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about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Real Pearl </a:t>
            </a:r>
            <a:r>
              <a:rPr lang="hu-HU" b="1" dirty="0" err="1" smtClean="0">
                <a:solidFill>
                  <a:schemeClr val="bg1"/>
                </a:solidFill>
              </a:rPr>
              <a:t>Foundation</a:t>
            </a:r>
            <a:r>
              <a:rPr lang="hu-HU" b="1" dirty="0" smtClean="0">
                <a:solidFill>
                  <a:schemeClr val="bg1"/>
                </a:solidFill>
              </a:rPr>
              <a:t>! </a:t>
            </a:r>
          </a:p>
          <a:p>
            <a:pPr marL="152400" indent="0">
              <a:buNone/>
            </a:pPr>
            <a:r>
              <a:rPr lang="hu-HU" sz="2000" dirty="0" smtClean="0">
                <a:hlinkClick r:id="rId3"/>
              </a:rPr>
              <a:t>https</a:t>
            </a:r>
            <a:r>
              <a:rPr lang="hu-HU" sz="2000" dirty="0">
                <a:hlinkClick r:id="rId3"/>
              </a:rPr>
              <a:t>://www.youtube.com/watch?v=52MSYbJQMtU&amp;feature=youtu.be</a:t>
            </a:r>
            <a:endParaRPr lang="hu-HU" sz="2000" dirty="0"/>
          </a:p>
          <a:p>
            <a:pPr marL="152400" indent="0">
              <a:buNone/>
            </a:pPr>
            <a:r>
              <a:rPr lang="hu-HU" sz="2000" dirty="0">
                <a:hlinkClick r:id="rId4"/>
              </a:rPr>
              <a:t>https://www.youtube.com/watch?v=4AmFRlWVeAU</a:t>
            </a:r>
            <a:endParaRPr lang="hu-HU" sz="2000" dirty="0" smtClean="0">
              <a:solidFill>
                <a:schemeClr val="bg1"/>
              </a:solidFill>
            </a:endParaRPr>
          </a:p>
          <a:p>
            <a:pPr marL="152400" indent="0">
              <a:buNone/>
            </a:pPr>
            <a:endParaRPr lang="hu-HU" b="1" dirty="0" smtClean="0">
              <a:solidFill>
                <a:schemeClr val="bg1"/>
              </a:solidFill>
            </a:endParaRPr>
          </a:p>
          <a:p>
            <a:pPr marL="152400" indent="0">
              <a:buNone/>
            </a:pPr>
            <a:r>
              <a:rPr lang="hu-HU" b="1" dirty="0" smtClean="0">
                <a:solidFill>
                  <a:schemeClr val="bg1"/>
                </a:solidFill>
              </a:rPr>
              <a:t>2.a. </a:t>
            </a:r>
            <a:r>
              <a:rPr lang="hu-HU" b="1" dirty="0" err="1" smtClean="0">
                <a:solidFill>
                  <a:schemeClr val="bg1"/>
                </a:solidFill>
              </a:rPr>
              <a:t>Please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identify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those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teacher</a:t>
            </a:r>
            <a:r>
              <a:rPr lang="hu-HU" b="1" dirty="0" smtClean="0">
                <a:solidFill>
                  <a:schemeClr val="bg1"/>
                </a:solidFill>
              </a:rPr>
              <a:t>’s </a:t>
            </a:r>
            <a:r>
              <a:rPr lang="hu-HU" b="1" dirty="0" err="1" smtClean="0">
                <a:solidFill>
                  <a:schemeClr val="bg1"/>
                </a:solidFill>
              </a:rPr>
              <a:t>competences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you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find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important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for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working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in</a:t>
            </a:r>
            <a:r>
              <a:rPr lang="hu-HU" b="1" dirty="0" smtClean="0">
                <a:solidFill>
                  <a:schemeClr val="bg1"/>
                </a:solidFill>
              </a:rPr>
              <a:t> a </a:t>
            </a:r>
            <a:r>
              <a:rPr lang="hu-HU" b="1" dirty="0" err="1" smtClean="0">
                <a:solidFill>
                  <a:schemeClr val="bg1"/>
                </a:solidFill>
              </a:rPr>
              <a:t>multicultural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school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setting</a:t>
            </a:r>
            <a:r>
              <a:rPr lang="hu-HU" b="1" dirty="0" smtClean="0">
                <a:solidFill>
                  <a:schemeClr val="bg1"/>
                </a:solidFill>
              </a:rPr>
              <a:t>! </a:t>
            </a:r>
            <a:r>
              <a:rPr lang="hu-HU" b="1" dirty="0" err="1" smtClean="0">
                <a:solidFill>
                  <a:schemeClr val="bg1"/>
                </a:solidFill>
              </a:rPr>
              <a:t>Think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about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your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competencies</a:t>
            </a:r>
            <a:r>
              <a:rPr lang="hu-HU" b="1" dirty="0" smtClean="0">
                <a:solidFill>
                  <a:schemeClr val="bg1"/>
                </a:solidFill>
              </a:rPr>
              <a:t>, </a:t>
            </a:r>
            <a:r>
              <a:rPr lang="hu-HU" b="1" dirty="0" err="1" smtClean="0">
                <a:solidFill>
                  <a:schemeClr val="bg1"/>
                </a:solidFill>
              </a:rPr>
              <a:t>what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are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strong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ones</a:t>
            </a:r>
            <a:r>
              <a:rPr lang="hu-HU" b="1" dirty="0" smtClean="0">
                <a:solidFill>
                  <a:schemeClr val="bg1"/>
                </a:solidFill>
              </a:rPr>
              <a:t> and </a:t>
            </a:r>
            <a:r>
              <a:rPr lang="hu-HU" b="1" dirty="0" err="1" smtClean="0">
                <a:solidFill>
                  <a:schemeClr val="bg1"/>
                </a:solidFill>
              </a:rPr>
              <a:t>what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are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those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that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need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to</a:t>
            </a:r>
            <a:r>
              <a:rPr lang="hu-HU" b="1" dirty="0" smtClean="0">
                <a:solidFill>
                  <a:schemeClr val="bg1"/>
                </a:solidFill>
              </a:rPr>
              <a:t> be </a:t>
            </a:r>
            <a:r>
              <a:rPr lang="hu-HU" b="1" dirty="0" err="1" smtClean="0">
                <a:solidFill>
                  <a:schemeClr val="bg1"/>
                </a:solidFill>
              </a:rPr>
              <a:t>developed</a:t>
            </a:r>
            <a:r>
              <a:rPr lang="hu-HU" b="1" dirty="0" smtClean="0">
                <a:solidFill>
                  <a:schemeClr val="bg1"/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hu-HU" dirty="0" err="1" smtClean="0">
                <a:solidFill>
                  <a:schemeClr val="bg1"/>
                </a:solidFill>
              </a:rPr>
              <a:t>Please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think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also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about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the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different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dirty="0" err="1" smtClean="0">
                <a:solidFill>
                  <a:schemeClr val="bg1"/>
                </a:solidFill>
              </a:rPr>
              <a:t>components</a:t>
            </a:r>
            <a:r>
              <a:rPr lang="hu-HU" dirty="0" smtClean="0">
                <a:solidFill>
                  <a:schemeClr val="bg1"/>
                </a:solidFill>
              </a:rPr>
              <a:t> of </a:t>
            </a:r>
            <a:r>
              <a:rPr lang="hu-HU" dirty="0" err="1" smtClean="0">
                <a:solidFill>
                  <a:schemeClr val="bg1"/>
                </a:solidFill>
              </a:rPr>
              <a:t>teacher</a:t>
            </a:r>
            <a:r>
              <a:rPr lang="hu-HU" dirty="0" smtClean="0">
                <a:solidFill>
                  <a:schemeClr val="bg1"/>
                </a:solidFill>
              </a:rPr>
              <a:t>’s </a:t>
            </a:r>
            <a:r>
              <a:rPr lang="hu-HU" dirty="0" err="1" smtClean="0">
                <a:solidFill>
                  <a:schemeClr val="bg1"/>
                </a:solidFill>
              </a:rPr>
              <a:t>competences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</a:p>
          <a:p>
            <a:pPr marL="152400" indent="0">
              <a:buNone/>
            </a:pPr>
            <a:r>
              <a:rPr lang="hu-HU" b="1" dirty="0" smtClean="0">
                <a:solidFill>
                  <a:schemeClr val="bg1"/>
                </a:solidFill>
              </a:rPr>
              <a:t>2.b. </a:t>
            </a:r>
            <a:r>
              <a:rPr lang="hu-HU" b="1" dirty="0" err="1" smtClean="0">
                <a:solidFill>
                  <a:schemeClr val="bg1"/>
                </a:solidFill>
              </a:rPr>
              <a:t>Think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about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the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various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ways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how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you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can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develop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further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 smtClean="0">
                <a:solidFill>
                  <a:schemeClr val="bg1"/>
                </a:solidFill>
              </a:rPr>
              <a:t>these</a:t>
            </a:r>
            <a:r>
              <a:rPr lang="hu-HU" b="1" dirty="0" smtClean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competences</a:t>
            </a:r>
            <a:r>
              <a:rPr lang="hu-HU" b="1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2453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33525" y="1797483"/>
            <a:ext cx="9144000" cy="395561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Ritók</a:t>
            </a:r>
            <a:r>
              <a:rPr lang="en-US" dirty="0"/>
              <a:t>, N. L. and </a:t>
            </a:r>
            <a:r>
              <a:rPr lang="en-US" dirty="0" err="1"/>
              <a:t>Bodoczky</a:t>
            </a:r>
            <a:r>
              <a:rPr lang="en-US" dirty="0"/>
              <a:t>, I. (2012), ‘The positive influence of art activities on poor communities’, International Journal of Education through Art 8: 3, pp. 329–336,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10.1386/eta.8.3.329_7</a:t>
            </a:r>
            <a:endParaRPr lang="hu-HU" dirty="0" smtClean="0">
              <a:hlinkClick r:id="rId3"/>
            </a:endParaRPr>
          </a:p>
          <a:p>
            <a:pPr>
              <a:buFont typeface="Wingdings" pitchFamily="2" charset="2"/>
              <a:buChar char="§"/>
            </a:pPr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://www.youtube.com/watch?v=52MSYbJQMtU&amp;feature=youtu.be</a:t>
            </a:r>
            <a:endParaRPr lang="hu-HU" dirty="0"/>
          </a:p>
          <a:p>
            <a:pPr>
              <a:buFont typeface="Wingdings" pitchFamily="2" charset="2"/>
              <a:buChar char="§"/>
            </a:pPr>
            <a:r>
              <a:rPr lang="hu-HU" dirty="0">
                <a:hlinkClick r:id="rId4"/>
              </a:rPr>
              <a:t>https://www.youtube.com/watch?v=G-E2PYmtrq0&amp;feature=youtu.be</a:t>
            </a:r>
            <a:endParaRPr lang="hu-HU" dirty="0"/>
          </a:p>
          <a:p>
            <a:pPr>
              <a:buFont typeface="Wingdings" pitchFamily="2" charset="2"/>
              <a:buChar char="§"/>
            </a:pPr>
            <a:r>
              <a:rPr lang="hu-HU" dirty="0">
                <a:hlinkClick r:id="rId5"/>
              </a:rPr>
              <a:t>https://www.youtube.com/watch?v=4AmFRlWVeAU</a:t>
            </a:r>
            <a:r>
              <a:rPr lang="hu-HU" dirty="0"/>
              <a:t> </a:t>
            </a:r>
            <a:endParaRPr lang="hu-HU" dirty="0" smtClean="0"/>
          </a:p>
          <a:p>
            <a:pPr>
              <a:buFont typeface="Wingdings" pitchFamily="2" charset="2"/>
              <a:buChar char="§"/>
            </a:pPr>
            <a:r>
              <a:rPr lang="hu-HU" dirty="0"/>
              <a:t>European </a:t>
            </a:r>
            <a:r>
              <a:rPr lang="hu-HU" dirty="0" err="1"/>
              <a:t>Commission</a:t>
            </a:r>
            <a:r>
              <a:rPr lang="hu-HU" dirty="0"/>
              <a:t> (2013): </a:t>
            </a:r>
            <a:r>
              <a:rPr lang="en-US" dirty="0"/>
              <a:t>Supporting teacher competence development for better learning outcomes</a:t>
            </a:r>
            <a:r>
              <a:rPr lang="hu-HU" dirty="0"/>
              <a:t>. Education and </a:t>
            </a:r>
            <a:r>
              <a:rPr lang="hu-HU" dirty="0" err="1"/>
              <a:t>Training</a:t>
            </a:r>
            <a:r>
              <a:rPr lang="hu-HU" dirty="0"/>
              <a:t>. </a:t>
            </a:r>
            <a:r>
              <a:rPr lang="hu-HU" dirty="0" smtClean="0">
                <a:hlinkClick r:id="rId6"/>
              </a:rPr>
              <a:t>http</a:t>
            </a:r>
            <a:r>
              <a:rPr lang="hu-HU" dirty="0">
                <a:hlinkClick r:id="rId6"/>
              </a:rPr>
              <a:t>://</a:t>
            </a:r>
            <a:r>
              <a:rPr lang="hu-HU" dirty="0" smtClean="0">
                <a:hlinkClick r:id="rId6"/>
              </a:rPr>
              <a:t>ec.europa.eu/dgs/education_culture/repository/education/policy/school/doc/teachercomp_en.pdf</a:t>
            </a:r>
            <a:r>
              <a:rPr lang="hu-HU" dirty="0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86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530926" y="3006968"/>
            <a:ext cx="10667999" cy="980445"/>
          </a:xfrm>
          <a:prstGeom prst="rect">
            <a:avLst/>
          </a:prstGeom>
          <a:solidFill>
            <a:srgbClr val="8DA861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hu-HU">
                <a:solidFill>
                  <a:schemeClr val="lt1"/>
                </a:solidFill>
              </a:rPr>
              <a:t>Thank you for your attention!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103417" y="332510"/>
            <a:ext cx="4608946" cy="1200329"/>
          </a:xfrm>
          <a:prstGeom prst="rect">
            <a:avLst/>
          </a:prstGeom>
          <a:solidFill>
            <a:srgbClr val="89A45D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EÖTVÖS LORÁND UNIVERSITY FACULTY</a:t>
            </a:r>
            <a:r>
              <a:rPr lang="hu-HU" sz="2400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EDUCATION AND PSYCHOLOGY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436</Words>
  <Application>Microsoft Office PowerPoint</Application>
  <PresentationFormat>Egyéni</PresentationFormat>
  <Paragraphs>57</Paragraphs>
  <Slides>9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Office-téma</vt:lpstr>
      <vt:lpstr>1_Office-téma</vt:lpstr>
      <vt:lpstr>11th of April</vt:lpstr>
      <vt:lpstr>Learning initiatives for different communities – seeking success?  Orsolya Kálmán – Erika Kopp</vt:lpstr>
      <vt:lpstr>A Hungarian Initiative: Real Pearl Foundation</vt:lpstr>
      <vt:lpstr>Real Pearl Foundation</vt:lpstr>
      <vt:lpstr>Teachers’ competences</vt:lpstr>
      <vt:lpstr>Examples of Teachers’ competences</vt:lpstr>
      <vt:lpstr>Watching the videos and Group task </vt:lpstr>
      <vt:lpstr>Sources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Group for Higher Education and Innovation</dc:title>
  <dc:creator>HL</dc:creator>
  <cp:lastModifiedBy>medea</cp:lastModifiedBy>
  <cp:revision>44</cp:revision>
  <dcterms:modified xsi:type="dcterms:W3CDTF">2018-04-11T08:15:56Z</dcterms:modified>
</cp:coreProperties>
</file>