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6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81DEE-3B10-4523-B293-2B84CD0AEBEF}" type="datetimeFigureOut">
              <a:rPr lang="fi-FI" smtClean="0"/>
              <a:t>19.11.2017</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95EDE-DB1D-4BAC-96B6-25B3070D34F2}" type="slidenum">
              <a:rPr lang="fi-FI" smtClean="0"/>
              <a:t>‹#›</a:t>
            </a:fld>
            <a:endParaRPr lang="fi-FI"/>
          </a:p>
        </p:txBody>
      </p:sp>
    </p:spTree>
    <p:extLst>
      <p:ext uri="{BB962C8B-B14F-4D97-AF65-F5344CB8AC3E}">
        <p14:creationId xmlns:p14="http://schemas.microsoft.com/office/powerpoint/2010/main" val="3194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47E5EC2-F3EC-4C1E-A93B-62D058168603}" type="slidenum">
              <a:rPr lang="en-US" altLang="en-US">
                <a:solidFill>
                  <a:prstClr val="black"/>
                </a:solidFill>
              </a:rPr>
              <a:pPr>
                <a:spcBef>
                  <a:spcPct val="0"/>
                </a:spcBef>
              </a:pPr>
              <a:t>4</a:t>
            </a:fld>
            <a:endParaRPr lang="en-US" altLang="en-US">
              <a:solidFill>
                <a:prstClr val="black"/>
              </a:solidFill>
            </a:endParaRPr>
          </a:p>
        </p:txBody>
      </p:sp>
      <p:sp>
        <p:nvSpPr>
          <p:cNvPr id="36867" name="Slide Image Placeholder 1"/>
          <p:cNvSpPr>
            <a:spLocks noGrp="1" noRot="1" noChangeAspect="1" noTextEdit="1"/>
          </p:cNvSpPr>
          <p:nvPr>
            <p:ph type="sldImg"/>
          </p:nvPr>
        </p:nvSpPr>
        <p:spPr>
          <a:xfrm>
            <a:off x="1144588" y="685800"/>
            <a:ext cx="4570412" cy="3429000"/>
          </a:xfrm>
          <a:ln/>
        </p:spPr>
      </p:sp>
      <p:sp>
        <p:nvSpPr>
          <p:cNvPr id="41988"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US" altLang="en-US" sz="800" b="1" smtClean="0"/>
              <a:t>The Olmec</a:t>
            </a:r>
          </a:p>
          <a:p>
            <a:pPr>
              <a:lnSpc>
                <a:spcPct val="80000"/>
              </a:lnSpc>
              <a:defRPr/>
            </a:pPr>
            <a:r>
              <a:rPr lang="en-US" altLang="en-US" sz="800" smtClean="0"/>
              <a:t>Mesoamerica</a:t>
            </a:r>
            <a:r>
              <a:rPr lang="ja-JP" altLang="en-US" sz="800" smtClean="0"/>
              <a:t>’</a:t>
            </a:r>
            <a:r>
              <a:rPr lang="en-US" altLang="ja-JP" sz="800" smtClean="0"/>
              <a:t>s first known civilization builders were a people known as the </a:t>
            </a:r>
            <a:r>
              <a:rPr lang="en-US" altLang="ja-JP" sz="800" b="1" smtClean="0"/>
              <a:t>Olmec. They began carving out a society around 1200 B.C. in the jungles of southern </a:t>
            </a:r>
            <a:r>
              <a:rPr lang="en-US" altLang="ja-JP" sz="800" smtClean="0"/>
              <a:t>Mexico. The Olmec influenced neighboring groups, as well as the later civilizations of the region. They often are called Mesoamerica</a:t>
            </a:r>
            <a:r>
              <a:rPr lang="ja-JP" altLang="en-US" sz="800" smtClean="0"/>
              <a:t>’</a:t>
            </a:r>
            <a:r>
              <a:rPr lang="en-US" altLang="ja-JP" sz="800" smtClean="0"/>
              <a:t>s </a:t>
            </a:r>
            <a:r>
              <a:rPr lang="ja-JP" altLang="en-US" sz="800" smtClean="0"/>
              <a:t>“</a:t>
            </a:r>
            <a:r>
              <a:rPr lang="en-US" altLang="ja-JP" sz="800" smtClean="0"/>
              <a:t>mother culture.</a:t>
            </a:r>
            <a:r>
              <a:rPr lang="ja-JP" altLang="en-US" sz="800" smtClean="0"/>
              <a:t>”</a:t>
            </a:r>
            <a:endParaRPr lang="en-US" altLang="ja-JP" sz="800" smtClean="0"/>
          </a:p>
          <a:p>
            <a:pPr>
              <a:lnSpc>
                <a:spcPct val="80000"/>
              </a:lnSpc>
              <a:defRPr/>
            </a:pPr>
            <a:r>
              <a:rPr lang="en-US" altLang="en-US" sz="800" b="1" smtClean="0"/>
              <a:t>The Rise of Olmec Civilization </a:t>
            </a:r>
          </a:p>
          <a:p>
            <a:pPr>
              <a:lnSpc>
                <a:spcPct val="80000"/>
              </a:lnSpc>
              <a:defRPr/>
            </a:pPr>
            <a:r>
              <a:rPr lang="en-US" altLang="en-US" sz="800" b="1" smtClean="0"/>
              <a:t>Around 1860, a worker clearing a field in the </a:t>
            </a:r>
            <a:r>
              <a:rPr lang="en-US" altLang="en-US" sz="800" smtClean="0"/>
              <a:t>hot coastal plain of southeastern Mexico uncovered an extraordinary stone sculpture. It stood five feet tall and weighed an estimated eight tons. The sculpture was of an enormous head, wearing a headpiece. (See History Through Art, pages 244–245.) The head was carved in a strikingly realistic style, with thick lips, a flat nose, and large oval eyes. Archaeologists had never seen anything like it in the Americas. This head, along with others that were discovered later, was a remnant of the Olmec civilization. The Olmec emerged about 1200 B.C. and thrived from approximately 800–400 B.C. They lived along the Gulf Coast of Mexico, in the modern-day Mexican states of Veracruz and Tabasco.</a:t>
            </a:r>
          </a:p>
          <a:p>
            <a:pPr>
              <a:lnSpc>
                <a:spcPct val="80000"/>
              </a:lnSpc>
              <a:defRPr/>
            </a:pPr>
            <a:r>
              <a:rPr lang="en-US" altLang="en-US" sz="800" b="1" smtClean="0"/>
              <a:t>Gulf Coast Geography </a:t>
            </a:r>
          </a:p>
          <a:p>
            <a:pPr>
              <a:lnSpc>
                <a:spcPct val="80000"/>
              </a:lnSpc>
              <a:defRPr/>
            </a:pPr>
            <a:r>
              <a:rPr lang="en-US" altLang="en-US" sz="800" b="1" smtClean="0"/>
              <a:t>On the surface, the Gulf Coast seemed an unlikely site </a:t>
            </a:r>
            <a:r>
              <a:rPr lang="en-US" altLang="en-US" sz="800" smtClean="0"/>
              <a:t>for a high culture to take root. The region was hot and humid and covered with swamps and jungle. In some places, giant trees formed a thick cover that prevented most sunlight from reaching the ground. Up to 100 inches of rain fell every year. The rainfall swelled rivers and caused severe flooding. However, the region also had certain advantages. There were abundant deposits of salt and tar, as well as fine clay used in making pottery. There was also wood and rubber from the rain forest. The hills to the north provided hard stone from which the Olmec could make tools and monuments. The rivers that laced the region provided a means of transport. Most important, the flood plains of these rivers provided fertile land for farming. The Olmec used their resources to build thriving communities. The </a:t>
            </a:r>
            <a:r>
              <a:rPr lang="it-IT" altLang="en-US" sz="800" smtClean="0"/>
              <a:t>oldest site, San Lorenzo, dates </a:t>
            </a:r>
            <a:r>
              <a:rPr lang="en-US" altLang="en-US" sz="800" smtClean="0"/>
              <a:t>back to around 1150 B.C. Here archaeologists uncovered important clues that offered a glimpse into the Olmec world. </a:t>
            </a:r>
            <a:r>
              <a:rPr lang="en-US" altLang="en-US" sz="800" b="1" smtClean="0"/>
              <a:t>Olmec Society At San Lorenzo </a:t>
            </a:r>
            <a:r>
              <a:rPr lang="en-US" altLang="en-US" sz="800" smtClean="0"/>
              <a:t>archaeologists discovered earthen mounds, courtyards, and pyramids. Set among these earthworks were large stone monuments. They included columns, altars, and more colossal, sculpted heads, which may have represented particular Olmec rulers. These giant monuments weigh as much as 44 tons. Some scholars think that Olmec workers may have moved these sculptures over land on rolling logs to the river banks. From there, they may have rafted the monuments along waterways to various sites. To the east of San Lorenzo, another significant Olmec site, La Venta, rose around 900 B.C. Here, researchers discovered a 100-foot-high mound of earth and clay. This structure may have served as the tomb of a great Olmec ruler. Known as the Great Pyramid, the mound also may have been the center of the Olmec religion. Experts believe the Olmec prayed to a variety of nature gods. Most of all, they probably worshiped the jaguar spirit. Numerous Olmec sculptures and carvings depict a half-human, half-jaguar creature. Some scholars believe that the jaguar represented a powerful rain god. Others contend that there were several jaguar gods, representing the earth, fertility, and maize.</a:t>
            </a:r>
          </a:p>
          <a:p>
            <a:pPr>
              <a:lnSpc>
                <a:spcPct val="80000"/>
              </a:lnSpc>
              <a:defRPr/>
            </a:pPr>
            <a:r>
              <a:rPr lang="en-US" altLang="en-US" sz="800" b="1" smtClean="0"/>
              <a:t>Trade and Commerce </a:t>
            </a:r>
          </a:p>
          <a:p>
            <a:pPr>
              <a:lnSpc>
                <a:spcPct val="80000"/>
              </a:lnSpc>
              <a:defRPr/>
            </a:pPr>
            <a:r>
              <a:rPr lang="en-US" altLang="en-US" sz="800" b="1" smtClean="0"/>
              <a:t>Archaeologists once believed that sites such as La Venta </a:t>
            </a:r>
            <a:r>
              <a:rPr lang="en-US" altLang="en-US" sz="800" smtClean="0"/>
              <a:t>were ceremonial centers where important rituals were performed but few people lived. In recent years, however, experts have begun to revise that view. The Olmec appear to have been a prosperous people who directed a large trading network throughout Mesoamerica. Olmec goods traveled as far as Mexico City to the north and Honduras to the south. In addition, raw materials—including iron ore and various stones—reached San Lorenzo from faraway regions. This trade network helped boost the Olmec economy and spread Olmec influence.</a:t>
            </a:r>
          </a:p>
          <a:p>
            <a:pPr>
              <a:lnSpc>
                <a:spcPct val="80000"/>
              </a:lnSpc>
              <a:defRPr/>
            </a:pPr>
            <a:r>
              <a:rPr lang="en-US" altLang="en-US" sz="800" b="1" smtClean="0"/>
              <a:t>Decline of the Olmec </a:t>
            </a:r>
          </a:p>
          <a:p>
            <a:pPr>
              <a:lnSpc>
                <a:spcPct val="80000"/>
              </a:lnSpc>
              <a:defRPr/>
            </a:pPr>
            <a:r>
              <a:rPr lang="en-US" altLang="en-US" sz="800" b="1" smtClean="0"/>
              <a:t>For reasons that are not fully understood, Olmec civilization </a:t>
            </a:r>
            <a:r>
              <a:rPr lang="en-US" altLang="en-US" sz="800" smtClean="0"/>
              <a:t>eventually collapsed. Scholars believe San Lorenzo was destroyed around 900 B.C. La Venta may have fallen sometime around 400 B.C. Some experts speculate that outside invaders caused the destruction. Others believe the Olmec may have destroyed their own monuments upon the death of their rulers.</a:t>
            </a:r>
          </a:p>
          <a:p>
            <a:pPr>
              <a:lnSpc>
                <a:spcPct val="80000"/>
              </a:lnSpc>
              <a:defRPr/>
            </a:pPr>
            <a:r>
              <a:rPr lang="en-US" altLang="en-US" sz="800" b="1" smtClean="0"/>
              <a:t>The Early Mesoamericans</a:t>
            </a:r>
            <a:r>
              <a:rPr lang="ja-JP" altLang="en-US" sz="800" b="1" smtClean="0"/>
              <a:t>’</a:t>
            </a:r>
            <a:r>
              <a:rPr lang="en-US" altLang="ja-JP" sz="800" b="1" smtClean="0"/>
              <a:t> Legacy </a:t>
            </a:r>
            <a:r>
              <a:rPr lang="en-US" altLang="ja-JP" sz="800" smtClean="0"/>
              <a:t>Although both the Zapotec and Olmec civilizations eventually collapsed, each culture influenced the Mesoamerican civilizations that followed.</a:t>
            </a:r>
          </a:p>
          <a:p>
            <a:pPr>
              <a:lnSpc>
                <a:spcPct val="80000"/>
              </a:lnSpc>
              <a:defRPr/>
            </a:pPr>
            <a:r>
              <a:rPr lang="en-US" altLang="en-US" sz="800" b="1" smtClean="0"/>
              <a:t>The Olmec Leave Their Mark </a:t>
            </a:r>
          </a:p>
          <a:p>
            <a:pPr>
              <a:lnSpc>
                <a:spcPct val="80000"/>
              </a:lnSpc>
              <a:defRPr/>
            </a:pPr>
            <a:r>
              <a:rPr lang="en-US" altLang="en-US" sz="800" b="1" smtClean="0"/>
              <a:t>The Olmec contributed much to later </a:t>
            </a:r>
            <a:r>
              <a:rPr lang="en-US" altLang="en-US" sz="800" smtClean="0"/>
              <a:t>Mesoamerican civilizations. They influenced the powerful Maya, who will be discussed in Chapter 16. Olmec art styles, especially the use of the jaguar motif, can be seen in the pottery and sculpture of later peoples in the region. In addition, future Mesoamerican societies copied the Olmec pattern of urban design. The Olmec also left behind the notions of planned ceremonial centers, ritual ball games, and an elite ruling class. And while there is no clear evidence that the Olmec used a written language, their descendants or a related people carved out stone symbols that may have influenced later glyph writing.</a:t>
            </a:r>
          </a:p>
          <a:p>
            <a:pPr>
              <a:lnSpc>
                <a:spcPct val="80000"/>
              </a:lnSpc>
              <a:defRPr/>
            </a:pPr>
            <a:r>
              <a:rPr lang="en-US" altLang="en-US" sz="800" b="1" smtClean="0"/>
              <a:t>Zapotec Contributions </a:t>
            </a:r>
          </a:p>
          <a:p>
            <a:pPr>
              <a:lnSpc>
                <a:spcPct val="80000"/>
              </a:lnSpc>
              <a:defRPr/>
            </a:pPr>
            <a:r>
              <a:rPr lang="en-US" altLang="en-US" sz="800" b="1" smtClean="0"/>
              <a:t>The Zapotec left behind their own legacy. It included a </a:t>
            </a:r>
            <a:r>
              <a:rPr lang="en-US" altLang="en-US" sz="800" smtClean="0"/>
              <a:t>hieroglyphic writing system and a calendar system based on the movement of the sun. In addition, the Zapotec are noted as the Americas</a:t>
            </a:r>
            <a:r>
              <a:rPr lang="ja-JP" altLang="en-US" sz="800" smtClean="0"/>
              <a:t>’</a:t>
            </a:r>
            <a:r>
              <a:rPr lang="en-US" altLang="ja-JP" sz="800" smtClean="0"/>
              <a:t> first city builders. Monte Albán combined ceremonial grandeur with residential living space. This style influenced the development of future urban centers and became a hallmark of Mesoamerican civilizations.</a:t>
            </a:r>
          </a:p>
          <a:p>
            <a:pPr>
              <a:lnSpc>
                <a:spcPct val="80000"/>
              </a:lnSpc>
              <a:defRPr/>
            </a:pPr>
            <a:r>
              <a:rPr lang="en-US" altLang="en-US" sz="800" smtClean="0"/>
              <a:t>As the Zapotec and Olmec flourished and then declined, civilizations were also taking shape in South America. Along the rough and mountainous terrain in what is now Peru, ancient peoples came together. There, they created more advanced and complex societies.</a:t>
            </a:r>
          </a:p>
        </p:txBody>
      </p:sp>
      <p:sp>
        <p:nvSpPr>
          <p:cNvPr id="36869" name="Slide Number Placeholder 3"/>
          <p:cNvSpPr txBox="1">
            <a:spLocks noGrp="1"/>
          </p:cNvSpPr>
          <p:nvPr/>
        </p:nvSpPr>
        <p:spPr bwMode="auto">
          <a:xfrm>
            <a:off x="3884613" y="8685363"/>
            <a:ext cx="2971800"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eaLnBrk="1" fontAlgn="base" hangingPunct="1">
              <a:spcBef>
                <a:spcPct val="0"/>
              </a:spcBef>
              <a:spcAft>
                <a:spcPct val="0"/>
              </a:spcAft>
            </a:pPr>
            <a:fld id="{3C06E666-0CB7-4009-B93D-3ECB4746A4CB}" type="slidenum">
              <a:rPr lang="en-US" altLang="en-US">
                <a:solidFill>
                  <a:prstClr val="black"/>
                </a:solidFill>
                <a:latin typeface="Arial" charset="0"/>
                <a:cs typeface="Arial" charset="0"/>
              </a:rPr>
              <a:pPr algn="r" eaLnBrk="1" fontAlgn="base" hangingPunct="1">
                <a:spcBef>
                  <a:spcPct val="0"/>
                </a:spcBef>
                <a:spcAft>
                  <a:spcPct val="0"/>
                </a:spcAft>
              </a:pPr>
              <a:t>4</a:t>
            </a:fld>
            <a:endParaRPr lang="en-US" altLang="en-US">
              <a:solidFill>
                <a:prstClr val="black"/>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7527F75-7432-4A80-A393-4FCE350B6110}" type="slidenum">
              <a:rPr lang="en-US" altLang="en-US">
                <a:solidFill>
                  <a:prstClr val="black"/>
                </a:solidFill>
              </a:rPr>
              <a:pPr>
                <a:spcBef>
                  <a:spcPct val="0"/>
                </a:spcBef>
              </a:pPr>
              <a:t>5</a:t>
            </a:fld>
            <a:endParaRPr lang="en-US" altLang="en-US">
              <a:solidFill>
                <a:prstClr val="black"/>
              </a:solidFill>
            </a:endParaRPr>
          </a:p>
        </p:txBody>
      </p:sp>
      <p:sp>
        <p:nvSpPr>
          <p:cNvPr id="37891" name="Slide Image Placeholder 1"/>
          <p:cNvSpPr>
            <a:spLocks noGrp="1" noRot="1" noChangeAspect="1" noTextEdit="1"/>
          </p:cNvSpPr>
          <p:nvPr>
            <p:ph type="sldImg"/>
          </p:nvPr>
        </p:nvSpPr>
        <p:spPr>
          <a:xfrm>
            <a:off x="1144588" y="685800"/>
            <a:ext cx="4570412" cy="3429000"/>
          </a:xfrm>
          <a:ln/>
        </p:spPr>
      </p:sp>
      <p:sp>
        <p:nvSpPr>
          <p:cNvPr id="43012"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US" altLang="en-US" sz="800" b="1" smtClean="0"/>
              <a:t>The Olmec--</a:t>
            </a:r>
            <a:r>
              <a:rPr lang="en-US" altLang="en-US" sz="800" smtClean="0"/>
              <a:t>Mesoamerica</a:t>
            </a:r>
            <a:r>
              <a:rPr lang="ja-JP" altLang="en-US" sz="800" smtClean="0"/>
              <a:t>’</a:t>
            </a:r>
            <a:r>
              <a:rPr lang="en-US" altLang="ja-JP" sz="800" smtClean="0"/>
              <a:t>s first known civilization builders were a people known as the Olmec. They began carving out a society around 1200 B.C. in the jungles of southern Mexico. The Olmec influenced neighboring groups, as well as the later civilizations of the region. They often are called Mesoamerica</a:t>
            </a:r>
            <a:r>
              <a:rPr lang="ja-JP" altLang="en-US" sz="800" smtClean="0"/>
              <a:t>’</a:t>
            </a:r>
            <a:r>
              <a:rPr lang="en-US" altLang="ja-JP" sz="800" smtClean="0"/>
              <a:t>s </a:t>
            </a:r>
            <a:r>
              <a:rPr lang="ja-JP" altLang="en-US" sz="800" smtClean="0"/>
              <a:t>“</a:t>
            </a:r>
            <a:r>
              <a:rPr lang="en-US" altLang="ja-JP" sz="800" smtClean="0"/>
              <a:t>mother culture.</a:t>
            </a:r>
            <a:r>
              <a:rPr lang="ja-JP" altLang="en-US" sz="800" smtClean="0"/>
              <a:t>”</a:t>
            </a:r>
            <a:endParaRPr lang="en-US" altLang="ja-JP" sz="800" smtClean="0"/>
          </a:p>
          <a:p>
            <a:pPr>
              <a:lnSpc>
                <a:spcPct val="80000"/>
              </a:lnSpc>
              <a:defRPr/>
            </a:pPr>
            <a:r>
              <a:rPr lang="en-US" altLang="en-US" sz="800" b="1" smtClean="0"/>
              <a:t>The Rise of Olmec Civilization-</a:t>
            </a:r>
            <a:r>
              <a:rPr lang="en-US" altLang="en-US" sz="800" smtClean="0"/>
              <a:t>-Around 1860, a worker clearing a field in the hot coastal plain of southeastern Mexico uncovered an extraordinary stone sculpture. It stood five feet tall and weighed an estimated eight tons. The sculpture was of an enormous head, wearing a headpiece. (See History Through Art, pages 244–245.) The head was carved in a strikingly realistic style, with thick lips, a flat nose, and large oval eyes. Archaeologists had never seen anything like it in the Americas. This head, along with others that were discovered later, was a remnant of the Olmec civilization. The Olmec emerged about 1200 B.C. and thrived from approximately 800–400 B.C. They lived along the Gulf Coast of Mexico, in the modern-day Mexican states of Veracruz and Tabasco.</a:t>
            </a:r>
          </a:p>
          <a:p>
            <a:pPr>
              <a:lnSpc>
                <a:spcPct val="80000"/>
              </a:lnSpc>
              <a:defRPr/>
            </a:pPr>
            <a:r>
              <a:rPr lang="en-US" altLang="en-US" sz="800" b="1" smtClean="0"/>
              <a:t>Gulf Coast Geography --</a:t>
            </a:r>
            <a:r>
              <a:rPr lang="en-US" altLang="en-US" sz="800" smtClean="0"/>
              <a:t>On the surface, the Gulf Coast seemed an unlikely site for a high culture to take root. The region was hot and humid and covered with swamps and jungle. In some places, giant trees formed a thick cover that prevented most sunlight from reaching the ground. Up to 100 inches of rain fell every year. The rainfall swelled rivers and caused severe flooding. However, the region also had certain advantages. There were abundant deposits of salt and tar, as well as fine clay used in making pottery. There was also wood and rubber from the rain forest. The hills to the north provided hard stone from which the Olmec could make tools and monuments. The rivers that laced the region provided a means of transport. Most important, the flood plains of these rivers provided fertile land for farming. The Olmec used their resources to build thriving communities. The </a:t>
            </a:r>
            <a:r>
              <a:rPr lang="it-IT" altLang="en-US" sz="800" smtClean="0"/>
              <a:t>oldest site, San Lorenzo, dates </a:t>
            </a:r>
            <a:r>
              <a:rPr lang="en-US" altLang="en-US" sz="800" smtClean="0"/>
              <a:t>back to around 1150 B.C. Here archaeologists uncovered important clues that offered a glimpse into the Olmec world. At San Lorenzo, archaeologists discovered earthen mounds, courtyards, and pyramids. Set among these earthworks were large stone monuments. They included columns, altars, and more colossal, sculpted heads, which may have represented particular Olmec rulers. These giant monuments weigh as much as 44 tons. Some scholars think that Olmec workers may have moved these sculptures over land on rolling logs to the river banks. From there, they may have rafted the monuments along waterways to various sites. To the east of San Lorenzo, another significant Olmec site, La Venta, rose around 900 B.C. Here, researchers discovered a 100-foot-high mound of earth and clay. This structure may have served as the tomb of a great Olmec ruler. Known as the Great Pyramid, the mound also may have been the center of the Olmec religion. Experts believe the Olmec prayed to a variety of nature gods. Most of all, they probably worshiped the jaguar spirit. Numerous Olmec sculptures and carvings depict a half-human, half-jaguar creature. Some scholars believe that the jaguar represented a powerful rain god. Others contend that there were several jaguar gods, representing the earth, fertility, and maize.</a:t>
            </a:r>
          </a:p>
          <a:p>
            <a:pPr>
              <a:lnSpc>
                <a:spcPct val="80000"/>
              </a:lnSpc>
              <a:defRPr/>
            </a:pPr>
            <a:r>
              <a:rPr lang="en-US" altLang="en-US" sz="800" b="1" smtClean="0"/>
              <a:t>Trade and Commerce </a:t>
            </a:r>
          </a:p>
          <a:p>
            <a:pPr>
              <a:lnSpc>
                <a:spcPct val="80000"/>
              </a:lnSpc>
              <a:defRPr/>
            </a:pPr>
            <a:r>
              <a:rPr lang="en-US" altLang="en-US" sz="800" b="1" smtClean="0"/>
              <a:t>Archaeologists once believed that sites such as La Venta </a:t>
            </a:r>
            <a:r>
              <a:rPr lang="en-US" altLang="en-US" sz="800" smtClean="0"/>
              <a:t>were ceremonial centers where important rituals were performed but few people lived. In recent years, however, experts have begun to revise that view. The Olmec appear to have been a prosperous people who directed a large trading network throughout Mesoamerica. Olmec goods traveled as far as Mexico City to the north and Honduras to the south. In addition, raw materials—including iron ore and various stones—reached San Lorenzo from faraway regions. This trade network helped boost the Olmec economy and spread Olmec influence.</a:t>
            </a:r>
          </a:p>
          <a:p>
            <a:pPr>
              <a:lnSpc>
                <a:spcPct val="80000"/>
              </a:lnSpc>
              <a:defRPr/>
            </a:pPr>
            <a:r>
              <a:rPr lang="en-US" altLang="en-US" sz="800" b="1" smtClean="0"/>
              <a:t>Decline of the Olmec </a:t>
            </a:r>
          </a:p>
          <a:p>
            <a:pPr>
              <a:lnSpc>
                <a:spcPct val="80000"/>
              </a:lnSpc>
              <a:defRPr/>
            </a:pPr>
            <a:r>
              <a:rPr lang="en-US" altLang="en-US" sz="800" b="1" smtClean="0"/>
              <a:t>For reasons that are not fully understood, Olmec civilization </a:t>
            </a:r>
            <a:r>
              <a:rPr lang="en-US" altLang="en-US" sz="800" smtClean="0"/>
              <a:t>eventually collapsed. Scholars believe San Lorenzo was destroyed around 900 B.C. La Venta may have fallen sometime around 400 B.C. Some experts speculate that outside invaders caused the destruction. Others believe the Olmec may have destroyed their own monuments upon the death of their rulers.</a:t>
            </a:r>
          </a:p>
          <a:p>
            <a:pPr>
              <a:lnSpc>
                <a:spcPct val="80000"/>
              </a:lnSpc>
              <a:defRPr/>
            </a:pPr>
            <a:r>
              <a:rPr lang="en-US" altLang="en-US" sz="800" b="1" smtClean="0"/>
              <a:t>The Olmec contributed much to later </a:t>
            </a:r>
            <a:r>
              <a:rPr lang="en-US" altLang="en-US" sz="800" smtClean="0"/>
              <a:t>Mesoamerican civilizations. They influenced the powerful Maya, who will be discussed in Chapter 16. Olmec art styles, especially the use of the jaguar motif, can be seen in the pottery and sculpture of later peoples in the region. In addition, future Mesoamerican societies copied the Olmec pattern of urban design. The Olmec also left behind the notions of planned ceremonial centers, ritual ball games, and an elite ruling class. And while there is no clear evidence that the Olmec used a written language, their descendants or a related people carved out stone symbols that may have influenced later glyph writing.</a:t>
            </a:r>
          </a:p>
          <a:p>
            <a:pPr>
              <a:lnSpc>
                <a:spcPct val="80000"/>
              </a:lnSpc>
              <a:defRPr/>
            </a:pPr>
            <a:r>
              <a:rPr lang="en-US" altLang="en-US" sz="800" b="1" smtClean="0"/>
              <a:t>The Zapotec left behind their own legacy. It included a </a:t>
            </a:r>
            <a:r>
              <a:rPr lang="en-US" altLang="en-US" sz="800" smtClean="0"/>
              <a:t>hieroglyphic writing system and a calendar system based on the movement of the sun. In addition, the Zapotec are noted as the Americas</a:t>
            </a:r>
            <a:r>
              <a:rPr lang="ja-JP" altLang="en-US" sz="800" smtClean="0"/>
              <a:t>’</a:t>
            </a:r>
            <a:r>
              <a:rPr lang="en-US" altLang="ja-JP" sz="800" smtClean="0"/>
              <a:t> first city builders. Monte Albán combined ceremonial grandeur with residential living space. This style influenced the development of future urban centers and became a hallmark of Mesoamerican civilizations. As the Zapotec and Olmec flourished and then declined, civilizations were also taking shape in South America. Along the rough and mountainous terrain in what is now Peru, ancient peoples came together. There, they created more advanced and complex societies.</a:t>
            </a:r>
            <a:endParaRPr lang="en-US" altLang="en-US" sz="800" smtClean="0"/>
          </a:p>
        </p:txBody>
      </p:sp>
      <p:sp>
        <p:nvSpPr>
          <p:cNvPr id="37893" name="Slide Number Placeholder 3"/>
          <p:cNvSpPr txBox="1">
            <a:spLocks noGrp="1"/>
          </p:cNvSpPr>
          <p:nvPr/>
        </p:nvSpPr>
        <p:spPr bwMode="auto">
          <a:xfrm>
            <a:off x="3884613" y="8685363"/>
            <a:ext cx="2971800"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eaLnBrk="1" fontAlgn="base" hangingPunct="1">
              <a:spcBef>
                <a:spcPct val="0"/>
              </a:spcBef>
              <a:spcAft>
                <a:spcPct val="0"/>
              </a:spcAft>
            </a:pPr>
            <a:fld id="{6B1AF668-F4D9-41C3-A089-087D2C56FC47}" type="slidenum">
              <a:rPr lang="en-US" altLang="en-US">
                <a:solidFill>
                  <a:prstClr val="black"/>
                </a:solidFill>
                <a:latin typeface="Arial" charset="0"/>
                <a:cs typeface="Arial" charset="0"/>
              </a:rPr>
              <a:pPr algn="r" eaLnBrk="1" fontAlgn="base" hangingPunct="1">
                <a:spcBef>
                  <a:spcPct val="0"/>
                </a:spcBef>
                <a:spcAft>
                  <a:spcPct val="0"/>
                </a:spcAft>
              </a:pPr>
              <a:t>5</a:t>
            </a:fld>
            <a:endParaRPr lang="en-US" altLang="en-US">
              <a:solidFill>
                <a:prstClr val="black"/>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73013FFB-568C-4B88-9417-EE3316F84FA9}" type="slidenum">
              <a:rPr lang="en-US" altLang="en-US">
                <a:solidFill>
                  <a:prstClr val="black"/>
                </a:solidFill>
              </a:rPr>
              <a:pPr>
                <a:spcBef>
                  <a:spcPct val="0"/>
                </a:spcBef>
              </a:pPr>
              <a:t>20</a:t>
            </a:fld>
            <a:endParaRPr lang="en-US" altLang="en-US">
              <a:solidFill>
                <a:prstClr val="black"/>
              </a:solidFill>
            </a:endParaRPr>
          </a:p>
        </p:txBody>
      </p:sp>
      <p:sp>
        <p:nvSpPr>
          <p:cNvPr id="38915" name="Rectangle 2"/>
          <p:cNvSpPr>
            <a:spLocks noGrp="1" noRot="1" noChangeAspect="1" noChangeArrowheads="1" noTextEdit="1"/>
          </p:cNvSpPr>
          <p:nvPr>
            <p:ph type="sldImg"/>
          </p:nvPr>
        </p:nvSpPr>
        <p:spPr>
          <a:xfrm>
            <a:off x="1144588" y="685800"/>
            <a:ext cx="4570412" cy="3429000"/>
          </a:xfrm>
          <a:ln/>
        </p:spPr>
      </p:sp>
      <p:sp>
        <p:nvSpPr>
          <p:cNvPr id="47108" name="Rectangle 3"/>
          <p:cNvSpPr>
            <a:spLocks noGrp="1" noChangeArrowheads="1"/>
          </p:cNvSpPr>
          <p:nvPr>
            <p:ph type="body" idx="1"/>
          </p:nvPr>
        </p:nvSpPr>
        <p:spPr>
          <a:xfrm>
            <a:off x="914400" y="4343481"/>
            <a:ext cx="5029200" cy="411496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1">
              <a:spcBef>
                <a:spcPct val="0"/>
              </a:spcBef>
              <a:spcAft>
                <a:spcPts val="700"/>
              </a:spcAft>
              <a:defRPr/>
            </a:pPr>
            <a:r>
              <a:rPr lang="en-US" altLang="en-US" sz="1800" smtClean="0">
                <a:solidFill>
                  <a:srgbClr val="000000"/>
                </a:solidFill>
              </a:rPr>
              <a:t>Trade—Pottery, tools, jewelry, figurines, baskets, and cloth were produced for the ruler or sold in the local markets.</a:t>
            </a:r>
          </a:p>
          <a:p>
            <a:pPr lvl="1">
              <a:spcBef>
                <a:spcPct val="0"/>
              </a:spcBef>
              <a:spcAft>
                <a:spcPts val="700"/>
              </a:spcAft>
              <a:defRPr/>
            </a:pPr>
            <a:r>
              <a:rPr lang="en-US" altLang="en-US" sz="1800" smtClean="0">
                <a:solidFill>
                  <a:srgbClr val="000000"/>
                </a:solidFill>
              </a:rPr>
              <a:t>Prized luxury items (lake salt, gold ornaments, and rich garments) were traded to distant peoples along the Gulf coast and south toward what is now Guatemala. They received: luxury items such as tropical-bird feathers, jaguar skins, cotton, rubber, and cacao beans for chocolate. </a:t>
            </a:r>
            <a:endParaRPr lang="en-US" altLang="en-US" sz="800" smtClean="0"/>
          </a:p>
          <a:p>
            <a:pPr>
              <a:spcBef>
                <a:spcPct val="0"/>
              </a:spcBef>
              <a:spcAft>
                <a:spcPts val="700"/>
              </a:spcAft>
              <a:defRPr/>
            </a:pPr>
            <a:r>
              <a:rPr lang="en-US" altLang="en-US" smtClean="0">
                <a:solidFill>
                  <a:srgbClr val="000000"/>
                </a:solidFill>
                <a:latin typeface="MS Reference Sans Serif" panose="020B0604030504040204" pitchFamily="34" charset="0"/>
              </a:rPr>
              <a:t>The Aztec had no wheeled vehicles or draft animals, so trading goods were carried by canoe or on the backs of porters, who marched in long caravans led by merchants. In dangerous areas, Aztec warriors would protect the caravans. Merchants would often act as spies for the empire when trading in towns that had not been conquered by the Aztec.</a:t>
            </a:r>
            <a:endParaRPr lang="en-US" altLang="en-US" smtClean="0"/>
          </a:p>
          <a:p>
            <a:pPr lvl="1">
              <a:spcBef>
                <a:spcPct val="0"/>
              </a:spcBef>
              <a:spcAft>
                <a:spcPts val="700"/>
              </a:spcAft>
              <a:defRPr/>
            </a:pPr>
            <a:r>
              <a:rPr lang="en-US" altLang="en-US" smtClean="0"/>
              <a:t>"Aztec Empire," Microsoft® Encarta® Encyclopedia 2000. © 1993-1999 Microsoft Corporation. All rights reserved.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0E695476-42FE-4DD2-8539-A613FAE9CA5D}" type="slidenum">
              <a:rPr lang="en-US" altLang="en-US">
                <a:solidFill>
                  <a:prstClr val="black"/>
                </a:solidFill>
              </a:rPr>
              <a:pPr>
                <a:spcBef>
                  <a:spcPct val="0"/>
                </a:spcBef>
              </a:pPr>
              <a:t>22</a:t>
            </a:fld>
            <a:endParaRPr lang="en-US" altLang="en-US">
              <a:solidFill>
                <a:prstClr val="black"/>
              </a:solidFill>
            </a:endParaRPr>
          </a:p>
        </p:txBody>
      </p:sp>
      <p:sp>
        <p:nvSpPr>
          <p:cNvPr id="39939" name="Rectangle 2"/>
          <p:cNvSpPr>
            <a:spLocks noGrp="1" noRot="1" noChangeAspect="1" noChangeArrowheads="1" noTextEdit="1"/>
          </p:cNvSpPr>
          <p:nvPr>
            <p:ph type="sldImg"/>
          </p:nvPr>
        </p:nvSpPr>
        <p:spPr>
          <a:xfrm>
            <a:off x="1144588" y="685800"/>
            <a:ext cx="4570412" cy="3429000"/>
          </a:xfrm>
          <a:ln/>
        </p:spPr>
      </p:sp>
      <p:sp>
        <p:nvSpPr>
          <p:cNvPr id="45060" name="Rectangle 3"/>
          <p:cNvSpPr>
            <a:spLocks noGrp="1" noChangeArrowheads="1"/>
          </p:cNvSpPr>
          <p:nvPr>
            <p:ph type="body" idx="1"/>
          </p:nvPr>
        </p:nvSpPr>
        <p:spPr>
          <a:xfrm>
            <a:off x="914400" y="4343481"/>
            <a:ext cx="5029200" cy="411496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spcAft>
                <a:spcPts val="700"/>
              </a:spcAft>
              <a:defRPr/>
            </a:pPr>
            <a:endParaRPr lang="en-US" altLang="en-US" smtClean="0">
              <a:solidFill>
                <a:srgbClr val="000000"/>
              </a:solidFill>
              <a:latin typeface="MS Reference Sans Serif" panose="020B0604030504040204" pitchFamily="34" charset="0"/>
            </a:endParaRPr>
          </a:p>
          <a:p>
            <a:pPr>
              <a:spcBef>
                <a:spcPct val="0"/>
              </a:spcBef>
              <a:spcAft>
                <a:spcPts val="700"/>
              </a:spcAft>
              <a:defRPr/>
            </a:pPr>
            <a:r>
              <a:rPr lang="en-US" altLang="en-US" smtClean="0">
                <a:solidFill>
                  <a:srgbClr val="000000"/>
                </a:solidFill>
                <a:latin typeface="MS Reference Sans Serif" panose="020B0604030504040204" pitchFamily="34" charset="0"/>
              </a:rPr>
              <a:t>As the Mexica grew in number, they established superior military and civil organizations. Gradually, they revolted against the Tepanec and won control of some territory on the mainland. In about 1427 the Mexica of Tenochtitlán formed a triple alliance with the city-states of Texcoco and Tlacopan (now Tacuba). Under the Mexica ruler Itzcoatl, his successor Montezuma I, and the Texcocan ruler Netzahualcóyotl, the three states began a series of conquests. They eventually established an empire that extended from central Mexico to the Guatemalan border and included many different states and ethnic groups, who were forced to pay tribute to the alliance. Tenochtitlán became the dominant power within the alliance.</a:t>
            </a:r>
          </a:p>
          <a:p>
            <a:pPr lvl="1">
              <a:spcBef>
                <a:spcPct val="0"/>
              </a:spcBef>
              <a:spcAft>
                <a:spcPts val="700"/>
              </a:spcAft>
              <a:defRPr/>
            </a:pPr>
            <a:r>
              <a:rPr lang="en-US" altLang="en-US" smtClean="0">
                <a:solidFill>
                  <a:srgbClr val="000000"/>
                </a:solidFill>
                <a:latin typeface="MS Reference Sans Serif" panose="020B0604030504040204" pitchFamily="34" charset="0"/>
              </a:rPr>
              <a:t>"Aztec Empire," Microsoft® Encarta® Encyclopedia 2000. © 1993-1999 Microsoft Corporation. All rights reserved.</a:t>
            </a:r>
          </a:p>
          <a:p>
            <a:pPr>
              <a:spcBef>
                <a:spcPct val="0"/>
              </a:spcBef>
              <a:spcAft>
                <a:spcPts val="700"/>
              </a:spcAft>
              <a:defRPr/>
            </a:pPr>
            <a:endParaRPr lang="en-US" altLang="en-US" smtClean="0">
              <a:solidFill>
                <a:srgbClr val="000000"/>
              </a:solidFill>
              <a:latin typeface="MS Reference Sans Serif" panose="020B0604030504040204" pitchFamily="34" charset="0"/>
            </a:endParaRPr>
          </a:p>
          <a:p>
            <a:pPr>
              <a:spcBef>
                <a:spcPct val="0"/>
              </a:spcBef>
              <a:spcAft>
                <a:spcPts val="700"/>
              </a:spcAft>
              <a:defRPr/>
            </a:pPr>
            <a:r>
              <a:rPr lang="en-US" altLang="en-US" smtClean="0">
                <a:solidFill>
                  <a:srgbClr val="000000"/>
                </a:solidFill>
                <a:latin typeface="MS Reference Sans Serif" panose="020B0604030504040204" pitchFamily="34" charset="0"/>
              </a:rPr>
              <a:t>a highly developed civilization. A fertile basin, the valley was located 2400 m (7800 ft) above sea level. In its center lay five interconnected lakes dotted with marshy islands. From about AD 100 to 650 the valley was dominated by the city of Teotihuacán, center of a powerful religious, economic, and political state.</a:t>
            </a:r>
            <a:endParaRPr lang="en-US" altLang="en-US" smtClean="0"/>
          </a:p>
          <a:p>
            <a:pPr>
              <a:spcBef>
                <a:spcPct val="0"/>
              </a:spcBef>
              <a:spcAft>
                <a:spcPts val="700"/>
              </a:spcAft>
              <a:defRPr/>
            </a:pPr>
            <a:r>
              <a:rPr lang="en-US" altLang="en-US" smtClean="0">
                <a:solidFill>
                  <a:srgbClr val="000000"/>
                </a:solidFill>
                <a:latin typeface="MS Reference Sans Serif" panose="020B0604030504040204" pitchFamily="34" charset="0"/>
              </a:rPr>
              <a:t>After the decline of Teotihuacán, the Toltec people migrated into central Mexico from the north and established a conquest state there. The Toltec civilization reached its height in the 10th and 11th centuries. In the 13th century wandering bands of Nahuatl-speaking warriors, often called Chichimec, invaded the valley. They took over Toltec cities, such as Atzcapotzalco, and founded new ones, such as Texcoco de Mora. The Chichimec combined their own culturaltraditions with those of the Toltec to form the early Aztec civilization, whose social structure, economy, and arts would reach their height under the rule of the later empire.</a:t>
            </a:r>
            <a:endParaRPr lang="en-US" altLang="en-US" smtClean="0"/>
          </a:p>
          <a:p>
            <a:pPr lvl="1">
              <a:spcBef>
                <a:spcPct val="0"/>
              </a:spcBef>
              <a:spcAft>
                <a:spcPts val="700"/>
              </a:spcAft>
              <a:defRPr/>
            </a:pPr>
            <a:r>
              <a:rPr lang="en-US" altLang="en-US" smtClean="0"/>
              <a:t>"Aztec Empire," Microsoft® Encarta® Encyclopedia 2000. © 1993-1999 Microsoft Corporation. All rights reserved.</a:t>
            </a:r>
          </a:p>
          <a:p>
            <a:pPr>
              <a:defRPr/>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074"/>
          <p:cNvGrpSpPr>
            <a:grpSpLocks/>
          </p:cNvGrpSpPr>
          <p:nvPr/>
        </p:nvGrpSpPr>
        <p:grpSpPr bwMode="auto">
          <a:xfrm>
            <a:off x="-3175" y="2438400"/>
            <a:ext cx="9147175" cy="1063625"/>
            <a:chOff x="-2" y="1536"/>
            <a:chExt cx="5762" cy="670"/>
          </a:xfrm>
        </p:grpSpPr>
        <p:grpSp>
          <p:nvGrpSpPr>
            <p:cNvPr id="5" name="Group 3075"/>
            <p:cNvGrpSpPr>
              <a:grpSpLocks/>
            </p:cNvGrpSpPr>
            <p:nvPr/>
          </p:nvGrpSpPr>
          <p:grpSpPr bwMode="auto">
            <a:xfrm flipH="1">
              <a:off x="-2" y="1562"/>
              <a:ext cx="5762" cy="638"/>
              <a:chOff x="-2" y="1562"/>
              <a:chExt cx="5762" cy="638"/>
            </a:xfrm>
          </p:grpSpPr>
          <p:sp>
            <p:nvSpPr>
              <p:cNvPr id="8" name="Freeform 3076"/>
              <p:cNvSpPr>
                <a:spLocks/>
              </p:cNvSpPr>
              <p:nvPr/>
            </p:nvSpPr>
            <p:spPr bwMode="ltGray">
              <a:xfrm rot="-5400000">
                <a:off x="2559" y="-993"/>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9" name="Freeform 3077"/>
              <p:cNvSpPr>
                <a:spLocks/>
              </p:cNvSpPr>
              <p:nvPr/>
            </p:nvSpPr>
            <p:spPr bwMode="ltGray">
              <a:xfrm rot="-5400000">
                <a:off x="1323"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 name="Freeform 3078"/>
              <p:cNvSpPr>
                <a:spLocks/>
              </p:cNvSpPr>
              <p:nvPr/>
            </p:nvSpPr>
            <p:spPr bwMode="ltGray">
              <a:xfrm rot="-5400000">
                <a:off x="982"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1" name="Freeform 3079"/>
              <p:cNvSpPr>
                <a:spLocks/>
              </p:cNvSpPr>
              <p:nvPr/>
            </p:nvSpPr>
            <p:spPr bwMode="ltGray">
              <a:xfrm rot="-5400000">
                <a:off x="-57" y="1752"/>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2" name="Freeform 3080"/>
              <p:cNvSpPr>
                <a:spLocks/>
              </p:cNvSpPr>
              <p:nvPr/>
            </p:nvSpPr>
            <p:spPr bwMode="ltGray">
              <a:xfrm rot="-5400000">
                <a:off x="664" y="1733"/>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3" name="Freeform 3081"/>
              <p:cNvSpPr>
                <a:spLocks/>
              </p:cNvSpPr>
              <p:nvPr/>
            </p:nvSpPr>
            <p:spPr bwMode="ltGray">
              <a:xfrm rot="-5400000">
                <a:off x="442" y="1699"/>
                <a:ext cx="624" cy="362"/>
              </a:xfrm>
              <a:custGeom>
                <a:avLst/>
                <a:gdLst>
                  <a:gd name="T0" fmla="*/ 0 w 624"/>
                  <a:gd name="T1" fmla="*/ 0 h 272"/>
                  <a:gd name="T2" fmla="*/ 0 w 624"/>
                  <a:gd name="T3" fmla="*/ 853 h 272"/>
                  <a:gd name="T4" fmla="*/ 240 w 624"/>
                  <a:gd name="T5" fmla="*/ 753 h 272"/>
                  <a:gd name="T6" fmla="*/ 624 w 624"/>
                  <a:gd name="T7" fmla="*/ 85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4" name="Freeform 3082"/>
              <p:cNvSpPr>
                <a:spLocks/>
              </p:cNvSpPr>
              <p:nvPr/>
            </p:nvSpPr>
            <p:spPr bwMode="ltGray">
              <a:xfrm rot="-5400000">
                <a:off x="156" y="1726"/>
                <a:ext cx="632" cy="315"/>
              </a:xfrm>
              <a:custGeom>
                <a:avLst/>
                <a:gdLst>
                  <a:gd name="T0" fmla="*/ 8 w 632"/>
                  <a:gd name="T1" fmla="*/ 26 h 362"/>
                  <a:gd name="T2" fmla="*/ 8 w 632"/>
                  <a:gd name="T3" fmla="*/ 182 h 362"/>
                  <a:gd name="T4" fmla="*/ 248 w 632"/>
                  <a:gd name="T5" fmla="*/ 182 h 362"/>
                  <a:gd name="T6" fmla="*/ 632 w 632"/>
                  <a:gd name="T7" fmla="*/ 182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5" name="Freeform 3083"/>
              <p:cNvSpPr>
                <a:spLocks/>
              </p:cNvSpPr>
              <p:nvPr/>
            </p:nvSpPr>
            <p:spPr bwMode="ltGray">
              <a:xfrm rot="-5400000">
                <a:off x="3211" y="1664"/>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6" name="Freeform 3084"/>
              <p:cNvSpPr>
                <a:spLocks/>
              </p:cNvSpPr>
              <p:nvPr/>
            </p:nvSpPr>
            <p:spPr bwMode="ltGray">
              <a:xfrm rot="-5400000">
                <a:off x="2870" y="1664"/>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7" name="Freeform 3085"/>
              <p:cNvSpPr>
                <a:spLocks/>
              </p:cNvSpPr>
              <p:nvPr/>
            </p:nvSpPr>
            <p:spPr bwMode="ltGray">
              <a:xfrm rot="-5400000">
                <a:off x="1830"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8" name="Freeform 3086"/>
              <p:cNvSpPr>
                <a:spLocks/>
              </p:cNvSpPr>
              <p:nvPr/>
            </p:nvSpPr>
            <p:spPr bwMode="ltGray">
              <a:xfrm rot="-5400000">
                <a:off x="2551" y="1728"/>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9" name="Freeform 3087"/>
              <p:cNvSpPr>
                <a:spLocks/>
              </p:cNvSpPr>
              <p:nvPr/>
            </p:nvSpPr>
            <p:spPr bwMode="ltGray">
              <a:xfrm rot="-5400000">
                <a:off x="2330"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20" name="Freeform 3088"/>
              <p:cNvSpPr>
                <a:spLocks/>
              </p:cNvSpPr>
              <p:nvPr/>
            </p:nvSpPr>
            <p:spPr bwMode="ltGray">
              <a:xfrm rot="-5400000">
                <a:off x="2043"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21" name="Freeform 3089"/>
              <p:cNvSpPr>
                <a:spLocks/>
              </p:cNvSpPr>
              <p:nvPr/>
            </p:nvSpPr>
            <p:spPr bwMode="ltGray">
              <a:xfrm rot="-5400000">
                <a:off x="4077"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22" name="Freeform 3090"/>
              <p:cNvSpPr>
                <a:spLocks/>
              </p:cNvSpPr>
              <p:nvPr/>
            </p:nvSpPr>
            <p:spPr bwMode="ltGray">
              <a:xfrm rot="-5400000">
                <a:off x="3736"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23" name="Freeform 3091"/>
              <p:cNvSpPr>
                <a:spLocks/>
              </p:cNvSpPr>
              <p:nvPr/>
            </p:nvSpPr>
            <p:spPr bwMode="ltGray">
              <a:xfrm rot="-5400000">
                <a:off x="4584"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24" name="Freeform 3092"/>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25" name="Freeform 3093"/>
              <p:cNvSpPr>
                <a:spLocks/>
              </p:cNvSpPr>
              <p:nvPr/>
            </p:nvSpPr>
            <p:spPr bwMode="ltGray">
              <a:xfrm rot="-5400000">
                <a:off x="5084"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26" name="Freeform 3094"/>
              <p:cNvSpPr>
                <a:spLocks/>
              </p:cNvSpPr>
              <p:nvPr/>
            </p:nvSpPr>
            <p:spPr bwMode="ltGray">
              <a:xfrm rot="-5400000">
                <a:off x="4797"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grpSp>
        <p:sp>
          <p:nvSpPr>
            <p:cNvPr id="6" name="Freeform 3095"/>
            <p:cNvSpPr>
              <a:spLocks/>
            </p:cNvSpPr>
            <p:nvPr/>
          </p:nvSpPr>
          <p:spPr bwMode="ltGray">
            <a:xfrm flipH="1">
              <a:off x="-2" y="1536"/>
              <a:ext cx="5762" cy="412"/>
            </a:xfrm>
            <a:custGeom>
              <a:avLst/>
              <a:gdLst>
                <a:gd name="T0" fmla="*/ 0 w 5762"/>
                <a:gd name="T1" fmla="*/ 258 h 385"/>
                <a:gd name="T2" fmla="*/ 5762 w 5762"/>
                <a:gd name="T3" fmla="*/ 246 h 385"/>
                <a:gd name="T4" fmla="*/ 5762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7" name="Freeform 3096"/>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grpSp>
      <p:sp>
        <p:nvSpPr>
          <p:cNvPr id="103449" name="Rectangle 3097"/>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smtClean="0"/>
              <a:t>Click to edit Master title style</a:t>
            </a:r>
          </a:p>
        </p:txBody>
      </p:sp>
      <p:sp>
        <p:nvSpPr>
          <p:cNvPr id="103450" name="Rectangle 3098"/>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noProof="0" smtClean="0"/>
              <a:t>Click to edit Master subtitle style</a:t>
            </a:r>
          </a:p>
        </p:txBody>
      </p:sp>
      <p:sp>
        <p:nvSpPr>
          <p:cNvPr id="27" name="Rectangle 3099"/>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3100"/>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3101"/>
          <p:cNvSpPr>
            <a:spLocks noGrp="1" noChangeArrowheads="1"/>
          </p:cNvSpPr>
          <p:nvPr>
            <p:ph type="sldNum" sz="quarter" idx="12"/>
          </p:nvPr>
        </p:nvSpPr>
        <p:spPr/>
        <p:txBody>
          <a:bodyPr/>
          <a:lstStyle>
            <a:lvl1pPr>
              <a:defRPr>
                <a:solidFill>
                  <a:srgbClr val="000000"/>
                </a:solidFill>
              </a:defRPr>
            </a:lvl1pPr>
          </a:lstStyle>
          <a:p>
            <a:pPr>
              <a:defRPr/>
            </a:pPr>
            <a:fld id="{3D330864-2100-4CAA-8CDE-C1360FB95333}" type="slidenum">
              <a:rPr lang="en-US" altLang="en-US"/>
              <a:pPr>
                <a:defRPr/>
              </a:pPr>
              <a:t>‹#›</a:t>
            </a:fld>
            <a:endParaRPr lang="en-US" altLang="en-US"/>
          </a:p>
        </p:txBody>
      </p:sp>
    </p:spTree>
    <p:extLst>
      <p:ext uri="{BB962C8B-B14F-4D97-AF65-F5344CB8AC3E}">
        <p14:creationId xmlns:p14="http://schemas.microsoft.com/office/powerpoint/2010/main" val="32092280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33700728-1559-4B5C-B358-B206563702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65720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85407D34-40DC-4F88-B792-F72F860116F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50535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2473AF71-6FD6-4726-AC2A-E93E266D8A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06989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EADC5669-B29D-428B-812A-BF569C384F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69355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AC66DCDA-FEF3-4A50-B9C3-2362EA8B57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68766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1CE2D7C9-5A82-46DD-B9F7-CE7F35FEE96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28696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8AE5135F-DF65-4530-9360-A44ECC6238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79550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897FF5B1-2570-4C7E-B2BD-90E88226B7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32889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4FA6EBAD-F984-47CB-9B57-9C40C098A0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0737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C42F5121-DFC0-4843-AA1B-777A22BA59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56465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38" name="Freeform 7"/>
              <p:cNvSpPr>
                <a:spLocks/>
              </p:cNvSpPr>
              <p:nvPr/>
            </p:nvSpPr>
            <p:spPr bwMode="ltGray">
              <a:xfrm rot="-5400000">
                <a:off x="-57" y="1752"/>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853 h 272"/>
                  <a:gd name="T4" fmla="*/ 240 w 624"/>
                  <a:gd name="T5" fmla="*/ 753 h 272"/>
                  <a:gd name="T6" fmla="*/ 624 w 624"/>
                  <a:gd name="T7" fmla="*/ 85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1" name="Freeform 10"/>
              <p:cNvSpPr>
                <a:spLocks/>
              </p:cNvSpPr>
              <p:nvPr/>
            </p:nvSpPr>
            <p:spPr bwMode="ltGray">
              <a:xfrm rot="-5400000">
                <a:off x="156" y="1726"/>
                <a:ext cx="632" cy="315"/>
              </a:xfrm>
              <a:custGeom>
                <a:avLst/>
                <a:gdLst>
                  <a:gd name="T0" fmla="*/ 8 w 632"/>
                  <a:gd name="T1" fmla="*/ 26 h 362"/>
                  <a:gd name="T2" fmla="*/ 8 w 632"/>
                  <a:gd name="T3" fmla="*/ 182 h 362"/>
                  <a:gd name="T4" fmla="*/ 248 w 632"/>
                  <a:gd name="T5" fmla="*/ 182 h 362"/>
                  <a:gd name="T6" fmla="*/ 632 w 632"/>
                  <a:gd name="T7" fmla="*/ 182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4" name="Freeform 13"/>
              <p:cNvSpPr>
                <a:spLocks/>
              </p:cNvSpPr>
              <p:nvPr/>
            </p:nvSpPr>
            <p:spPr bwMode="ltGray">
              <a:xfrm rot="-5400000">
                <a:off x="1830"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7" name="Freeform 16"/>
              <p:cNvSpPr>
                <a:spLocks/>
              </p:cNvSpPr>
              <p:nvPr/>
            </p:nvSpPr>
            <p:spPr bwMode="ltGray">
              <a:xfrm rot="-5400000">
                <a:off x="2043"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50" name="Freeform 19"/>
              <p:cNvSpPr>
                <a:spLocks/>
              </p:cNvSpPr>
              <p:nvPr/>
            </p:nvSpPr>
            <p:spPr bwMode="ltGray">
              <a:xfrm rot="-5400000">
                <a:off x="4584"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53" name="Freeform 22"/>
              <p:cNvSpPr>
                <a:spLocks/>
              </p:cNvSpPr>
              <p:nvPr/>
            </p:nvSpPr>
            <p:spPr bwMode="ltGray">
              <a:xfrm rot="-5400000">
                <a:off x="4797"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grpSp>
        <p:sp>
          <p:nvSpPr>
            <p:cNvPr id="1033" name="Freeform 23"/>
            <p:cNvSpPr>
              <a:spLocks/>
            </p:cNvSpPr>
            <p:nvPr/>
          </p:nvSpPr>
          <p:spPr bwMode="ltGray">
            <a:xfrm rot="16200000" flipH="1">
              <a:off x="-1954" y="1951"/>
              <a:ext cx="4320" cy="412"/>
            </a:xfrm>
            <a:custGeom>
              <a:avLst/>
              <a:gdLst>
                <a:gd name="T0" fmla="*/ 0 w 5762"/>
                <a:gd name="T1" fmla="*/ 258 h 385"/>
                <a:gd name="T2" fmla="*/ 1820 w 5762"/>
                <a:gd name="T3" fmla="*/ 246 h 385"/>
                <a:gd name="T4" fmla="*/ 1820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sp>
          <p:nvSpPr>
            <p:cNvPr id="1034" name="Freeform 24"/>
            <p:cNvSpPr>
              <a:spLocks/>
            </p:cNvSpPr>
            <p:nvPr/>
          </p:nvSpPr>
          <p:spPr bwMode="ltGray">
            <a:xfrm rot="16200000" flipH="1">
              <a:off x="-1584" y="2062"/>
              <a:ext cx="4319" cy="189"/>
            </a:xfrm>
            <a:custGeom>
              <a:avLst/>
              <a:gdLst>
                <a:gd name="T0" fmla="*/ 0 w 5761"/>
                <a:gd name="T1" fmla="*/ 28 h 189"/>
                <a:gd name="T2" fmla="*/ 1820 w 5761"/>
                <a:gd name="T3" fmla="*/ 0 h 189"/>
                <a:gd name="T4" fmla="*/ 1820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27" name="Rectangle 27"/>
          <p:cNvSpPr>
            <a:spLocks noGrp="1" noChangeArrowheads="1"/>
          </p:cNvSpPr>
          <p:nvPr>
            <p:ph type="dt" sz="half" idx="2"/>
          </p:nvPr>
        </p:nvSpPr>
        <p:spPr bwMode="auto">
          <a:xfrm>
            <a:off x="1173163" y="6265863"/>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ea typeface="+mn-ea"/>
                <a:cs typeface="+mn-cs"/>
              </a:defRPr>
            </a:lvl1pPr>
          </a:lstStyle>
          <a:p>
            <a:pPr fontAlgn="base">
              <a:spcAft>
                <a:spcPct val="0"/>
              </a:spcAft>
              <a:defRPr/>
            </a:pPr>
            <a:endParaRPr lang="en-US">
              <a:solidFill>
                <a:srgbClr val="000000"/>
              </a:solidFill>
            </a:endParaRPr>
          </a:p>
        </p:txBody>
      </p:sp>
      <p:sp>
        <p:nvSpPr>
          <p:cNvPr id="102428" name="Rectangle 28"/>
          <p:cNvSpPr>
            <a:spLocks noGrp="1" noChangeArrowheads="1"/>
          </p:cNvSpPr>
          <p:nvPr>
            <p:ph type="ftr" sz="quarter" idx="3"/>
          </p:nvPr>
        </p:nvSpPr>
        <p:spPr bwMode="auto">
          <a:xfrm>
            <a:off x="35814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ea typeface="+mn-ea"/>
                <a:cs typeface="+mn-cs"/>
              </a:defRPr>
            </a:lvl1pPr>
          </a:lstStyle>
          <a:p>
            <a:pPr fontAlgn="base">
              <a:spcAft>
                <a:spcPct val="0"/>
              </a:spcAft>
              <a:defRPr/>
            </a:pPr>
            <a:endParaRPr lang="en-US">
              <a:solidFill>
                <a:srgbClr val="000000"/>
              </a:solidFill>
            </a:endParaRPr>
          </a:p>
        </p:txBody>
      </p:sp>
      <p:sp>
        <p:nvSpPr>
          <p:cNvPr id="102429" name="Rectangle 29"/>
          <p:cNvSpPr>
            <a:spLocks noGrp="1" noChangeArrowheads="1"/>
          </p:cNvSpPr>
          <p:nvPr>
            <p:ph type="sldNum" sz="quarter" idx="4"/>
          </p:nvPr>
        </p:nvSpPr>
        <p:spPr bwMode="auto">
          <a:xfrm>
            <a:off x="70104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charset="0"/>
                <a:cs typeface="+mn-cs"/>
              </a:defRPr>
            </a:lvl1pPr>
          </a:lstStyle>
          <a:p>
            <a:pPr fontAlgn="base">
              <a:spcAft>
                <a:spcPct val="0"/>
              </a:spcAft>
              <a:defRPr/>
            </a:pPr>
            <a:fld id="{02975151-D5D6-44B5-B9A2-0BF4B3364D1F}" type="slidenum">
              <a:rPr lang="en-US" altLang="en-US">
                <a:solidFill>
                  <a:srgbClr val="000000"/>
                </a:solidFill>
                <a:ea typeface="MS PGothic" pitchFamily="34" charset="-128"/>
              </a:rPr>
              <a:pPr fontAlgn="base">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873232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wmf"/><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12713"/>
            <a:ext cx="9144000" cy="2554287"/>
          </a:xfrm>
        </p:spPr>
        <p:txBody>
          <a:bodyPr/>
          <a:lstStyle/>
          <a:p>
            <a:pPr algn="ctr" eaLnBrk="1" hangingPunct="1"/>
            <a:r>
              <a:rPr lang="en-US" altLang="en-US" sz="8000" b="1" dirty="0" err="1" smtClean="0">
                <a:cs typeface="Times New Roman" pitchFamily="18" charset="0"/>
              </a:rPr>
              <a:t>Amerikan</a:t>
            </a:r>
            <a:r>
              <a:rPr lang="en-US" altLang="en-US" sz="8000" b="1" dirty="0" smtClean="0">
                <a:cs typeface="Times New Roman" pitchFamily="18" charset="0"/>
              </a:rPr>
              <a:t> </a:t>
            </a:r>
            <a:r>
              <a:rPr lang="en-US" altLang="en-US" sz="8000" b="1" dirty="0" err="1" smtClean="0">
                <a:cs typeface="Times New Roman" pitchFamily="18" charset="0"/>
              </a:rPr>
              <a:t>korkeakulttuurit</a:t>
            </a:r>
            <a:endParaRPr lang="en-US" altLang="en-US" sz="8000" dirty="0" smtClean="0"/>
          </a:p>
        </p:txBody>
      </p:sp>
      <p:sp>
        <p:nvSpPr>
          <p:cNvPr id="3075" name="Rectangle 3"/>
          <p:cNvSpPr>
            <a:spLocks noGrp="1" noChangeArrowheads="1"/>
          </p:cNvSpPr>
          <p:nvPr>
            <p:ph type="subTitle" idx="1"/>
          </p:nvPr>
        </p:nvSpPr>
        <p:spPr>
          <a:xfrm>
            <a:off x="1219200" y="3886200"/>
            <a:ext cx="6400800" cy="1752600"/>
          </a:xfrm>
        </p:spPr>
        <p:txBody>
          <a:bodyPr/>
          <a:lstStyle/>
          <a:p>
            <a:pPr algn="ctr" eaLnBrk="1" hangingPunct="1"/>
            <a:r>
              <a:rPr lang="en-US" altLang="en-US" sz="6000" dirty="0" err="1" smtClean="0"/>
              <a:t>Olmeekit</a:t>
            </a:r>
            <a:r>
              <a:rPr lang="en-US" altLang="en-US" sz="6000" dirty="0" smtClean="0"/>
              <a:t>, </a:t>
            </a:r>
            <a:r>
              <a:rPr lang="en-US" altLang="en-US" sz="6000" dirty="0" err="1" smtClean="0"/>
              <a:t>mayat</a:t>
            </a:r>
            <a:r>
              <a:rPr lang="en-US" altLang="en-US" sz="6000" dirty="0" smtClean="0"/>
              <a:t>, </a:t>
            </a:r>
            <a:r>
              <a:rPr lang="en-US" altLang="en-US" sz="6000" dirty="0" err="1" smtClean="0"/>
              <a:t>inkat</a:t>
            </a:r>
            <a:r>
              <a:rPr lang="en-US" altLang="en-US" sz="6000" dirty="0" smtClean="0"/>
              <a:t> ja </a:t>
            </a:r>
            <a:r>
              <a:rPr lang="en-US" altLang="en-US" sz="6000" dirty="0" err="1" smtClean="0"/>
              <a:t>atsteekit</a:t>
            </a:r>
            <a:endParaRPr lang="en-US" altLang="en-US" sz="6000" dirty="0" smtClean="0"/>
          </a:p>
        </p:txBody>
      </p:sp>
    </p:spTree>
    <p:extLst>
      <p:ext uri="{BB962C8B-B14F-4D97-AF65-F5344CB8AC3E}">
        <p14:creationId xmlns:p14="http://schemas.microsoft.com/office/powerpoint/2010/main" val="30455919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YA3"/>
          <p:cNvPicPr>
            <a:picLocks noChangeAspect="1" noChangeArrowheads="1"/>
          </p:cNvPicPr>
          <p:nvPr/>
        </p:nvPicPr>
        <p:blipFill>
          <a:blip r:embed="rId2">
            <a:extLst>
              <a:ext uri="{28A0092B-C50C-407E-A947-70E740481C1C}">
                <a14:useLocalDpi xmlns:a14="http://schemas.microsoft.com/office/drawing/2010/main" val="0"/>
              </a:ext>
            </a:extLst>
          </a:blip>
          <a:srcRect l="4750" r="5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5744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idx="4294967295"/>
          </p:nvPr>
        </p:nvSpPr>
        <p:spPr>
          <a:xfrm>
            <a:off x="0" y="0"/>
            <a:ext cx="8915400" cy="685800"/>
          </a:xfrm>
        </p:spPr>
        <p:txBody>
          <a:bodyPr/>
          <a:lstStyle/>
          <a:p>
            <a:pPr eaLnBrk="1" hangingPunct="1"/>
            <a:r>
              <a:rPr lang="en-US" altLang="en-US" smtClean="0"/>
              <a:t>Mayoen uskonnolliset rituaalit</a:t>
            </a:r>
          </a:p>
        </p:txBody>
      </p:sp>
      <p:pic>
        <p:nvPicPr>
          <p:cNvPr id="13315" name="Picture 2" descr="http://facstaff.gpc.edu/~shale/humanities/literature/world_literature/classprojects/mexico/maya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984250"/>
            <a:ext cx="40767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http://news.nationalgeographic.com/news/bigphotos/images/071115-maya-sacrifice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4213"/>
            <a:ext cx="51054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ular Callout 6"/>
          <p:cNvSpPr>
            <a:spLocks noChangeArrowheads="1"/>
          </p:cNvSpPr>
          <p:nvPr/>
        </p:nvSpPr>
        <p:spPr bwMode="auto">
          <a:xfrm>
            <a:off x="0" y="4953000"/>
            <a:ext cx="6324600" cy="1905000"/>
          </a:xfrm>
          <a:prstGeom prst="wedgeRectCallout">
            <a:avLst>
              <a:gd name="adj1" fmla="val 19704"/>
              <a:gd name="adj2" fmla="val 21750"/>
            </a:avLst>
          </a:prstGeom>
          <a:solidFill>
            <a:srgbClr val="CCCCFF"/>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Tx/>
              <a:buNone/>
            </a:pPr>
            <a:r>
              <a:rPr lang="en-US" altLang="en-US" i="1" u="sng">
                <a:solidFill>
                  <a:srgbClr val="000000"/>
                </a:solidFill>
                <a:latin typeface="Calibri" pitchFamily="34" charset="0"/>
                <a:cs typeface="Arial" charset="0"/>
              </a:rPr>
              <a:t>Uskonto</a:t>
            </a:r>
            <a:r>
              <a:rPr lang="en-US" altLang="en-US">
                <a:solidFill>
                  <a:srgbClr val="000000"/>
                </a:solidFill>
                <a:latin typeface="Calibri" pitchFamily="34" charset="0"/>
                <a:cs typeface="Arial" charset="0"/>
              </a:rPr>
              <a:t>: Mayat olivat polyteistisiä. He uhrasivat verta, ruokaa ja ihmisuhreja miellyttääkseen jumaliaan.</a:t>
            </a:r>
          </a:p>
        </p:txBody>
      </p:sp>
    </p:spTree>
    <p:extLst>
      <p:ext uri="{BB962C8B-B14F-4D97-AF65-F5344CB8AC3E}">
        <p14:creationId xmlns:p14="http://schemas.microsoft.com/office/powerpoint/2010/main" val="1942838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30188"/>
            <a:ext cx="8509000" cy="720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7926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7772400" cy="1143000"/>
          </a:xfrm>
        </p:spPr>
        <p:txBody>
          <a:bodyPr/>
          <a:lstStyle/>
          <a:p>
            <a:pPr algn="ctr" eaLnBrk="1" hangingPunct="1"/>
            <a:r>
              <a:rPr lang="en-US" altLang="en-US" smtClean="0"/>
              <a:t>Mayojen saavutuksia</a:t>
            </a:r>
          </a:p>
        </p:txBody>
      </p:sp>
      <p:sp>
        <p:nvSpPr>
          <p:cNvPr id="18435" name="Rectangle 3"/>
          <p:cNvSpPr>
            <a:spLocks noGrp="1" noChangeArrowheads="1"/>
          </p:cNvSpPr>
          <p:nvPr>
            <p:ph type="body" idx="1"/>
          </p:nvPr>
        </p:nvSpPr>
        <p:spPr>
          <a:xfrm>
            <a:off x="0" y="914400"/>
            <a:ext cx="9144000" cy="5943600"/>
          </a:xfrm>
          <a:solidFill>
            <a:schemeClr val="bg1"/>
          </a:solidFill>
        </p:spPr>
        <p:txBody>
          <a:bodyPr/>
          <a:lstStyle/>
          <a:p>
            <a:pPr lvl="1" eaLnBrk="1" hangingPunct="1">
              <a:lnSpc>
                <a:spcPct val="90000"/>
              </a:lnSpc>
              <a:spcBef>
                <a:spcPct val="0"/>
              </a:spcBef>
              <a:spcAft>
                <a:spcPts val="700"/>
              </a:spcAft>
            </a:pPr>
            <a:r>
              <a:rPr lang="en-US" altLang="en-US" sz="4000" dirty="0" err="1" smtClean="0">
                <a:solidFill>
                  <a:srgbClr val="000000"/>
                </a:solidFill>
              </a:rPr>
              <a:t>Olivat</a:t>
            </a:r>
            <a:r>
              <a:rPr lang="en-US" altLang="en-US" sz="4000" dirty="0" smtClean="0">
                <a:solidFill>
                  <a:srgbClr val="000000"/>
                </a:solidFill>
              </a:rPr>
              <a:t> </a:t>
            </a:r>
            <a:r>
              <a:rPr lang="en-US" altLang="en-US" sz="4000" dirty="0" err="1" smtClean="0">
                <a:solidFill>
                  <a:srgbClr val="000000"/>
                </a:solidFill>
              </a:rPr>
              <a:t>erinomaisia</a:t>
            </a:r>
            <a:r>
              <a:rPr lang="en-US" altLang="en-US" sz="4000" dirty="0" smtClean="0">
                <a:solidFill>
                  <a:srgbClr val="000000"/>
                </a:solidFill>
              </a:rPr>
              <a:t> </a:t>
            </a:r>
            <a:r>
              <a:rPr lang="en-US" altLang="en-US" sz="4000" dirty="0" err="1" smtClean="0">
                <a:solidFill>
                  <a:srgbClr val="000000"/>
                </a:solidFill>
              </a:rPr>
              <a:t>matematiikassa</a:t>
            </a:r>
            <a:r>
              <a:rPr lang="en-US" altLang="en-US" sz="4000" dirty="0" smtClean="0">
                <a:solidFill>
                  <a:srgbClr val="000000"/>
                </a:solidFill>
              </a:rPr>
              <a:t> ja </a:t>
            </a:r>
            <a:r>
              <a:rPr lang="en-US" altLang="en-US" sz="4000" dirty="0" err="1" smtClean="0">
                <a:solidFill>
                  <a:srgbClr val="000000"/>
                </a:solidFill>
              </a:rPr>
              <a:t>keksivät</a:t>
            </a:r>
            <a:r>
              <a:rPr lang="en-US" altLang="en-US" sz="4000" dirty="0" smtClean="0">
                <a:solidFill>
                  <a:srgbClr val="000000"/>
                </a:solidFill>
              </a:rPr>
              <a:t> </a:t>
            </a:r>
            <a:r>
              <a:rPr lang="en-US" altLang="en-US" sz="4000" dirty="0" err="1" smtClean="0">
                <a:solidFill>
                  <a:srgbClr val="000000"/>
                </a:solidFill>
              </a:rPr>
              <a:t>nollan</a:t>
            </a:r>
            <a:r>
              <a:rPr lang="en-US" altLang="en-US" sz="4000" dirty="0" smtClean="0">
                <a:solidFill>
                  <a:srgbClr val="000000"/>
                </a:solidFill>
              </a:rPr>
              <a:t> </a:t>
            </a:r>
            <a:r>
              <a:rPr lang="en-US" altLang="en-US" sz="4000" dirty="0" err="1" smtClean="0">
                <a:solidFill>
                  <a:srgbClr val="000000"/>
                </a:solidFill>
              </a:rPr>
              <a:t>käytön</a:t>
            </a:r>
            <a:r>
              <a:rPr lang="en-US" altLang="en-US" sz="4000" dirty="0" smtClean="0">
                <a:solidFill>
                  <a:srgbClr val="000000"/>
                </a:solidFill>
              </a:rPr>
              <a:t> </a:t>
            </a:r>
            <a:r>
              <a:rPr lang="en-US" altLang="en-US" sz="4000" dirty="0" err="1" smtClean="0">
                <a:solidFill>
                  <a:srgbClr val="000000"/>
                </a:solidFill>
              </a:rPr>
              <a:t>ennen</a:t>
            </a:r>
            <a:r>
              <a:rPr lang="en-US" altLang="en-US" sz="4000" dirty="0" smtClean="0">
                <a:solidFill>
                  <a:srgbClr val="000000"/>
                </a:solidFill>
              </a:rPr>
              <a:t> </a:t>
            </a:r>
            <a:r>
              <a:rPr lang="en-US" altLang="en-US" sz="4000" dirty="0" err="1" smtClean="0">
                <a:solidFill>
                  <a:srgbClr val="000000"/>
                </a:solidFill>
              </a:rPr>
              <a:t>muita</a:t>
            </a:r>
            <a:endParaRPr lang="en-US" altLang="en-US" sz="4000" dirty="0" smtClean="0">
              <a:solidFill>
                <a:srgbClr val="000000"/>
              </a:solidFill>
            </a:endParaRPr>
          </a:p>
          <a:p>
            <a:pPr lvl="1" eaLnBrk="1" hangingPunct="1">
              <a:lnSpc>
                <a:spcPct val="90000"/>
              </a:lnSpc>
              <a:spcBef>
                <a:spcPct val="0"/>
              </a:spcBef>
              <a:spcAft>
                <a:spcPts val="700"/>
              </a:spcAft>
            </a:pPr>
            <a:r>
              <a:rPr lang="en-US" altLang="en-US" sz="4000" dirty="0" err="1" smtClean="0">
                <a:solidFill>
                  <a:srgbClr val="000000"/>
                </a:solidFill>
              </a:rPr>
              <a:t>Laskivat</a:t>
            </a:r>
            <a:r>
              <a:rPr lang="en-US" altLang="en-US" sz="4000" dirty="0" smtClean="0">
                <a:solidFill>
                  <a:srgbClr val="000000"/>
                </a:solidFill>
              </a:rPr>
              <a:t> </a:t>
            </a:r>
            <a:r>
              <a:rPr lang="en-US" altLang="en-US" sz="4000" dirty="0" err="1" smtClean="0">
                <a:solidFill>
                  <a:srgbClr val="000000"/>
                </a:solidFill>
              </a:rPr>
              <a:t>tarkasti</a:t>
            </a:r>
            <a:r>
              <a:rPr lang="en-US" altLang="en-US" sz="4000" dirty="0" smtClean="0">
                <a:solidFill>
                  <a:srgbClr val="000000"/>
                </a:solidFill>
              </a:rPr>
              <a:t> </a:t>
            </a:r>
            <a:r>
              <a:rPr lang="en-US" altLang="en-US" sz="4000" dirty="0" err="1" smtClean="0">
                <a:solidFill>
                  <a:srgbClr val="000000"/>
                </a:solidFill>
              </a:rPr>
              <a:t>planeettojen</a:t>
            </a:r>
            <a:r>
              <a:rPr lang="en-US" altLang="en-US" sz="4000" dirty="0" smtClean="0">
                <a:solidFill>
                  <a:srgbClr val="000000"/>
                </a:solidFill>
              </a:rPr>
              <a:t> </a:t>
            </a:r>
            <a:r>
              <a:rPr lang="en-US" altLang="en-US" sz="4000" dirty="0" err="1" smtClean="0">
                <a:solidFill>
                  <a:srgbClr val="000000"/>
                </a:solidFill>
              </a:rPr>
              <a:t>ratoja</a:t>
            </a:r>
            <a:r>
              <a:rPr lang="en-US" altLang="en-US" sz="4000" dirty="0" smtClean="0">
                <a:solidFill>
                  <a:srgbClr val="000000"/>
                </a:solidFill>
              </a:rPr>
              <a:t> ja </a:t>
            </a:r>
            <a:r>
              <a:rPr lang="en-US" altLang="en-US" sz="4000" dirty="0" err="1" smtClean="0">
                <a:solidFill>
                  <a:srgbClr val="000000"/>
                </a:solidFill>
              </a:rPr>
              <a:t>merkitsivät</a:t>
            </a:r>
            <a:r>
              <a:rPr lang="en-US" altLang="en-US" sz="4000" dirty="0" smtClean="0">
                <a:solidFill>
                  <a:srgbClr val="000000"/>
                </a:solidFill>
              </a:rPr>
              <a:t> </a:t>
            </a:r>
            <a:r>
              <a:rPr lang="en-US" altLang="en-US" sz="4000" dirty="0" err="1" smtClean="0">
                <a:solidFill>
                  <a:srgbClr val="000000"/>
                </a:solidFill>
              </a:rPr>
              <a:t>muistiin</a:t>
            </a:r>
            <a:r>
              <a:rPr lang="en-US" altLang="en-US" sz="4000" dirty="0" smtClean="0">
                <a:solidFill>
                  <a:srgbClr val="000000"/>
                </a:solidFill>
              </a:rPr>
              <a:t> </a:t>
            </a:r>
            <a:r>
              <a:rPr lang="en-US" altLang="en-US" sz="4000" dirty="0" err="1" smtClean="0">
                <a:solidFill>
                  <a:srgbClr val="000000"/>
                </a:solidFill>
              </a:rPr>
              <a:t>havaintojaan</a:t>
            </a:r>
            <a:endParaRPr lang="en-US" altLang="en-US" sz="4000" dirty="0" smtClean="0">
              <a:solidFill>
                <a:srgbClr val="000000"/>
              </a:solidFill>
            </a:endParaRPr>
          </a:p>
          <a:p>
            <a:pPr lvl="1" eaLnBrk="1" hangingPunct="1">
              <a:lnSpc>
                <a:spcPct val="90000"/>
              </a:lnSpc>
              <a:spcBef>
                <a:spcPct val="0"/>
              </a:spcBef>
              <a:spcAft>
                <a:spcPts val="700"/>
              </a:spcAft>
            </a:pPr>
            <a:r>
              <a:rPr lang="en-US" altLang="en-US" sz="4000" dirty="0" err="1" smtClean="0">
                <a:solidFill>
                  <a:srgbClr val="000000"/>
                </a:solidFill>
              </a:rPr>
              <a:t>Loivat</a:t>
            </a:r>
            <a:r>
              <a:rPr lang="en-US" altLang="en-US" sz="4000" dirty="0" smtClean="0">
                <a:solidFill>
                  <a:srgbClr val="000000"/>
                </a:solidFill>
              </a:rPr>
              <a:t> </a:t>
            </a:r>
            <a:r>
              <a:rPr lang="en-US" altLang="en-US" sz="4000" dirty="0" err="1" smtClean="0">
                <a:solidFill>
                  <a:srgbClr val="000000"/>
                </a:solidFill>
              </a:rPr>
              <a:t>tarkan</a:t>
            </a:r>
            <a:r>
              <a:rPr lang="en-US" altLang="en-US" sz="4000" dirty="0" smtClean="0">
                <a:solidFill>
                  <a:srgbClr val="000000"/>
                </a:solidFill>
              </a:rPr>
              <a:t> </a:t>
            </a:r>
            <a:r>
              <a:rPr lang="en-US" altLang="en-US" sz="4000" dirty="0" err="1" smtClean="0">
                <a:solidFill>
                  <a:srgbClr val="000000"/>
                </a:solidFill>
              </a:rPr>
              <a:t>kalenterin</a:t>
            </a:r>
            <a:r>
              <a:rPr lang="en-US" altLang="en-US" sz="4000" dirty="0" smtClean="0">
                <a:solidFill>
                  <a:srgbClr val="000000"/>
                </a:solidFill>
              </a:rPr>
              <a:t>, </a:t>
            </a:r>
            <a:r>
              <a:rPr lang="en-US" altLang="en-US" sz="4000" dirty="0" err="1" smtClean="0">
                <a:solidFill>
                  <a:srgbClr val="000000"/>
                </a:solidFill>
              </a:rPr>
              <a:t>jossa</a:t>
            </a:r>
            <a:r>
              <a:rPr lang="en-US" altLang="en-US" sz="4000" dirty="0" smtClean="0">
                <a:solidFill>
                  <a:srgbClr val="000000"/>
                </a:solidFill>
              </a:rPr>
              <a:t> </a:t>
            </a:r>
            <a:r>
              <a:rPr lang="en-US" altLang="en-US" sz="4000" dirty="0" err="1" smtClean="0">
                <a:solidFill>
                  <a:srgbClr val="000000"/>
                </a:solidFill>
              </a:rPr>
              <a:t>oli</a:t>
            </a:r>
            <a:r>
              <a:rPr lang="en-US" altLang="en-US" sz="4000" dirty="0" smtClean="0">
                <a:solidFill>
                  <a:srgbClr val="000000"/>
                </a:solidFill>
              </a:rPr>
              <a:t> 365 </a:t>
            </a:r>
            <a:r>
              <a:rPr lang="en-US" altLang="en-US" sz="4000" dirty="0" err="1" smtClean="0">
                <a:solidFill>
                  <a:srgbClr val="000000"/>
                </a:solidFill>
              </a:rPr>
              <a:t>päivää</a:t>
            </a:r>
            <a:r>
              <a:rPr lang="en-US" altLang="en-US" sz="4000" dirty="0" smtClean="0">
                <a:solidFill>
                  <a:srgbClr val="000000"/>
                </a:solidFill>
              </a:rPr>
              <a:t>. </a:t>
            </a:r>
          </a:p>
          <a:p>
            <a:r>
              <a:rPr lang="fi-FI" altLang="fi-FI" dirty="0" smtClean="0"/>
              <a:t>ompelivat haavoja hiuksilla ja ­valmistivat toimivia hammas-, jalka- ja käsiproteeseja.</a:t>
            </a:r>
          </a:p>
        </p:txBody>
      </p:sp>
    </p:spTree>
    <p:extLst>
      <p:ext uri="{BB962C8B-B14F-4D97-AF65-F5344CB8AC3E}">
        <p14:creationId xmlns:p14="http://schemas.microsoft.com/office/powerpoint/2010/main" val="2085775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s://upload.wikimedia.org/wikipedia/commons/thumb/9/98/Mayan_stela.JPG/800px-Mayan_ste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5140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http://c1.ac-images.myspacecdn.com/images02/45/l_f2e728b465c54ac09cc1fb14f9921bbc.gif"/>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495800" y="1143000"/>
            <a:ext cx="4343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3535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1000"/>
                                        <p:tgtEl>
                                          <p:spTgt spid="21508"/>
                                        </p:tgtEl>
                                      </p:cBhvr>
                                    </p:animEffect>
                                    <p:anim calcmode="lin" valueType="num">
                                      <p:cBhvr>
                                        <p:cTn id="8" dur="1000" fill="hold"/>
                                        <p:tgtEl>
                                          <p:spTgt spid="21508"/>
                                        </p:tgtEl>
                                        <p:attrNameLst>
                                          <p:attrName>ppt_x</p:attrName>
                                        </p:attrNameLst>
                                      </p:cBhvr>
                                      <p:tavLst>
                                        <p:tav tm="0">
                                          <p:val>
                                            <p:strVal val="#ppt_x"/>
                                          </p:val>
                                        </p:tav>
                                        <p:tav tm="100000">
                                          <p:val>
                                            <p:strVal val="#ppt_x"/>
                                          </p:val>
                                        </p:tav>
                                      </p:tavLst>
                                    </p:anim>
                                    <p:anim calcmode="lin" valueType="num">
                                      <p:cBhvr>
                                        <p:cTn id="9"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900988" cy="547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0744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0"/>
            <a:ext cx="584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sakarainen tähti 2"/>
          <p:cNvSpPr/>
          <p:nvPr/>
        </p:nvSpPr>
        <p:spPr bwMode="auto">
          <a:xfrm>
            <a:off x="914400" y="381000"/>
            <a:ext cx="2667000" cy="22098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wrap="none"/>
          <a:lstStyle/>
          <a:p>
            <a:pPr fontAlgn="base">
              <a:spcBef>
                <a:spcPct val="0"/>
              </a:spcBef>
              <a:spcAft>
                <a:spcPct val="0"/>
              </a:spcAft>
              <a:defRPr/>
            </a:pPr>
            <a:endParaRPr lang="fi-FI" sz="2400">
              <a:solidFill>
                <a:srgbClr val="000000"/>
              </a:solidFill>
              <a:latin typeface="Times New Roman" pitchFamily="18" charset="0"/>
              <a:ea typeface="MS PGothic" pitchFamily="34" charset="-128"/>
              <a:cs typeface="Arial" charset="0"/>
            </a:endParaRPr>
          </a:p>
        </p:txBody>
      </p:sp>
      <p:sp>
        <p:nvSpPr>
          <p:cNvPr id="18436" name="Oval 3"/>
          <p:cNvSpPr>
            <a:spLocks noChangeArrowheads="1"/>
          </p:cNvSpPr>
          <p:nvPr/>
        </p:nvSpPr>
        <p:spPr bwMode="auto">
          <a:xfrm>
            <a:off x="3733800" y="457200"/>
            <a:ext cx="1981200" cy="838200"/>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fontAlgn="base" hangingPunct="1">
              <a:spcBef>
                <a:spcPct val="0"/>
              </a:spcBef>
              <a:spcAft>
                <a:spcPct val="0"/>
              </a:spcAft>
              <a:buClrTx/>
              <a:buSzTx/>
              <a:buFontTx/>
              <a:buNone/>
            </a:pPr>
            <a:endParaRPr lang="fi-FI" altLang="fi-FI" sz="2400">
              <a:solidFill>
                <a:srgbClr val="000000"/>
              </a:solidFill>
              <a:latin typeface="Times New Roman" pitchFamily="18" charset="0"/>
              <a:cs typeface="Arial" charset="0"/>
            </a:endParaRPr>
          </a:p>
        </p:txBody>
      </p:sp>
      <p:sp>
        <p:nvSpPr>
          <p:cNvPr id="18437" name="Ellipsi 1"/>
          <p:cNvSpPr>
            <a:spLocks noChangeArrowheads="1"/>
          </p:cNvSpPr>
          <p:nvPr/>
        </p:nvSpPr>
        <p:spPr bwMode="auto">
          <a:xfrm>
            <a:off x="3733800" y="457200"/>
            <a:ext cx="1981200" cy="838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fi-FI" altLang="fi-FI" sz="3200">
                <a:solidFill>
                  <a:srgbClr val="E9871B"/>
                </a:solidFill>
                <a:cs typeface="Arial" charset="0"/>
              </a:rPr>
              <a:t>MAYAT</a:t>
            </a:r>
          </a:p>
        </p:txBody>
      </p:sp>
      <p:sp>
        <p:nvSpPr>
          <p:cNvPr id="18438" name="Ellipsi 4"/>
          <p:cNvSpPr>
            <a:spLocks noChangeArrowheads="1"/>
          </p:cNvSpPr>
          <p:nvPr/>
        </p:nvSpPr>
        <p:spPr bwMode="auto">
          <a:xfrm>
            <a:off x="1524000" y="1143000"/>
            <a:ext cx="1625600" cy="838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fi-FI" altLang="fi-FI" sz="1800">
                <a:solidFill>
                  <a:srgbClr val="FF0000"/>
                </a:solidFill>
                <a:cs typeface="Arial" charset="0"/>
              </a:rPr>
              <a:t>ATSTEEKIT</a:t>
            </a:r>
          </a:p>
        </p:txBody>
      </p:sp>
      <p:sp>
        <p:nvSpPr>
          <p:cNvPr id="18439" name="Ellipsi 5"/>
          <p:cNvSpPr>
            <a:spLocks noChangeArrowheads="1"/>
          </p:cNvSpPr>
          <p:nvPr/>
        </p:nvSpPr>
        <p:spPr bwMode="auto">
          <a:xfrm>
            <a:off x="3306763" y="3429000"/>
            <a:ext cx="1625600" cy="838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fi-FI" altLang="fi-FI" sz="2800">
                <a:solidFill>
                  <a:srgbClr val="FFC000"/>
                </a:solidFill>
                <a:cs typeface="Arial" charset="0"/>
              </a:rPr>
              <a:t>INKAT</a:t>
            </a:r>
          </a:p>
        </p:txBody>
      </p:sp>
    </p:spTree>
    <p:extLst>
      <p:ext uri="{BB962C8B-B14F-4D97-AF65-F5344CB8AC3E}">
        <p14:creationId xmlns:p14="http://schemas.microsoft.com/office/powerpoint/2010/main" val="2127268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5000" fill="hold" nodeType="clickEffect">
                                  <p:stCondLst>
                                    <p:cond delay="0"/>
                                  </p:stCondLst>
                                  <p:childTnLst>
                                    <p:animRot by="21600000">
                                      <p:cBhvr>
                                        <p:cTn id="6" dur="2000" fill="hold"/>
                                        <p:tgtEl>
                                          <p:spTgt spid="3"/>
                                        </p:tgtEl>
                                        <p:attrNameLst>
                                          <p:attrName>r</p:attrName>
                                        </p:attrNameLst>
                                      </p:cBhvr>
                                    </p:animRot>
                                  </p:childTnLst>
                                  <p:subTnLst>
                                    <p:audio>
                                      <p:cMediaNode vol="81000">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ages.interactives.dk/142634_10_solkalender-eawRfgnIIpjKiw5nTdeBbQ.jpg?auto=compress&amp;ch=Width%2CDPR&amp;ixjsv=2.2.4&amp;w=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810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4935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exico cactus &amp; Ea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350" y="0"/>
            <a:ext cx="557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6803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algn="ctr" eaLnBrk="1" hangingPunct="1"/>
            <a:r>
              <a:rPr lang="en-US" altLang="en-US" sz="4000" dirty="0" err="1" smtClean="0"/>
              <a:t>Atsteekkien</a:t>
            </a:r>
            <a:r>
              <a:rPr lang="en-US" altLang="en-US" sz="4000" dirty="0" smtClean="0"/>
              <a:t> </a:t>
            </a:r>
            <a:r>
              <a:rPr lang="en-US" altLang="en-US" sz="4000" dirty="0" err="1" smtClean="0"/>
              <a:t>valtakunta</a:t>
            </a:r>
            <a:endParaRPr lang="en-US" altLang="en-US" sz="4000" dirty="0" smtClean="0"/>
          </a:p>
        </p:txBody>
      </p:sp>
      <p:sp>
        <p:nvSpPr>
          <p:cNvPr id="35843" name="Rectangle 3"/>
          <p:cNvSpPr>
            <a:spLocks noGrp="1" noChangeArrowheads="1"/>
          </p:cNvSpPr>
          <p:nvPr>
            <p:ph type="body" sz="half" idx="1"/>
          </p:nvPr>
        </p:nvSpPr>
        <p:spPr>
          <a:xfrm>
            <a:off x="0" y="990600"/>
            <a:ext cx="4114800" cy="5867400"/>
          </a:xfrm>
          <a:solidFill>
            <a:schemeClr val="bg1"/>
          </a:solidFill>
        </p:spPr>
        <p:txBody>
          <a:bodyPr/>
          <a:lstStyle/>
          <a:p>
            <a:pPr eaLnBrk="1" hangingPunct="1">
              <a:lnSpc>
                <a:spcPct val="90000"/>
              </a:lnSpc>
              <a:spcBef>
                <a:spcPts val="750"/>
              </a:spcBef>
              <a:spcAft>
                <a:spcPts val="250"/>
              </a:spcAft>
            </a:pPr>
            <a:r>
              <a:rPr lang="en-US" altLang="en-US" sz="4000" dirty="0" err="1" smtClean="0"/>
              <a:t>Atsteekkien</a:t>
            </a:r>
            <a:r>
              <a:rPr lang="en-US" altLang="en-US" sz="4000" dirty="0" smtClean="0"/>
              <a:t> </a:t>
            </a:r>
            <a:r>
              <a:rPr lang="en-US" altLang="en-US" sz="4000" dirty="0" err="1" smtClean="0"/>
              <a:t>korkeakulttuuri</a:t>
            </a:r>
            <a:r>
              <a:rPr lang="en-US" altLang="en-US" sz="4000" dirty="0" smtClean="0"/>
              <a:t> </a:t>
            </a:r>
            <a:r>
              <a:rPr lang="en-US" altLang="en-US" sz="4000" dirty="0" err="1" smtClean="0"/>
              <a:t>vallitsi</a:t>
            </a:r>
            <a:r>
              <a:rPr lang="en-US" altLang="en-US" sz="4000" dirty="0" smtClean="0"/>
              <a:t> v.1427 - 1521 (</a:t>
            </a:r>
            <a:r>
              <a:rPr lang="en-US" altLang="en-US" sz="4000" dirty="0" err="1" smtClean="0"/>
              <a:t>kunnes</a:t>
            </a:r>
            <a:r>
              <a:rPr lang="en-US" altLang="en-US" sz="4000" dirty="0" smtClean="0"/>
              <a:t> </a:t>
            </a:r>
            <a:r>
              <a:rPr lang="en-US" altLang="en-US" sz="4000" dirty="0" err="1" smtClean="0"/>
              <a:t>espanjalaiset</a:t>
            </a:r>
            <a:r>
              <a:rPr lang="en-US" altLang="en-US" sz="4000" dirty="0" smtClean="0"/>
              <a:t> </a:t>
            </a:r>
            <a:r>
              <a:rPr lang="en-US" altLang="en-US" sz="4000" dirty="0" err="1" smtClean="0"/>
              <a:t>valloittajat</a:t>
            </a:r>
            <a:r>
              <a:rPr lang="en-US" altLang="en-US" sz="4000" dirty="0" smtClean="0"/>
              <a:t> </a:t>
            </a:r>
            <a:r>
              <a:rPr lang="en-US" altLang="en-US" sz="4000" dirty="0" err="1" smtClean="0"/>
              <a:t>tuhosivat</a:t>
            </a:r>
            <a:r>
              <a:rPr lang="en-US" altLang="en-US" sz="4000" dirty="0" smtClean="0"/>
              <a:t> </a:t>
            </a:r>
            <a:r>
              <a:rPr lang="en-US" altLang="en-US" sz="4000" dirty="0" err="1" smtClean="0"/>
              <a:t>sen.</a:t>
            </a:r>
            <a:r>
              <a:rPr lang="en-US" altLang="en-US" sz="4000" dirty="0" smtClean="0"/>
              <a:t>)</a:t>
            </a:r>
          </a:p>
          <a:p>
            <a:pPr eaLnBrk="1" hangingPunct="1">
              <a:lnSpc>
                <a:spcPct val="90000"/>
              </a:lnSpc>
              <a:spcBef>
                <a:spcPts val="750"/>
              </a:spcBef>
              <a:spcAft>
                <a:spcPts val="250"/>
              </a:spcAft>
            </a:pPr>
            <a:r>
              <a:rPr lang="en-US" altLang="en-US" sz="4000" dirty="0" err="1" smtClean="0"/>
              <a:t>Pääkaupunki</a:t>
            </a:r>
            <a:r>
              <a:rPr lang="en-US" altLang="en-US" sz="4000" dirty="0" smtClean="0"/>
              <a:t> </a:t>
            </a:r>
            <a:r>
              <a:rPr lang="en-US" altLang="en-US" sz="4000" dirty="0" err="1" smtClean="0"/>
              <a:t>Tenochtitlán</a:t>
            </a:r>
            <a:r>
              <a:rPr lang="en-US" altLang="en-US" sz="4000" dirty="0" smtClean="0"/>
              <a:t> </a:t>
            </a:r>
            <a:r>
              <a:rPr lang="en-US" altLang="en-US" sz="4000" i="1" dirty="0" smtClean="0"/>
              <a:t>(Mexico City)</a:t>
            </a:r>
          </a:p>
        </p:txBody>
      </p:sp>
      <p:pic>
        <p:nvPicPr>
          <p:cNvPr id="21508" name="Picture 4"/>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t="7463" b="4477"/>
          <a:stretch>
            <a:fillRect/>
          </a:stretch>
        </p:blipFill>
        <p:spPr>
          <a:xfrm>
            <a:off x="4114800" y="1143000"/>
            <a:ext cx="4800600" cy="4624388"/>
          </a:xfrm>
        </p:spPr>
      </p:pic>
    </p:spTree>
    <p:extLst>
      <p:ext uri="{BB962C8B-B14F-4D97-AF65-F5344CB8AC3E}">
        <p14:creationId xmlns:p14="http://schemas.microsoft.com/office/powerpoint/2010/main" val="3648125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0"/>
            <a:ext cx="9144000" cy="838200"/>
          </a:xfrm>
        </p:spPr>
        <p:txBody>
          <a:bodyPr/>
          <a:lstStyle/>
          <a:p>
            <a:pPr eaLnBrk="1" hangingPunct="1"/>
            <a:r>
              <a:rPr lang="en-US" altLang="en-US" dirty="0" err="1" smtClean="0"/>
              <a:t>Muinaiset</a:t>
            </a:r>
            <a:r>
              <a:rPr lang="en-US" altLang="en-US" dirty="0" smtClean="0"/>
              <a:t> </a:t>
            </a:r>
            <a:r>
              <a:rPr lang="en-US" altLang="en-US" dirty="0" err="1" smtClean="0"/>
              <a:t>korkeakulttuurit</a:t>
            </a:r>
            <a:endParaRPr lang="en-US" altLang="en-US" dirty="0"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488" y="1066800"/>
            <a:ext cx="13806488"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4572000" y="685800"/>
            <a:ext cx="4572000" cy="1600200"/>
          </a:xfrm>
          <a:prstGeom prst="wedgeRectCallout">
            <a:avLst>
              <a:gd name="adj1" fmla="val -71495"/>
              <a:gd name="adj2" fmla="val 139088"/>
            </a:avLst>
          </a:prstGeom>
          <a:solidFill>
            <a:srgbClr val="FF9966"/>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Tx/>
              <a:buNone/>
            </a:pPr>
            <a:r>
              <a:rPr lang="en-US" altLang="en-US" sz="3100">
                <a:solidFill>
                  <a:srgbClr val="000000"/>
                </a:solidFill>
                <a:latin typeface="Calibri" pitchFamily="34" charset="0"/>
                <a:cs typeface="Arial" charset="0"/>
              </a:rPr>
              <a:t>Ensimmäiset korkeakulttuurit kehittyivät Mesopotamiassa ja Aasiassa noin 4000 eaa.</a:t>
            </a:r>
          </a:p>
        </p:txBody>
      </p:sp>
      <p:sp>
        <p:nvSpPr>
          <p:cNvPr id="7" name="Rectangular Callout 6"/>
          <p:cNvSpPr>
            <a:spLocks noChangeArrowheads="1"/>
          </p:cNvSpPr>
          <p:nvPr/>
        </p:nvSpPr>
        <p:spPr bwMode="auto">
          <a:xfrm>
            <a:off x="152400" y="685800"/>
            <a:ext cx="4419600" cy="1600200"/>
          </a:xfrm>
          <a:prstGeom prst="wedgeRectCallout">
            <a:avLst>
              <a:gd name="adj1" fmla="val -35093"/>
              <a:gd name="adj2" fmla="val 238292"/>
            </a:avLst>
          </a:prstGeom>
          <a:solidFill>
            <a:srgbClr val="FFCCFF"/>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Tx/>
              <a:buNone/>
            </a:pPr>
            <a:r>
              <a:rPr lang="en-US" altLang="en-US">
                <a:solidFill>
                  <a:srgbClr val="000000"/>
                </a:solidFill>
                <a:latin typeface="Calibri" pitchFamily="34" charset="0"/>
                <a:cs typeface="Arial" charset="0"/>
              </a:rPr>
              <a:t>Näistä eristyksissä kehittyivät Amerikan korkeakulttuurit noin 2000 eaa.</a:t>
            </a:r>
          </a:p>
        </p:txBody>
      </p:sp>
    </p:spTree>
    <p:extLst>
      <p:ext uri="{BB962C8B-B14F-4D97-AF65-F5344CB8AC3E}">
        <p14:creationId xmlns:p14="http://schemas.microsoft.com/office/powerpoint/2010/main" val="2814523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4100"/>
                                        </p:tgtEl>
                                      </p:cBhvr>
                                      <p:by x="70000" y="70000"/>
                                    </p:animScale>
                                  </p:childTnLst>
                                </p:cTn>
                              </p:par>
                              <p:par>
                                <p:cTn id="10" presetID="63" presetClass="path" presetSubtype="0" accel="50000" decel="50000" fill="hold" nodeType="withEffect">
                                  <p:stCondLst>
                                    <p:cond delay="0"/>
                                  </p:stCondLst>
                                  <p:childTnLst>
                                    <p:animMotion origin="layout" path="M 4.72222E-6 3.92157E-7 L 0.28003 0.10427 " pathEditMode="relative" rAng="0" ptsTypes="AA">
                                      <p:cBhvr>
                                        <p:cTn id="11" dur="2000" fill="hold"/>
                                        <p:tgtEl>
                                          <p:spTgt spid="4100"/>
                                        </p:tgtEl>
                                        <p:attrNameLst>
                                          <p:attrName>ppt_x</p:attrName>
                                          <p:attrName>ppt_y</p:attrName>
                                        </p:attrNameLst>
                                      </p:cBhvr>
                                      <p:rCtr x="13993" y="5213"/>
                                    </p:animMotion>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1371600" cy="68580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fontAlgn="base" hangingPunct="1">
              <a:spcBef>
                <a:spcPct val="0"/>
              </a:spcBef>
              <a:spcAft>
                <a:spcPct val="0"/>
              </a:spcAft>
              <a:buClrTx/>
              <a:buSzTx/>
              <a:buFontTx/>
              <a:buNone/>
            </a:pPr>
            <a:endParaRPr lang="fi-FI" altLang="fi-FI" sz="2400">
              <a:solidFill>
                <a:srgbClr val="000000"/>
              </a:solidFill>
              <a:latin typeface="Times New Roman" pitchFamily="18" charset="0"/>
              <a:cs typeface="Arial"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l="17000" t="3618" r="19102"/>
          <a:stretch>
            <a:fillRect/>
          </a:stretch>
        </p:blipFill>
        <p:spPr bwMode="auto">
          <a:xfrm>
            <a:off x="609600" y="0"/>
            <a:ext cx="7772400" cy="690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5621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p:txBody>
          <a:bodyPr/>
          <a:lstStyle/>
          <a:p>
            <a:r>
              <a:rPr lang="fi-FI" altLang="fi-FI" smtClean="0"/>
              <a:t>Herkkuhetkiä</a:t>
            </a:r>
          </a:p>
        </p:txBody>
      </p:sp>
      <p:sp>
        <p:nvSpPr>
          <p:cNvPr id="23555" name="Sisällön paikkamerkki 2"/>
          <p:cNvSpPr>
            <a:spLocks noGrp="1"/>
          </p:cNvSpPr>
          <p:nvPr>
            <p:ph idx="1"/>
          </p:nvPr>
        </p:nvSpPr>
        <p:spPr/>
        <p:txBody>
          <a:bodyPr/>
          <a:lstStyle/>
          <a:p>
            <a:r>
              <a:rPr lang="fi-FI" altLang="fi-FI" dirty="0" smtClean="0"/>
              <a:t>valmistivat </a:t>
            </a:r>
            <a:r>
              <a:rPr lang="fi-FI" altLang="fi-FI" dirty="0" err="1" smtClean="0"/>
              <a:t>sapotillapuun</a:t>
            </a:r>
            <a:r>
              <a:rPr lang="fi-FI" altLang="fi-FI" dirty="0" smtClean="0"/>
              <a:t> mahlasta puru­kumia, jolla he puhdistivat hampaansa.</a:t>
            </a:r>
          </a:p>
          <a:p>
            <a:r>
              <a:rPr lang="fi-FI" altLang="fi-FI" dirty="0" smtClean="0"/>
              <a:t>pitivät kaakaopavuista ja ­valmistivat niistä veteen sekoitettua kaakaota</a:t>
            </a:r>
          </a:p>
          <a:p>
            <a:r>
              <a:rPr lang="fi-FI" altLang="fi-FI" dirty="0" smtClean="0"/>
              <a:t>tykkäsivät Popcornista – </a:t>
            </a:r>
            <a:r>
              <a:rPr lang="fi-FI" altLang="fi-FI" dirty="0" err="1" smtClean="0"/>
              <a:t>asteekit</a:t>
            </a:r>
            <a:r>
              <a:rPr lang="fi-FI" altLang="fi-FI" dirty="0" smtClean="0"/>
              <a:t> rakastivat paukkumaissa, jota he valmistivat avotulella. Paahdettuja maissinjyviä myös uhrattiin jumalille. </a:t>
            </a:r>
          </a:p>
        </p:txBody>
      </p:sp>
    </p:spTree>
    <p:extLst>
      <p:ext uri="{BB962C8B-B14F-4D97-AF65-F5344CB8AC3E}">
        <p14:creationId xmlns:p14="http://schemas.microsoft.com/office/powerpoint/2010/main" val="29928910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0"/>
            <a:ext cx="7772400" cy="1143000"/>
          </a:xfrm>
        </p:spPr>
        <p:txBody>
          <a:bodyPr/>
          <a:lstStyle/>
          <a:p>
            <a:pPr algn="ctr" eaLnBrk="1" hangingPunct="1"/>
            <a:r>
              <a:rPr lang="en-US" altLang="en-US" smtClean="0"/>
              <a:t>Ihmisverta ja temppeleitä</a:t>
            </a:r>
          </a:p>
        </p:txBody>
      </p:sp>
      <p:sp>
        <p:nvSpPr>
          <p:cNvPr id="24579" name="Rectangle 3"/>
          <p:cNvSpPr>
            <a:spLocks noGrp="1" noChangeArrowheads="1"/>
          </p:cNvSpPr>
          <p:nvPr>
            <p:ph type="body" idx="1"/>
          </p:nvPr>
        </p:nvSpPr>
        <p:spPr>
          <a:xfrm>
            <a:off x="914400" y="990600"/>
            <a:ext cx="8229600" cy="5867400"/>
          </a:xfrm>
        </p:spPr>
        <p:txBody>
          <a:bodyPr/>
          <a:lstStyle/>
          <a:p>
            <a:pPr eaLnBrk="1" hangingPunct="1">
              <a:lnSpc>
                <a:spcPct val="90000"/>
              </a:lnSpc>
            </a:pPr>
            <a:r>
              <a:rPr lang="en-US" altLang="en-US" sz="4000" dirty="0" err="1" smtClean="0">
                <a:solidFill>
                  <a:srgbClr val="000000"/>
                </a:solidFill>
              </a:rPr>
              <a:t>Atsteekit</a:t>
            </a:r>
            <a:r>
              <a:rPr lang="en-US" altLang="en-US" sz="4000" dirty="0" smtClean="0">
                <a:solidFill>
                  <a:srgbClr val="000000"/>
                </a:solidFill>
              </a:rPr>
              <a:t> </a:t>
            </a:r>
            <a:r>
              <a:rPr lang="en-US" altLang="en-US" sz="4000" dirty="0" err="1" smtClean="0">
                <a:solidFill>
                  <a:srgbClr val="000000"/>
                </a:solidFill>
              </a:rPr>
              <a:t>uskoivat</a:t>
            </a:r>
            <a:r>
              <a:rPr lang="en-US" altLang="en-US" sz="4000" dirty="0" smtClean="0">
                <a:solidFill>
                  <a:srgbClr val="000000"/>
                </a:solidFill>
              </a:rPr>
              <a:t>, </a:t>
            </a:r>
            <a:r>
              <a:rPr lang="en-US" altLang="en-US" sz="4000" dirty="0" err="1" smtClean="0">
                <a:solidFill>
                  <a:srgbClr val="000000"/>
                </a:solidFill>
              </a:rPr>
              <a:t>että</a:t>
            </a:r>
            <a:r>
              <a:rPr lang="en-US" altLang="en-US" sz="4000" dirty="0" smtClean="0">
                <a:solidFill>
                  <a:srgbClr val="000000"/>
                </a:solidFill>
              </a:rPr>
              <a:t> </a:t>
            </a:r>
            <a:r>
              <a:rPr lang="en-US" altLang="en-US" sz="4000" dirty="0" err="1" smtClean="0">
                <a:solidFill>
                  <a:srgbClr val="000000"/>
                </a:solidFill>
              </a:rPr>
              <a:t>höyrystetty</a:t>
            </a:r>
            <a:r>
              <a:rPr lang="en-US" altLang="en-US" sz="4000" dirty="0" smtClean="0">
                <a:solidFill>
                  <a:srgbClr val="000000"/>
                </a:solidFill>
              </a:rPr>
              <a:t> </a:t>
            </a:r>
            <a:r>
              <a:rPr lang="en-US" altLang="en-US" sz="4000" dirty="0" err="1" smtClean="0">
                <a:solidFill>
                  <a:srgbClr val="000000"/>
                </a:solidFill>
              </a:rPr>
              <a:t>ihmisveri</a:t>
            </a:r>
            <a:r>
              <a:rPr lang="en-US" altLang="en-US" sz="4000" dirty="0" smtClean="0">
                <a:solidFill>
                  <a:srgbClr val="000000"/>
                </a:solidFill>
              </a:rPr>
              <a:t> </a:t>
            </a:r>
            <a:r>
              <a:rPr lang="en-US" altLang="en-US" sz="4000" dirty="0" err="1" smtClean="0">
                <a:solidFill>
                  <a:srgbClr val="000000"/>
                </a:solidFill>
              </a:rPr>
              <a:t>pitää</a:t>
            </a:r>
            <a:r>
              <a:rPr lang="en-US" altLang="en-US" sz="4000" dirty="0" smtClean="0">
                <a:solidFill>
                  <a:srgbClr val="000000"/>
                </a:solidFill>
              </a:rPr>
              <a:t> </a:t>
            </a:r>
            <a:r>
              <a:rPr lang="en-US" altLang="en-US" sz="4000" dirty="0" err="1" smtClean="0">
                <a:solidFill>
                  <a:srgbClr val="000000"/>
                </a:solidFill>
              </a:rPr>
              <a:t>auringon</a:t>
            </a:r>
            <a:r>
              <a:rPr lang="en-US" altLang="en-US" sz="4000" dirty="0" smtClean="0">
                <a:solidFill>
                  <a:srgbClr val="000000"/>
                </a:solidFill>
              </a:rPr>
              <a:t> </a:t>
            </a:r>
            <a:r>
              <a:rPr lang="en-US" altLang="en-US" sz="4000" dirty="0" err="1" smtClean="0">
                <a:solidFill>
                  <a:srgbClr val="000000"/>
                </a:solidFill>
              </a:rPr>
              <a:t>liikkeessä</a:t>
            </a:r>
            <a:r>
              <a:rPr lang="en-US" altLang="en-US" sz="4000" dirty="0" smtClean="0">
                <a:solidFill>
                  <a:srgbClr val="000000"/>
                </a:solidFill>
              </a:rPr>
              <a:t>. </a:t>
            </a:r>
            <a:r>
              <a:rPr lang="en-US" altLang="en-US" sz="4000" dirty="0" err="1" smtClean="0">
                <a:solidFill>
                  <a:srgbClr val="000000"/>
                </a:solidFill>
              </a:rPr>
              <a:t>Pelottavan</a:t>
            </a:r>
            <a:r>
              <a:rPr lang="en-US" altLang="en-US" sz="4000" dirty="0" smtClean="0">
                <a:solidFill>
                  <a:srgbClr val="000000"/>
                </a:solidFill>
              </a:rPr>
              <a:t> </a:t>
            </a:r>
            <a:r>
              <a:rPr lang="en-US" altLang="en-US" sz="4000" dirty="0" err="1" smtClean="0">
                <a:solidFill>
                  <a:srgbClr val="000000"/>
                </a:solidFill>
              </a:rPr>
              <a:t>auringonpimennyksen</a:t>
            </a:r>
            <a:r>
              <a:rPr lang="en-US" altLang="en-US" sz="4000" dirty="0" smtClean="0">
                <a:solidFill>
                  <a:srgbClr val="000000"/>
                </a:solidFill>
              </a:rPr>
              <a:t> </a:t>
            </a:r>
            <a:r>
              <a:rPr lang="en-US" altLang="en-US" sz="4000" dirty="0" err="1" smtClean="0">
                <a:solidFill>
                  <a:srgbClr val="000000"/>
                </a:solidFill>
              </a:rPr>
              <a:t>torjumiseksi</a:t>
            </a:r>
            <a:r>
              <a:rPr lang="en-US" altLang="en-US" sz="4000" dirty="0" smtClean="0">
                <a:solidFill>
                  <a:srgbClr val="000000"/>
                </a:solidFill>
              </a:rPr>
              <a:t> he </a:t>
            </a:r>
            <a:r>
              <a:rPr lang="en-US" altLang="en-US" sz="4000" dirty="0" err="1" smtClean="0">
                <a:solidFill>
                  <a:srgbClr val="000000"/>
                </a:solidFill>
              </a:rPr>
              <a:t>uhrasivat</a:t>
            </a:r>
            <a:r>
              <a:rPr lang="en-US" altLang="en-US" sz="4000" dirty="0" smtClean="0">
                <a:solidFill>
                  <a:srgbClr val="000000"/>
                </a:solidFill>
              </a:rPr>
              <a:t> </a:t>
            </a:r>
            <a:r>
              <a:rPr lang="en-US" altLang="en-US" sz="4000" dirty="0" err="1" smtClean="0">
                <a:solidFill>
                  <a:srgbClr val="000000"/>
                </a:solidFill>
              </a:rPr>
              <a:t>ihmisiä</a:t>
            </a:r>
            <a:r>
              <a:rPr lang="en-US" altLang="en-US" sz="4000" dirty="0" smtClean="0">
                <a:solidFill>
                  <a:srgbClr val="000000"/>
                </a:solidFill>
              </a:rPr>
              <a:t> </a:t>
            </a:r>
            <a:r>
              <a:rPr lang="en-US" altLang="en-US" sz="4000" dirty="0" err="1" smtClean="0">
                <a:solidFill>
                  <a:srgbClr val="000000"/>
                </a:solidFill>
              </a:rPr>
              <a:t>uhrialttarilla</a:t>
            </a:r>
            <a:endParaRPr lang="en-US" altLang="en-US" sz="4000" dirty="0" smtClean="0">
              <a:solidFill>
                <a:srgbClr val="000000"/>
              </a:solidFill>
            </a:endParaRPr>
          </a:p>
          <a:p>
            <a:pPr eaLnBrk="1" hangingPunct="1">
              <a:lnSpc>
                <a:spcPct val="90000"/>
              </a:lnSpc>
            </a:pPr>
            <a:r>
              <a:rPr lang="en-US" altLang="en-US" sz="4000" dirty="0" err="1" smtClean="0">
                <a:solidFill>
                  <a:srgbClr val="000000"/>
                </a:solidFill>
              </a:rPr>
              <a:t>Sateenjumalalle</a:t>
            </a:r>
            <a:r>
              <a:rPr lang="en-US" altLang="en-US" sz="4000" dirty="0" smtClean="0">
                <a:solidFill>
                  <a:srgbClr val="000000"/>
                </a:solidFill>
              </a:rPr>
              <a:t> </a:t>
            </a:r>
            <a:r>
              <a:rPr lang="en-US" altLang="en-US" sz="4000" dirty="0" err="1" smtClean="0">
                <a:solidFill>
                  <a:srgbClr val="000000"/>
                </a:solidFill>
              </a:rPr>
              <a:t>ihminen</a:t>
            </a:r>
            <a:r>
              <a:rPr lang="en-US" altLang="en-US" sz="4000" dirty="0" smtClean="0">
                <a:solidFill>
                  <a:srgbClr val="000000"/>
                </a:solidFill>
              </a:rPr>
              <a:t> </a:t>
            </a:r>
            <a:r>
              <a:rPr lang="en-US" altLang="en-US" sz="4000" dirty="0" err="1" smtClean="0">
                <a:solidFill>
                  <a:srgbClr val="000000"/>
                </a:solidFill>
              </a:rPr>
              <a:t>uhrattiin</a:t>
            </a:r>
            <a:r>
              <a:rPr lang="en-US" altLang="en-US" sz="4000" dirty="0" smtClean="0">
                <a:solidFill>
                  <a:srgbClr val="000000"/>
                </a:solidFill>
              </a:rPr>
              <a:t> </a:t>
            </a:r>
            <a:r>
              <a:rPr lang="en-US" altLang="en-US" sz="4000" dirty="0" err="1" smtClean="0">
                <a:solidFill>
                  <a:srgbClr val="000000"/>
                </a:solidFill>
              </a:rPr>
              <a:t>heittämällä</a:t>
            </a:r>
            <a:r>
              <a:rPr lang="en-US" altLang="en-US" sz="4000" dirty="0" smtClean="0">
                <a:solidFill>
                  <a:srgbClr val="000000"/>
                </a:solidFill>
              </a:rPr>
              <a:t> </a:t>
            </a:r>
            <a:r>
              <a:rPr lang="en-US" altLang="en-US" sz="4000" dirty="0" err="1" smtClean="0">
                <a:solidFill>
                  <a:srgbClr val="000000"/>
                </a:solidFill>
              </a:rPr>
              <a:t>hänet</a:t>
            </a:r>
            <a:r>
              <a:rPr lang="en-US" altLang="en-US" sz="4000" dirty="0" smtClean="0">
                <a:solidFill>
                  <a:srgbClr val="000000"/>
                </a:solidFill>
              </a:rPr>
              <a:t> </a:t>
            </a:r>
            <a:r>
              <a:rPr lang="en-US" altLang="en-US" sz="4000" dirty="0" err="1" smtClean="0">
                <a:solidFill>
                  <a:srgbClr val="000000"/>
                </a:solidFill>
              </a:rPr>
              <a:t>korkealta</a:t>
            </a:r>
            <a:r>
              <a:rPr lang="en-US" altLang="en-US" sz="4000" dirty="0" smtClean="0">
                <a:solidFill>
                  <a:srgbClr val="000000"/>
                </a:solidFill>
              </a:rPr>
              <a:t> </a:t>
            </a:r>
            <a:r>
              <a:rPr lang="en-US" altLang="en-US" sz="4000" dirty="0" err="1" smtClean="0">
                <a:solidFill>
                  <a:srgbClr val="000000"/>
                </a:solidFill>
              </a:rPr>
              <a:t>jyrkänteeltä</a:t>
            </a:r>
            <a:r>
              <a:rPr lang="en-US" altLang="en-US" sz="4000" dirty="0" smtClean="0">
                <a:solidFill>
                  <a:srgbClr val="000000"/>
                </a:solidFill>
              </a:rPr>
              <a:t> </a:t>
            </a:r>
            <a:r>
              <a:rPr lang="en-US" altLang="en-US" sz="4000" dirty="0" err="1" smtClean="0">
                <a:solidFill>
                  <a:srgbClr val="000000"/>
                </a:solidFill>
              </a:rPr>
              <a:t>veteen</a:t>
            </a:r>
            <a:endParaRPr lang="en-US" altLang="en-US" sz="2800" dirty="0" smtClean="0"/>
          </a:p>
        </p:txBody>
      </p:sp>
    </p:spTree>
    <p:extLst>
      <p:ext uri="{BB962C8B-B14F-4D97-AF65-F5344CB8AC3E}">
        <p14:creationId xmlns:p14="http://schemas.microsoft.com/office/powerpoint/2010/main" val="123615116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ztecs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0"/>
            <a:ext cx="6229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110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0"/>
            <a:ext cx="584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sakarainen tähti 2"/>
          <p:cNvSpPr/>
          <p:nvPr/>
        </p:nvSpPr>
        <p:spPr bwMode="auto">
          <a:xfrm>
            <a:off x="2786063" y="2667000"/>
            <a:ext cx="2667000" cy="22098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wrap="none"/>
          <a:lstStyle/>
          <a:p>
            <a:pPr fontAlgn="base">
              <a:spcBef>
                <a:spcPct val="0"/>
              </a:spcBef>
              <a:spcAft>
                <a:spcPct val="0"/>
              </a:spcAft>
              <a:defRPr/>
            </a:pPr>
            <a:endParaRPr lang="fi-FI" sz="2400">
              <a:solidFill>
                <a:srgbClr val="000000"/>
              </a:solidFill>
              <a:latin typeface="Times New Roman" pitchFamily="18" charset="0"/>
              <a:ea typeface="MS PGothic" pitchFamily="34" charset="-128"/>
              <a:cs typeface="Arial" charset="0"/>
            </a:endParaRPr>
          </a:p>
        </p:txBody>
      </p:sp>
      <p:sp>
        <p:nvSpPr>
          <p:cNvPr id="26628" name="Oval 3"/>
          <p:cNvSpPr>
            <a:spLocks noChangeArrowheads="1"/>
          </p:cNvSpPr>
          <p:nvPr/>
        </p:nvSpPr>
        <p:spPr bwMode="auto">
          <a:xfrm>
            <a:off x="3733800" y="457200"/>
            <a:ext cx="1981200" cy="838200"/>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fontAlgn="base" hangingPunct="1">
              <a:spcBef>
                <a:spcPct val="0"/>
              </a:spcBef>
              <a:spcAft>
                <a:spcPct val="0"/>
              </a:spcAft>
              <a:buClrTx/>
              <a:buSzTx/>
              <a:buFontTx/>
              <a:buNone/>
            </a:pPr>
            <a:endParaRPr lang="fi-FI" altLang="fi-FI" sz="2400">
              <a:solidFill>
                <a:srgbClr val="000000"/>
              </a:solidFill>
              <a:latin typeface="Times New Roman" pitchFamily="18" charset="0"/>
              <a:cs typeface="Arial" charset="0"/>
            </a:endParaRPr>
          </a:p>
        </p:txBody>
      </p:sp>
      <p:sp>
        <p:nvSpPr>
          <p:cNvPr id="26629" name="Ellipsi 1"/>
          <p:cNvSpPr>
            <a:spLocks noChangeArrowheads="1"/>
          </p:cNvSpPr>
          <p:nvPr/>
        </p:nvSpPr>
        <p:spPr bwMode="auto">
          <a:xfrm>
            <a:off x="3733800" y="457200"/>
            <a:ext cx="1981200" cy="838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fi-FI" altLang="fi-FI" sz="3200">
                <a:solidFill>
                  <a:srgbClr val="E9871B"/>
                </a:solidFill>
                <a:cs typeface="Arial" charset="0"/>
              </a:rPr>
              <a:t>MAYAT</a:t>
            </a:r>
          </a:p>
        </p:txBody>
      </p:sp>
      <p:sp>
        <p:nvSpPr>
          <p:cNvPr id="26630" name="Ellipsi 4"/>
          <p:cNvSpPr>
            <a:spLocks noChangeArrowheads="1"/>
          </p:cNvSpPr>
          <p:nvPr/>
        </p:nvSpPr>
        <p:spPr bwMode="auto">
          <a:xfrm>
            <a:off x="1524000" y="1143000"/>
            <a:ext cx="1625600" cy="838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fi-FI" altLang="fi-FI" sz="1800">
                <a:solidFill>
                  <a:srgbClr val="FF0000"/>
                </a:solidFill>
                <a:cs typeface="Arial" charset="0"/>
              </a:rPr>
              <a:t>ATSTEEKIT</a:t>
            </a:r>
          </a:p>
        </p:txBody>
      </p:sp>
      <p:sp>
        <p:nvSpPr>
          <p:cNvPr id="26631" name="Ellipsi 5"/>
          <p:cNvSpPr>
            <a:spLocks noChangeArrowheads="1"/>
          </p:cNvSpPr>
          <p:nvPr/>
        </p:nvSpPr>
        <p:spPr bwMode="auto">
          <a:xfrm>
            <a:off x="3306763" y="3429000"/>
            <a:ext cx="1625600" cy="838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fi-FI" altLang="fi-FI" sz="2800">
                <a:solidFill>
                  <a:srgbClr val="FFC000"/>
                </a:solidFill>
                <a:cs typeface="Arial" charset="0"/>
              </a:rPr>
              <a:t>INKAT</a:t>
            </a:r>
          </a:p>
        </p:txBody>
      </p:sp>
    </p:spTree>
    <p:extLst>
      <p:ext uri="{BB962C8B-B14F-4D97-AF65-F5344CB8AC3E}">
        <p14:creationId xmlns:p14="http://schemas.microsoft.com/office/powerpoint/2010/main" val="28708578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5000" fill="hold" nodeType="clickEffect">
                                  <p:stCondLst>
                                    <p:cond delay="0"/>
                                  </p:stCondLst>
                                  <p:childTnLst>
                                    <p:animRot by="21600000">
                                      <p:cBhvr>
                                        <p:cTn id="6" dur="2000" fill="hold"/>
                                        <p:tgtEl>
                                          <p:spTgt spid="3"/>
                                        </p:tgtEl>
                                        <p:attrNameLst>
                                          <p:attrName>r</p:attrName>
                                        </p:attrNameLst>
                                      </p:cBhvr>
                                    </p:animRot>
                                  </p:childTnLst>
                                  <p:subTnLst>
                                    <p:audio>
                                      <p:cMediaNode vol="81000">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066800" y="0"/>
            <a:ext cx="7772400" cy="1143000"/>
          </a:xfrm>
        </p:spPr>
        <p:txBody>
          <a:bodyPr/>
          <a:lstStyle/>
          <a:p>
            <a:pPr algn="ctr" eaLnBrk="1" hangingPunct="1"/>
            <a:r>
              <a:rPr lang="en-US" altLang="en-US" smtClean="0"/>
              <a:t>Inkojen valtakunta</a:t>
            </a:r>
          </a:p>
        </p:txBody>
      </p:sp>
      <p:sp>
        <p:nvSpPr>
          <p:cNvPr id="27651" name="Rectangle 2"/>
          <p:cNvSpPr>
            <a:spLocks noGrp="1" noChangeArrowheads="1"/>
          </p:cNvSpPr>
          <p:nvPr>
            <p:ph type="body" idx="1"/>
          </p:nvPr>
        </p:nvSpPr>
        <p:spPr>
          <a:xfrm>
            <a:off x="914400" y="914400"/>
            <a:ext cx="8229600" cy="5943600"/>
          </a:xfrm>
        </p:spPr>
        <p:txBody>
          <a:bodyPr/>
          <a:lstStyle/>
          <a:p>
            <a:pPr eaLnBrk="1" hangingPunct="1">
              <a:spcBef>
                <a:spcPts val="750"/>
              </a:spcBef>
              <a:spcAft>
                <a:spcPts val="250"/>
              </a:spcAft>
            </a:pPr>
            <a:r>
              <a:rPr lang="en-US" altLang="en-US" sz="4000" u="sng" smtClean="0"/>
              <a:t>Etelä-Amerikan mahtavimmaksi </a:t>
            </a:r>
            <a:r>
              <a:rPr lang="en-US" altLang="en-US" sz="4000" smtClean="0"/>
              <a:t>kulttuuriksi nousi inkakulttuuri 1400-luvulla.</a:t>
            </a:r>
          </a:p>
          <a:p>
            <a:pPr eaLnBrk="1" hangingPunct="1">
              <a:spcBef>
                <a:spcPts val="750"/>
              </a:spcBef>
              <a:spcAft>
                <a:spcPts val="250"/>
              </a:spcAft>
            </a:pPr>
            <a:r>
              <a:rPr lang="en-US" altLang="en-US" sz="4000" smtClean="0"/>
              <a:t>Inkat laajensivat valtakuntaa armeijan avulla ja alistivat valloitetut heimot</a:t>
            </a:r>
          </a:p>
        </p:txBody>
      </p:sp>
    </p:spTree>
    <p:extLst>
      <p:ext uri="{BB962C8B-B14F-4D97-AF65-F5344CB8AC3E}">
        <p14:creationId xmlns:p14="http://schemas.microsoft.com/office/powerpoint/2010/main" val="20995948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066800" y="0"/>
            <a:ext cx="7772400" cy="1143000"/>
          </a:xfrm>
        </p:spPr>
        <p:txBody>
          <a:bodyPr/>
          <a:lstStyle/>
          <a:p>
            <a:pPr algn="ctr" eaLnBrk="1" hangingPunct="1"/>
            <a:r>
              <a:rPr lang="en-US" altLang="en-US" smtClean="0"/>
              <a:t>Inkojen valtakunta</a:t>
            </a:r>
          </a:p>
        </p:txBody>
      </p:sp>
      <p:sp>
        <p:nvSpPr>
          <p:cNvPr id="28675" name="Rectangle 5"/>
          <p:cNvSpPr>
            <a:spLocks noGrp="1" noChangeArrowheads="1"/>
          </p:cNvSpPr>
          <p:nvPr>
            <p:ph type="body" idx="1"/>
          </p:nvPr>
        </p:nvSpPr>
        <p:spPr>
          <a:xfrm>
            <a:off x="0" y="914400"/>
            <a:ext cx="9144000" cy="5943600"/>
          </a:xfrm>
          <a:solidFill>
            <a:schemeClr val="bg1"/>
          </a:solidFill>
        </p:spPr>
        <p:txBody>
          <a:bodyPr/>
          <a:lstStyle/>
          <a:p>
            <a:pPr eaLnBrk="1" hangingPunct="1">
              <a:spcBef>
                <a:spcPts val="750"/>
              </a:spcBef>
              <a:spcAft>
                <a:spcPts val="250"/>
              </a:spcAft>
            </a:pPr>
            <a:r>
              <a:rPr lang="en-US" altLang="en-US" sz="4000" smtClean="0"/>
              <a:t>Hyvän tieverkoston ansiosta sotilaat voitiin nopeasti siirtää levottomille alueille ja tavaroita saatiin kuljetettua pääkaupunkiin</a:t>
            </a:r>
          </a:p>
        </p:txBody>
      </p:sp>
      <p:pic>
        <p:nvPicPr>
          <p:cNvPr id="28676" name="Picture 6"/>
          <p:cNvPicPr>
            <a:picLocks noChangeAspect="1" noChangeArrowheads="1"/>
          </p:cNvPicPr>
          <p:nvPr/>
        </p:nvPicPr>
        <p:blipFill>
          <a:blip r:embed="rId2">
            <a:extLst>
              <a:ext uri="{28A0092B-C50C-407E-A947-70E740481C1C}">
                <a14:useLocalDpi xmlns:a14="http://schemas.microsoft.com/office/drawing/2010/main" val="0"/>
              </a:ext>
            </a:extLst>
          </a:blip>
          <a:srcRect t="3334" r="5821" b="8888"/>
          <a:stretch>
            <a:fillRect/>
          </a:stretch>
        </p:blipFill>
        <p:spPr bwMode="auto">
          <a:xfrm>
            <a:off x="6248400" y="2895600"/>
            <a:ext cx="2673350" cy="380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57487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0"/>
            <a:ext cx="54483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Rectangle 5"/>
          <p:cNvSpPr>
            <a:spLocks noGrp="1" noChangeArrowheads="1"/>
          </p:cNvSpPr>
          <p:nvPr>
            <p:ph type="body" idx="1"/>
          </p:nvPr>
        </p:nvSpPr>
        <p:spPr>
          <a:xfrm>
            <a:off x="990600" y="1600200"/>
            <a:ext cx="2590800" cy="5029200"/>
          </a:xfrm>
        </p:spPr>
        <p:txBody>
          <a:bodyPr/>
          <a:lstStyle/>
          <a:p>
            <a:pPr eaLnBrk="1" hangingPunct="1"/>
            <a:r>
              <a:rPr lang="en-US" altLang="en-US" sz="4000" smtClean="0"/>
              <a:t>Kuuluisin kaupunki oli Machu Picchu</a:t>
            </a:r>
          </a:p>
          <a:p>
            <a:pPr eaLnBrk="1" hangingPunct="1"/>
            <a:endParaRPr lang="en-US" altLang="en-US" smtClean="0"/>
          </a:p>
        </p:txBody>
      </p:sp>
    </p:spTree>
    <p:extLst>
      <p:ext uri="{BB962C8B-B14F-4D97-AF65-F5344CB8AC3E}">
        <p14:creationId xmlns:p14="http://schemas.microsoft.com/office/powerpoint/2010/main" val="5959374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altLang="en-US" smtClean="0"/>
          </a:p>
        </p:txBody>
      </p:sp>
      <p:sp>
        <p:nvSpPr>
          <p:cNvPr id="30723" name="Rectangle 3"/>
          <p:cNvSpPr>
            <a:spLocks noGrp="1" noChangeArrowheads="1"/>
          </p:cNvSpPr>
          <p:nvPr>
            <p:ph type="body" idx="1"/>
          </p:nvPr>
        </p:nvSpPr>
        <p:spPr/>
        <p:txBody>
          <a:bodyPr/>
          <a:lstStyle/>
          <a:p>
            <a:pPr eaLnBrk="1" hangingPunct="1"/>
            <a:endParaRPr lang="en-US" altLang="en-US" smtClean="0"/>
          </a:p>
        </p:txBody>
      </p:sp>
      <p:pic>
        <p:nvPicPr>
          <p:cNvPr id="30724" name="Picture 5" descr="Machu_Picchu_Peru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72767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5638800" y="1219200"/>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fontAlgn="base" hangingPunct="1">
              <a:spcBef>
                <a:spcPct val="50000"/>
              </a:spcBef>
              <a:spcAft>
                <a:spcPct val="0"/>
              </a:spcAft>
              <a:buClrTx/>
              <a:buSzTx/>
              <a:buFontTx/>
              <a:buNone/>
            </a:pPr>
            <a:r>
              <a:rPr lang="en-US" altLang="fi-FI" sz="4000" b="1">
                <a:solidFill>
                  <a:srgbClr val="000000"/>
                </a:solidFill>
                <a:latin typeface="Times New Roman" pitchFamily="18" charset="0"/>
                <a:cs typeface="Arial" charset="0"/>
              </a:rPr>
              <a:t>Machu Picchu</a:t>
            </a:r>
          </a:p>
        </p:txBody>
      </p:sp>
      <p:pic>
        <p:nvPicPr>
          <p:cNvPr id="31747" name="Picture 4" descr="http://lastdaysoftheincas.com/wordpress/wp-content/uploads/2008/08/022_winayway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0" descr="definitive-machu-pic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19513"/>
            <a:ext cx="4191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7056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0"/>
            <a:ext cx="9144000" cy="990600"/>
          </a:xfrm>
        </p:spPr>
        <p:txBody>
          <a:bodyPr/>
          <a:lstStyle/>
          <a:p>
            <a:pPr eaLnBrk="1" hangingPunct="1"/>
            <a:r>
              <a:rPr lang="en-US" altLang="en-US" smtClean="0"/>
              <a:t> Title</a:t>
            </a:r>
          </a:p>
        </p:txBody>
      </p:sp>
      <p:sp>
        <p:nvSpPr>
          <p:cNvPr id="5123" name="Rectangle 3"/>
          <p:cNvSpPr>
            <a:spLocks noGrp="1" noChangeArrowheads="1"/>
          </p:cNvSpPr>
          <p:nvPr>
            <p:ph type="body" idx="4294967295"/>
          </p:nvPr>
        </p:nvSpPr>
        <p:spPr>
          <a:xfrm>
            <a:off x="0" y="990600"/>
            <a:ext cx="9144000" cy="5867400"/>
          </a:xfrm>
        </p:spPr>
        <p:txBody>
          <a:bodyPr/>
          <a:lstStyle/>
          <a:p>
            <a:pPr eaLnBrk="1" hangingPunct="1">
              <a:lnSpc>
                <a:spcPct val="90000"/>
              </a:lnSpc>
              <a:spcBef>
                <a:spcPct val="0"/>
              </a:spcBef>
            </a:pPr>
            <a:r>
              <a:rPr lang="en-US" altLang="en-US" sz="3000" dirty="0" smtClean="0"/>
              <a:t> Text </a:t>
            </a:r>
            <a:endParaRPr lang="en-US" altLang="en-US" sz="3000" dirty="0" smtClean="0">
              <a:solidFill>
                <a:schemeClr val="folHlink"/>
              </a:solidFill>
            </a:endParaRPr>
          </a:p>
        </p:txBody>
      </p:sp>
      <p:pic>
        <p:nvPicPr>
          <p:cNvPr id="512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36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152400" y="4724400"/>
            <a:ext cx="5105400" cy="1981200"/>
          </a:xfrm>
          <a:prstGeom prst="wedgeRectCallout">
            <a:avLst>
              <a:gd name="adj1" fmla="val -1648"/>
              <a:gd name="adj2" fmla="val -188060"/>
            </a:avLst>
          </a:prstGeom>
          <a:solidFill>
            <a:srgbClr val="FFCCFF"/>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Tx/>
              <a:buNone/>
            </a:pPr>
            <a:r>
              <a:rPr lang="en-US" altLang="en-US">
                <a:solidFill>
                  <a:srgbClr val="000000"/>
                </a:solidFill>
                <a:latin typeface="Calibri" pitchFamily="34" charset="0"/>
                <a:cs typeface="Arial" charset="0"/>
              </a:rPr>
              <a:t>Ensimmäiset asukkaat tulivat Amerikkaan viimeisen jäkauden aikana. </a:t>
            </a:r>
          </a:p>
        </p:txBody>
      </p:sp>
      <p:sp>
        <p:nvSpPr>
          <p:cNvPr id="7" name="Rectangular Callout 6"/>
          <p:cNvSpPr>
            <a:spLocks noChangeArrowheads="1"/>
          </p:cNvSpPr>
          <p:nvPr/>
        </p:nvSpPr>
        <p:spPr bwMode="auto">
          <a:xfrm>
            <a:off x="5029200" y="76200"/>
            <a:ext cx="3962400" cy="2895600"/>
          </a:xfrm>
          <a:prstGeom prst="wedgeRectCallout">
            <a:avLst>
              <a:gd name="adj1" fmla="val 2083"/>
              <a:gd name="adj2" fmla="val -7236"/>
            </a:avLst>
          </a:prstGeom>
          <a:solidFill>
            <a:srgbClr val="FFFFCC"/>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Tx/>
              <a:buNone/>
            </a:pPr>
            <a:r>
              <a:rPr lang="en-US" altLang="en-US">
                <a:solidFill>
                  <a:srgbClr val="000000"/>
                </a:solidFill>
                <a:latin typeface="Calibri" pitchFamily="34" charset="0"/>
                <a:cs typeface="Arial" charset="0"/>
              </a:rPr>
              <a:t>Keräily- ja pyyntiheimot vaelsivat etsien alueita, joissa olisi riistaa ja kasveja. Amerikkaan kehittyi erilaisia kulttuureja.</a:t>
            </a:r>
          </a:p>
        </p:txBody>
      </p:sp>
    </p:spTree>
    <p:extLst>
      <p:ext uri="{BB962C8B-B14F-4D97-AF65-F5344CB8AC3E}">
        <p14:creationId xmlns:p14="http://schemas.microsoft.com/office/powerpoint/2010/main" val="4130285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152400"/>
            <a:ext cx="7772400" cy="1143000"/>
          </a:xfrm>
        </p:spPr>
        <p:txBody>
          <a:bodyPr/>
          <a:lstStyle/>
          <a:p>
            <a:pPr algn="ctr" eaLnBrk="1" hangingPunct="1"/>
            <a:r>
              <a:rPr lang="en-US" altLang="en-US" sz="4000" dirty="0" err="1" smtClean="0"/>
              <a:t>Inkojen</a:t>
            </a:r>
            <a:r>
              <a:rPr lang="en-US" altLang="en-US" sz="4000" dirty="0" smtClean="0"/>
              <a:t> </a:t>
            </a:r>
            <a:r>
              <a:rPr lang="en-US" altLang="en-US" sz="4000" dirty="0" err="1" smtClean="0"/>
              <a:t>saavutuksia</a:t>
            </a:r>
            <a:endParaRPr lang="en-US" altLang="en-US" sz="4000" dirty="0" smtClean="0"/>
          </a:p>
        </p:txBody>
      </p:sp>
      <p:sp>
        <p:nvSpPr>
          <p:cNvPr id="16387" name="Rectangle 3"/>
          <p:cNvSpPr>
            <a:spLocks noGrp="1" noChangeArrowheads="1"/>
          </p:cNvSpPr>
          <p:nvPr>
            <p:ph type="body" idx="1"/>
          </p:nvPr>
        </p:nvSpPr>
        <p:spPr>
          <a:xfrm>
            <a:off x="0" y="1143000"/>
            <a:ext cx="9144000" cy="5715000"/>
          </a:xfrm>
          <a:solidFill>
            <a:schemeClr val="bg1"/>
          </a:solidFill>
        </p:spPr>
        <p:txBody>
          <a:bodyPr/>
          <a:lstStyle/>
          <a:p>
            <a:pPr eaLnBrk="1" hangingPunct="1">
              <a:lnSpc>
                <a:spcPct val="90000"/>
              </a:lnSpc>
              <a:spcBef>
                <a:spcPct val="0"/>
              </a:spcBef>
              <a:spcAft>
                <a:spcPts val="700"/>
              </a:spcAft>
              <a:buFontTx/>
              <a:buChar char="-"/>
              <a:defRPr/>
            </a:pPr>
            <a:r>
              <a:rPr lang="en-US" sz="4000" dirty="0" err="1" smtClean="0">
                <a:ea typeface="ＭＳ Ｐゴシック" charset="0"/>
              </a:rPr>
              <a:t>Solmunauhat</a:t>
            </a:r>
            <a:r>
              <a:rPr lang="en-US" sz="4000" dirty="0" smtClean="0">
                <a:ea typeface="ＭＳ Ｐゴシック" charset="0"/>
              </a:rPr>
              <a:t> </a:t>
            </a:r>
            <a:r>
              <a:rPr lang="en-US" sz="4000" dirty="0" err="1" smtClean="0">
                <a:ea typeface="ＭＳ Ｐゴシック" charset="0"/>
              </a:rPr>
              <a:t>eli</a:t>
            </a:r>
            <a:r>
              <a:rPr lang="en-US" sz="4000" dirty="0" smtClean="0">
                <a:ea typeface="ＭＳ Ｐゴシック" charset="0"/>
              </a:rPr>
              <a:t> </a:t>
            </a:r>
            <a:r>
              <a:rPr lang="en-US" sz="4000" dirty="0" err="1" smtClean="0">
                <a:ea typeface="ＭＳ Ｐゴシック" charset="0"/>
              </a:rPr>
              <a:t>khiput</a:t>
            </a:r>
            <a:r>
              <a:rPr lang="en-US" sz="4000" dirty="0" smtClean="0">
                <a:ea typeface="ＭＳ Ｐゴシック" charset="0"/>
              </a:rPr>
              <a:t> </a:t>
            </a:r>
            <a:r>
              <a:rPr lang="en-US" sz="4000" dirty="0" err="1" smtClean="0">
                <a:ea typeface="ＭＳ Ｐゴシック" charset="0"/>
              </a:rPr>
              <a:t>olivat</a:t>
            </a:r>
            <a:r>
              <a:rPr lang="en-US" sz="4000" dirty="0" smtClean="0">
                <a:ea typeface="ＭＳ Ｐゴシック" charset="0"/>
              </a:rPr>
              <a:t> </a:t>
            </a:r>
            <a:r>
              <a:rPr lang="en-US" sz="4000" dirty="0" err="1" smtClean="0">
                <a:ea typeface="ＭＳ Ｐゴシック" charset="0"/>
              </a:rPr>
              <a:t>inkojen</a:t>
            </a:r>
            <a:r>
              <a:rPr lang="en-US" sz="4000" dirty="0" smtClean="0">
                <a:ea typeface="ＭＳ Ｐゴシック" charset="0"/>
              </a:rPr>
              <a:t> </a:t>
            </a:r>
            <a:r>
              <a:rPr lang="en-US" sz="4000" dirty="0" err="1" smtClean="0">
                <a:ea typeface="ＭＳ Ｐゴシック" charset="0"/>
              </a:rPr>
              <a:t>nuorakirjoitusta</a:t>
            </a:r>
            <a:r>
              <a:rPr lang="en-US" sz="4000" dirty="0" smtClean="0">
                <a:ea typeface="ＭＳ Ｐゴシック" charset="0"/>
              </a:rPr>
              <a:t>.</a:t>
            </a:r>
          </a:p>
          <a:p>
            <a:pPr eaLnBrk="1" hangingPunct="1">
              <a:lnSpc>
                <a:spcPct val="90000"/>
              </a:lnSpc>
              <a:spcBef>
                <a:spcPct val="0"/>
              </a:spcBef>
              <a:spcAft>
                <a:spcPts val="700"/>
              </a:spcAft>
              <a:buFontTx/>
              <a:buChar char="-"/>
              <a:defRPr/>
            </a:pPr>
            <a:r>
              <a:rPr lang="en-US" sz="4000" dirty="0" err="1" smtClean="0">
                <a:ea typeface="ＭＳ Ｐゴシック" charset="0"/>
              </a:rPr>
              <a:t>Alkoivat</a:t>
            </a:r>
            <a:r>
              <a:rPr lang="en-US" sz="4000" dirty="0" smtClean="0">
                <a:ea typeface="ＭＳ Ｐゴシック" charset="0"/>
              </a:rPr>
              <a:t> </a:t>
            </a:r>
            <a:r>
              <a:rPr lang="en-US" sz="4000" dirty="0" err="1" smtClean="0">
                <a:ea typeface="ＭＳ Ｐゴシック" charset="0"/>
              </a:rPr>
              <a:t>viljellä</a:t>
            </a:r>
            <a:r>
              <a:rPr lang="en-US" sz="4000" dirty="0" smtClean="0">
                <a:ea typeface="ＭＳ Ｐゴシック" charset="0"/>
              </a:rPr>
              <a:t> </a:t>
            </a:r>
            <a:r>
              <a:rPr lang="en-US" sz="4000" dirty="0" err="1" smtClean="0">
                <a:ea typeface="ＭＳ Ｐゴシック" charset="0"/>
              </a:rPr>
              <a:t>perunaa</a:t>
            </a:r>
            <a:r>
              <a:rPr lang="en-US" sz="4000" dirty="0" smtClean="0">
                <a:ea typeface="ＭＳ Ｐゴシック" charset="0"/>
              </a:rPr>
              <a:t>.</a:t>
            </a:r>
          </a:p>
          <a:p>
            <a:pPr eaLnBrk="1" hangingPunct="1">
              <a:lnSpc>
                <a:spcPct val="90000"/>
              </a:lnSpc>
              <a:spcBef>
                <a:spcPct val="0"/>
              </a:spcBef>
              <a:spcAft>
                <a:spcPts val="700"/>
              </a:spcAft>
              <a:buFontTx/>
              <a:buChar char="-"/>
              <a:defRPr/>
            </a:pPr>
            <a:r>
              <a:rPr lang="en-US" sz="4000" dirty="0" err="1" smtClean="0">
                <a:ea typeface="ＭＳ Ｐゴシック" charset="0"/>
              </a:rPr>
              <a:t>Inkat</a:t>
            </a:r>
            <a:r>
              <a:rPr lang="en-US" sz="4000" dirty="0" smtClean="0">
                <a:ea typeface="ＭＳ Ｐゴシック" charset="0"/>
              </a:rPr>
              <a:t> </a:t>
            </a:r>
            <a:r>
              <a:rPr lang="en-US" sz="4000" dirty="0" err="1" smtClean="0">
                <a:ea typeface="ＭＳ Ｐゴシック" charset="0"/>
              </a:rPr>
              <a:t>rakensivat</a:t>
            </a:r>
            <a:r>
              <a:rPr lang="en-US" sz="4000" dirty="0" smtClean="0">
                <a:ea typeface="ＭＳ Ｐゴシック" charset="0"/>
              </a:rPr>
              <a:t> </a:t>
            </a:r>
            <a:r>
              <a:rPr lang="en-US" sz="4000" dirty="0" err="1" smtClean="0">
                <a:ea typeface="ＭＳ Ｐゴシック" charset="0"/>
              </a:rPr>
              <a:t>lähes</a:t>
            </a:r>
            <a:r>
              <a:rPr lang="en-US" sz="4000" dirty="0" smtClean="0">
                <a:ea typeface="ＭＳ Ｐゴシック" charset="0"/>
              </a:rPr>
              <a:t> 40 000 km </a:t>
            </a:r>
            <a:r>
              <a:rPr lang="en-US" sz="4000" dirty="0" err="1" smtClean="0">
                <a:ea typeface="ＭＳ Ｐゴシック" charset="0"/>
              </a:rPr>
              <a:t>teitä</a:t>
            </a:r>
            <a:endParaRPr lang="en-US" sz="4000" dirty="0" smtClean="0">
              <a:ea typeface="ＭＳ Ｐゴシック" charset="0"/>
            </a:endParaRPr>
          </a:p>
          <a:p>
            <a:pPr eaLnBrk="1" hangingPunct="1">
              <a:lnSpc>
                <a:spcPct val="90000"/>
              </a:lnSpc>
              <a:spcBef>
                <a:spcPct val="0"/>
              </a:spcBef>
              <a:spcAft>
                <a:spcPts val="700"/>
              </a:spcAft>
              <a:buFontTx/>
              <a:buChar char="-"/>
              <a:defRPr/>
            </a:pPr>
            <a:r>
              <a:rPr lang="en-US" sz="4000" dirty="0" err="1" smtClean="0">
                <a:ea typeface="ＭＳ Ｐゴシック" charset="0"/>
              </a:rPr>
              <a:t>Rakensivat</a:t>
            </a:r>
            <a:r>
              <a:rPr lang="en-US" sz="4000" dirty="0" smtClean="0">
                <a:ea typeface="ＭＳ Ｐゴシック" charset="0"/>
              </a:rPr>
              <a:t> </a:t>
            </a:r>
            <a:r>
              <a:rPr lang="en-US" sz="4000" dirty="0" err="1" smtClean="0">
                <a:ea typeface="ＭＳ Ｐゴシック" charset="0"/>
              </a:rPr>
              <a:t>kestäviä</a:t>
            </a:r>
            <a:r>
              <a:rPr lang="en-US" sz="4000" dirty="0" smtClean="0">
                <a:ea typeface="ＭＳ Ｐゴシック" charset="0"/>
              </a:rPr>
              <a:t> </a:t>
            </a:r>
            <a:r>
              <a:rPr lang="en-US" sz="4000" dirty="0" err="1" smtClean="0">
                <a:ea typeface="ＭＳ Ｐゴシック" charset="0"/>
              </a:rPr>
              <a:t>siltoja</a:t>
            </a:r>
            <a:endParaRPr lang="en-US" sz="4000" dirty="0" smtClean="0">
              <a:ea typeface="ＭＳ Ｐゴシック" charset="0"/>
            </a:endParaRPr>
          </a:p>
          <a:p>
            <a:pPr eaLnBrk="1" hangingPunct="1">
              <a:lnSpc>
                <a:spcPct val="90000"/>
              </a:lnSpc>
              <a:spcBef>
                <a:spcPct val="0"/>
              </a:spcBef>
              <a:spcAft>
                <a:spcPts val="700"/>
              </a:spcAft>
              <a:buFontTx/>
              <a:buChar char="-"/>
              <a:defRPr/>
            </a:pPr>
            <a:r>
              <a:rPr lang="en-US" sz="4000" dirty="0" err="1" smtClean="0">
                <a:ea typeface="ＭＳ Ｐゴシック" charset="0"/>
              </a:rPr>
              <a:t>Loistavia</a:t>
            </a:r>
            <a:r>
              <a:rPr lang="en-US" sz="4000" dirty="0" smtClean="0">
                <a:ea typeface="ＭＳ Ｐゴシック" charset="0"/>
              </a:rPr>
              <a:t> </a:t>
            </a:r>
            <a:r>
              <a:rPr lang="en-US" sz="4000" dirty="0" err="1" smtClean="0">
                <a:ea typeface="ＭＳ Ｐゴシック" charset="0"/>
              </a:rPr>
              <a:t>kultaseppiä</a:t>
            </a:r>
            <a:endParaRPr lang="en-US" sz="4000" dirty="0" smtClean="0">
              <a:ea typeface="ＭＳ Ｐゴシック" charset="0"/>
            </a:endParaRPr>
          </a:p>
        </p:txBody>
      </p:sp>
      <p:pic>
        <p:nvPicPr>
          <p:cNvPr id="32772" name="Picture 5" descr="qui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76400"/>
            <a:ext cx="259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875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uvahaun tulos haulle inka gold"/>
          <p:cNvSpPr>
            <a:spLocks noChangeAspect="1" noChangeArrowheads="1"/>
          </p:cNvSpPr>
          <p:nvPr/>
        </p:nvSpPr>
        <p:spPr bwMode="auto">
          <a:xfrm>
            <a:off x="168275" y="-2841625"/>
            <a:ext cx="1010602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srgbClr val="000000"/>
              </a:solidFill>
              <a:latin typeface="Times New Roman" pitchFamily="18" charset="0"/>
              <a:ea typeface="MS PGothic" pitchFamily="34" charset="-128"/>
              <a:cs typeface="Arial" charset="0"/>
            </a:endParaRP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838200"/>
            <a:ext cx="869698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80025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tLang="en-US" dirty="0" smtClean="0"/>
          </a:p>
        </p:txBody>
      </p:sp>
      <p:pic>
        <p:nvPicPr>
          <p:cNvPr id="55300" name="Picture 4" descr="http://wikis.lib.ncsu.edu/images/e/e3/Incakn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102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4.bp.blogspot.com/_NpINLHeo8rM/RlwGg5tWnGI/AAAAAAAABNs/qqanwl9Dc_Q/s400/Inca+rope+bridges.jp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245100" y="1371600"/>
            <a:ext cx="38989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p:cNvPicPr>
            <a:picLocks noChangeAspect="1" noChangeArrowheads="1"/>
          </p:cNvPicPr>
          <p:nvPr/>
        </p:nvPicPr>
        <p:blipFill>
          <a:blip r:embed="rId4">
            <a:extLst>
              <a:ext uri="{28A0092B-C50C-407E-A947-70E740481C1C}">
                <a14:useLocalDpi xmlns:a14="http://schemas.microsoft.com/office/drawing/2010/main" val="0"/>
              </a:ext>
            </a:extLst>
          </a:blip>
          <a:srcRect l="15016" t="11429" r="15738" b="8571"/>
          <a:stretch>
            <a:fillRect/>
          </a:stretch>
        </p:blipFill>
        <p:spPr bwMode="auto">
          <a:xfrm>
            <a:off x="1447800" y="3505200"/>
            <a:ext cx="26352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856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55300"/>
                                        </p:tgtEl>
                                      </p:cBhvr>
                                    </p:animEffect>
                                    <p:set>
                                      <p:cBhvr>
                                        <p:cTn id="7" dur="1" fill="hold">
                                          <p:stCondLst>
                                            <p:cond delay="999"/>
                                          </p:stCondLst>
                                        </p:cTn>
                                        <p:tgtEl>
                                          <p:spTgt spid="5530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5302"/>
                                        </p:tgtEl>
                                        <p:attrNameLst>
                                          <p:attrName>style.visibility</p:attrName>
                                        </p:attrNameLst>
                                      </p:cBhvr>
                                      <p:to>
                                        <p:strVal val="visible"/>
                                      </p:to>
                                    </p:set>
                                    <p:animEffect transition="in" filter="fade">
                                      <p:cBhvr>
                                        <p:cTn id="10" dur="20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a0058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578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ph02414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1800"/>
            <a:ext cx="25733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ph02761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838200"/>
            <a:ext cx="3048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bd0695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4732338"/>
            <a:ext cx="38100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na01460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3882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1066800"/>
            <a:ext cx="9144000" cy="990600"/>
          </a:xfrm>
        </p:spPr>
        <p:txBody>
          <a:bodyPr/>
          <a:lstStyle/>
          <a:p>
            <a:pPr eaLnBrk="1" hangingPunct="1"/>
            <a:r>
              <a:rPr lang="en-US" altLang="en-US" dirty="0" smtClean="0"/>
              <a:t>The </a:t>
            </a:r>
            <a:r>
              <a:rPr lang="en-US" altLang="en-US" dirty="0" err="1" smtClean="0"/>
              <a:t>Olmecs</a:t>
            </a:r>
            <a:endParaRPr lang="en-US" altLang="en-US" dirty="0" smtClean="0"/>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a:spLocks noChangeArrowheads="1"/>
          </p:cNvSpPr>
          <p:nvPr/>
        </p:nvSpPr>
        <p:spPr bwMode="auto">
          <a:xfrm>
            <a:off x="76200" y="5029200"/>
            <a:ext cx="6553200" cy="1447800"/>
          </a:xfrm>
          <a:prstGeom prst="wedgeRectCallout">
            <a:avLst>
              <a:gd name="adj1" fmla="val 27593"/>
              <a:gd name="adj2" fmla="val -289366"/>
            </a:avLst>
          </a:prstGeom>
          <a:solidFill>
            <a:srgbClr val="FFCC66"/>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 typeface="Wingdings" pitchFamily="2" charset="2"/>
              <a:buNone/>
            </a:pPr>
            <a:r>
              <a:rPr lang="fi-FI" altLang="en-US">
                <a:solidFill>
                  <a:srgbClr val="000000"/>
                </a:solidFill>
                <a:latin typeface="Calibri" pitchFamily="34" charset="0"/>
                <a:cs typeface="Arial" charset="0"/>
              </a:rPr>
              <a:t>Olmeekit kehittivät Amerikan ensimmäisen korkeakulttuurin </a:t>
            </a:r>
          </a:p>
          <a:p>
            <a:pPr algn="ctr" fontAlgn="base">
              <a:lnSpc>
                <a:spcPct val="80000"/>
              </a:lnSpc>
              <a:spcBef>
                <a:spcPct val="0"/>
              </a:spcBef>
              <a:spcAft>
                <a:spcPct val="0"/>
              </a:spcAft>
              <a:buClrTx/>
              <a:buSzTx/>
              <a:buFont typeface="Wingdings" pitchFamily="2" charset="2"/>
              <a:buNone/>
            </a:pPr>
            <a:r>
              <a:rPr lang="fi-FI" altLang="fi-FI">
                <a:solidFill>
                  <a:srgbClr val="000000"/>
                </a:solidFill>
                <a:cs typeface="Arial" charset="0"/>
              </a:rPr>
              <a:t>(1200 eaa. – 400 eaa)</a:t>
            </a:r>
            <a:endParaRPr lang="en-US" altLang="en-US">
              <a:solidFill>
                <a:srgbClr val="000000"/>
              </a:solidFill>
              <a:latin typeface="Calibri" pitchFamily="34" charset="0"/>
              <a:cs typeface="Arial" charset="0"/>
            </a:endParaRPr>
          </a:p>
          <a:p>
            <a:pPr algn="ctr" fontAlgn="base">
              <a:lnSpc>
                <a:spcPct val="80000"/>
              </a:lnSpc>
              <a:spcBef>
                <a:spcPct val="0"/>
              </a:spcBef>
              <a:spcAft>
                <a:spcPct val="0"/>
              </a:spcAft>
              <a:buClrTx/>
              <a:buSzTx/>
              <a:buFontTx/>
              <a:buNone/>
            </a:pPr>
            <a:endParaRPr lang="en-US" altLang="en-US">
              <a:solidFill>
                <a:srgbClr val="000000"/>
              </a:solidFill>
              <a:latin typeface="Calibri" pitchFamily="34" charset="0"/>
              <a:cs typeface="Arial" charset="0"/>
            </a:endParaRPr>
          </a:p>
        </p:txBody>
      </p:sp>
      <p:sp>
        <p:nvSpPr>
          <p:cNvPr id="9" name="Rectangular Callout 8"/>
          <p:cNvSpPr>
            <a:spLocks noChangeArrowheads="1"/>
          </p:cNvSpPr>
          <p:nvPr/>
        </p:nvSpPr>
        <p:spPr bwMode="auto">
          <a:xfrm>
            <a:off x="228600" y="2438400"/>
            <a:ext cx="4267200" cy="2438400"/>
          </a:xfrm>
          <a:prstGeom prst="wedgeRectCallout">
            <a:avLst>
              <a:gd name="adj1" fmla="val 61718"/>
              <a:gd name="adj2" fmla="val -86782"/>
            </a:avLst>
          </a:prstGeom>
          <a:solidFill>
            <a:srgbClr val="CCCCFF"/>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 typeface="Wingdings" pitchFamily="2" charset="2"/>
              <a:buNone/>
            </a:pPr>
            <a:r>
              <a:rPr lang="fi-FI" altLang="fi-FI">
                <a:solidFill>
                  <a:srgbClr val="000000"/>
                </a:solidFill>
                <a:cs typeface="Arial" charset="0"/>
              </a:rPr>
              <a:t>Olmeekit ovat antaneet runsaasti vaikutteita alueen myöhemmille korkeakulttuureille.</a:t>
            </a:r>
            <a:endParaRPr lang="en-US" altLang="en-US">
              <a:solidFill>
                <a:srgbClr val="000000"/>
              </a:solidFill>
              <a:latin typeface="Calibri" pitchFamily="34" charset="0"/>
              <a:cs typeface="Arial" charset="0"/>
            </a:endParaRPr>
          </a:p>
        </p:txBody>
      </p:sp>
    </p:spTree>
    <p:extLst>
      <p:ext uri="{BB962C8B-B14F-4D97-AF65-F5344CB8AC3E}">
        <p14:creationId xmlns:p14="http://schemas.microsoft.com/office/powerpoint/2010/main" val="3022969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0"/>
            <a:ext cx="9144000" cy="990600"/>
          </a:xfrm>
        </p:spPr>
        <p:txBody>
          <a:bodyPr/>
          <a:lstStyle/>
          <a:p>
            <a:pPr eaLnBrk="1" hangingPunct="1"/>
            <a:r>
              <a:rPr lang="en-US" altLang="en-US" smtClean="0"/>
              <a:t>The Olmecs</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7938"/>
            <a:ext cx="66294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a:spLocks noChangeArrowheads="1"/>
          </p:cNvSpPr>
          <p:nvPr/>
        </p:nvSpPr>
        <p:spPr bwMode="auto">
          <a:xfrm>
            <a:off x="76200" y="76200"/>
            <a:ext cx="5638800" cy="1905000"/>
          </a:xfrm>
          <a:prstGeom prst="wedgeRectCallout">
            <a:avLst>
              <a:gd name="adj1" fmla="val 13852"/>
              <a:gd name="adj2" fmla="val -21750"/>
            </a:avLst>
          </a:prstGeom>
          <a:solidFill>
            <a:srgbClr val="CCFFCC"/>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Tx/>
              <a:buNone/>
            </a:pPr>
            <a:r>
              <a:rPr lang="fi-FI" altLang="fi-FI" sz="2800">
                <a:solidFill>
                  <a:srgbClr val="000000"/>
                </a:solidFill>
                <a:cs typeface="Arial" charset="0"/>
              </a:rPr>
              <a:t>Olmeekkien sivistynyt kulttuuri poikkesi ympäröivistä yksinkertaisista heimokulttuureista</a:t>
            </a:r>
            <a:endParaRPr lang="en-US" altLang="en-US" sz="2800">
              <a:solidFill>
                <a:srgbClr val="000000"/>
              </a:solidFill>
              <a:latin typeface="Calibri" pitchFamily="34" charset="0"/>
              <a:cs typeface="Arial" charset="0"/>
            </a:endParaRPr>
          </a:p>
        </p:txBody>
      </p:sp>
      <p:sp>
        <p:nvSpPr>
          <p:cNvPr id="8" name="Rectangular Callout 7"/>
          <p:cNvSpPr>
            <a:spLocks noChangeArrowheads="1"/>
          </p:cNvSpPr>
          <p:nvPr/>
        </p:nvSpPr>
        <p:spPr bwMode="auto">
          <a:xfrm>
            <a:off x="76200" y="1447800"/>
            <a:ext cx="5105400" cy="1676400"/>
          </a:xfrm>
          <a:prstGeom prst="wedgeRectCallout">
            <a:avLst>
              <a:gd name="adj1" fmla="val 13843"/>
              <a:gd name="adj2" fmla="val -8412"/>
            </a:avLst>
          </a:prstGeom>
          <a:solidFill>
            <a:srgbClr val="FFCCFF"/>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Tx/>
              <a:buNone/>
            </a:pPr>
            <a:r>
              <a:rPr lang="fi-FI" altLang="fi-FI" sz="2800">
                <a:solidFill>
                  <a:srgbClr val="000000"/>
                </a:solidFill>
                <a:cs typeface="Arial" charset="0"/>
              </a:rPr>
              <a:t>He hallitsivat ajanlaskun, olivat taitavia kivenkäsittelijöitä ja rakensivat suuria monumentteja.</a:t>
            </a:r>
            <a:endParaRPr lang="en-US" altLang="en-US" sz="2800">
              <a:solidFill>
                <a:srgbClr val="000000"/>
              </a:solidFill>
              <a:latin typeface="Calibri" pitchFamily="34" charset="0"/>
              <a:cs typeface="Arial" charset="0"/>
            </a:endParaRPr>
          </a:p>
        </p:txBody>
      </p:sp>
      <p:sp>
        <p:nvSpPr>
          <p:cNvPr id="9" name="Rectangular Callout 8"/>
          <p:cNvSpPr>
            <a:spLocks noChangeArrowheads="1"/>
          </p:cNvSpPr>
          <p:nvPr/>
        </p:nvSpPr>
        <p:spPr bwMode="auto">
          <a:xfrm>
            <a:off x="5334000" y="1447800"/>
            <a:ext cx="3505200" cy="2057400"/>
          </a:xfrm>
          <a:prstGeom prst="wedgeRectCallout">
            <a:avLst>
              <a:gd name="adj1" fmla="val 16620"/>
              <a:gd name="adj2" fmla="val -16125"/>
            </a:avLst>
          </a:prstGeom>
          <a:solidFill>
            <a:srgbClr val="CCCCFF"/>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Tx/>
              <a:buNone/>
            </a:pPr>
            <a:r>
              <a:rPr lang="en-US" altLang="en-US">
                <a:solidFill>
                  <a:srgbClr val="000000"/>
                </a:solidFill>
                <a:latin typeface="Calibri" pitchFamily="34" charset="0"/>
                <a:cs typeface="Arial" charset="0"/>
              </a:rPr>
              <a:t>Olmeekkien kaupankäynti toi vaurautta ja levitti heidän kulttuuriaan laajalle alueelle.</a:t>
            </a:r>
          </a:p>
        </p:txBody>
      </p:sp>
      <p:pic>
        <p:nvPicPr>
          <p:cNvPr id="24578" name="Picture 2" descr="http://content.ll-0.com/crowcanyon1/word_images/3329402_image002.jpg?i=090606143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0040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http://the-vessel-of-fire.com/wp-content/uploads/2010/01/h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200400"/>
            <a:ext cx="37211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ular Callout 11"/>
          <p:cNvSpPr>
            <a:spLocks noChangeArrowheads="1"/>
          </p:cNvSpPr>
          <p:nvPr/>
        </p:nvSpPr>
        <p:spPr bwMode="auto">
          <a:xfrm>
            <a:off x="76200" y="3657600"/>
            <a:ext cx="4495800" cy="2971800"/>
          </a:xfrm>
          <a:prstGeom prst="wedgeRectCallout">
            <a:avLst>
              <a:gd name="adj1" fmla="val 5190"/>
              <a:gd name="adj2" fmla="val -10523"/>
            </a:avLst>
          </a:prstGeom>
          <a:solidFill>
            <a:srgbClr val="FFFFCC"/>
          </a:solidFill>
          <a:ln w="9525">
            <a:solidFill>
              <a:schemeClr val="tx1"/>
            </a:solidFill>
            <a:round/>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lnSpc>
                <a:spcPct val="80000"/>
              </a:lnSpc>
              <a:spcBef>
                <a:spcPct val="0"/>
              </a:spcBef>
              <a:spcAft>
                <a:spcPct val="0"/>
              </a:spcAft>
              <a:buClrTx/>
              <a:buSzTx/>
              <a:buFontTx/>
              <a:buNone/>
            </a:pPr>
            <a:r>
              <a:rPr lang="fi-FI" altLang="fi-FI" sz="2800">
                <a:solidFill>
                  <a:srgbClr val="000000"/>
                </a:solidFill>
                <a:cs typeface="Arial" charset="0"/>
              </a:rPr>
              <a:t>Olmeekkikulttuurin tuhon n. 400 eaa. on arveltu johtuneen jokien uomien luontaisesta vaihtelusta, merenpinnan noususta ja tulivuorenpurkauksista.</a:t>
            </a:r>
            <a:endParaRPr lang="en-US" altLang="en-US" sz="2800">
              <a:solidFill>
                <a:srgbClr val="000000"/>
              </a:solidFill>
              <a:latin typeface="Calibri" pitchFamily="34" charset="0"/>
              <a:cs typeface="Arial" charset="0"/>
            </a:endParaRPr>
          </a:p>
        </p:txBody>
      </p:sp>
    </p:spTree>
    <p:extLst>
      <p:ext uri="{BB962C8B-B14F-4D97-AF65-F5344CB8AC3E}">
        <p14:creationId xmlns:p14="http://schemas.microsoft.com/office/powerpoint/2010/main" val="1409138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4578"/>
                                        </p:tgtEl>
                                        <p:attrNameLst>
                                          <p:attrName>style.visibility</p:attrName>
                                        </p:attrNameLst>
                                      </p:cBhvr>
                                      <p:to>
                                        <p:strVal val="visible"/>
                                      </p:to>
                                    </p:set>
                                    <p:animEffect transition="in" filter="fade">
                                      <p:cBhvr>
                                        <p:cTn id="16" dur="1000"/>
                                        <p:tgtEl>
                                          <p:spTgt spid="24578"/>
                                        </p:tgtEl>
                                      </p:cBhvr>
                                    </p:animEffect>
                                  </p:childTnLst>
                                </p:cTn>
                              </p:par>
                              <p:par>
                                <p:cTn id="17" presetID="10" presetClass="entr" presetSubtype="0" fill="hold" nodeType="withEffect">
                                  <p:stCondLst>
                                    <p:cond delay="0"/>
                                  </p:stCondLst>
                                  <p:childTnLst>
                                    <p:set>
                                      <p:cBhvr>
                                        <p:cTn id="18" dur="1" fill="hold">
                                          <p:stCondLst>
                                            <p:cond delay="0"/>
                                          </p:stCondLst>
                                        </p:cTn>
                                        <p:tgtEl>
                                          <p:spTgt spid="24582"/>
                                        </p:tgtEl>
                                        <p:attrNameLst>
                                          <p:attrName>style.visibility</p:attrName>
                                        </p:attrNameLst>
                                      </p:cBhvr>
                                      <p:to>
                                        <p:strVal val="visible"/>
                                      </p:to>
                                    </p:set>
                                    <p:animEffect transition="in" filter="fade">
                                      <p:cBhvr>
                                        <p:cTn id="19" dur="1000"/>
                                        <p:tgtEl>
                                          <p:spTgt spid="245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xit" presetSubtype="0" fill="hold" nodeType="withEffect">
                                  <p:stCondLst>
                                    <p:cond delay="0"/>
                                  </p:stCondLst>
                                  <p:childTnLst>
                                    <p:animEffect transition="out" filter="fade">
                                      <p:cBhvr>
                                        <p:cTn id="26" dur="1000"/>
                                        <p:tgtEl>
                                          <p:spTgt spid="24578"/>
                                        </p:tgtEl>
                                      </p:cBhvr>
                                    </p:animEffect>
                                    <p:set>
                                      <p:cBhvr>
                                        <p:cTn id="27" dur="1" fill="hold">
                                          <p:stCondLst>
                                            <p:cond delay="999"/>
                                          </p:stCondLst>
                                        </p:cTn>
                                        <p:tgtEl>
                                          <p:spTgt spid="2457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24582"/>
                                        </p:tgtEl>
                                      </p:cBhvr>
                                    </p:animEffect>
                                    <p:set>
                                      <p:cBhvr>
                                        <p:cTn id="30" dur="1" fill="hold">
                                          <p:stCondLst>
                                            <p:cond delay="999"/>
                                          </p:stCondLst>
                                        </p:cTn>
                                        <p:tgtEl>
                                          <p:spTgt spid="2458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ltLang="en-US" dirty="0" smtClean="0"/>
          </a:p>
        </p:txBody>
      </p:sp>
      <p:sp>
        <p:nvSpPr>
          <p:cNvPr id="8195" name="Rectangle 3"/>
          <p:cNvSpPr>
            <a:spLocks noGrp="1" noChangeArrowheads="1"/>
          </p:cNvSpPr>
          <p:nvPr>
            <p:ph type="body" idx="1"/>
          </p:nvPr>
        </p:nvSpPr>
        <p:spPr/>
        <p:txBody>
          <a:bodyPr/>
          <a:lstStyle/>
          <a:p>
            <a:pPr eaLnBrk="1" hangingPunct="1"/>
            <a:endParaRPr lang="en-US" altLang="en-US" smtClean="0"/>
          </a:p>
        </p:txBody>
      </p:sp>
      <p:pic>
        <p:nvPicPr>
          <p:cNvPr id="8196" name="Picture 5" descr="MayaBallCo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mex_riv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975" y="3886200"/>
            <a:ext cx="37544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6878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0"/>
            <a:ext cx="584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Oval 3"/>
          <p:cNvSpPr>
            <a:spLocks noChangeArrowheads="1"/>
          </p:cNvSpPr>
          <p:nvPr/>
        </p:nvSpPr>
        <p:spPr bwMode="auto">
          <a:xfrm>
            <a:off x="3733800" y="457200"/>
            <a:ext cx="1981200" cy="838200"/>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fontAlgn="base" hangingPunct="1">
              <a:spcBef>
                <a:spcPct val="0"/>
              </a:spcBef>
              <a:spcAft>
                <a:spcPct val="0"/>
              </a:spcAft>
              <a:buClrTx/>
              <a:buSzTx/>
              <a:buFontTx/>
              <a:buNone/>
            </a:pPr>
            <a:endParaRPr lang="fi-FI" altLang="fi-FI" sz="2400">
              <a:solidFill>
                <a:srgbClr val="000000"/>
              </a:solidFill>
              <a:latin typeface="Times New Roman" pitchFamily="18" charset="0"/>
              <a:cs typeface="Arial" charset="0"/>
            </a:endParaRPr>
          </a:p>
        </p:txBody>
      </p:sp>
      <p:sp>
        <p:nvSpPr>
          <p:cNvPr id="7" name="5-sakarainen tähti 6"/>
          <p:cNvSpPr/>
          <p:nvPr/>
        </p:nvSpPr>
        <p:spPr bwMode="auto">
          <a:xfrm>
            <a:off x="3394075" y="-381000"/>
            <a:ext cx="2667000" cy="22098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wrap="none"/>
          <a:lstStyle/>
          <a:p>
            <a:pPr fontAlgn="base">
              <a:spcBef>
                <a:spcPct val="0"/>
              </a:spcBef>
              <a:spcAft>
                <a:spcPct val="0"/>
              </a:spcAft>
              <a:defRPr/>
            </a:pPr>
            <a:endParaRPr lang="fi-FI" sz="2400">
              <a:solidFill>
                <a:srgbClr val="000000"/>
              </a:solidFill>
              <a:latin typeface="Times New Roman" pitchFamily="18" charset="0"/>
              <a:ea typeface="MS PGothic" pitchFamily="34" charset="-128"/>
              <a:cs typeface="Arial" charset="0"/>
            </a:endParaRPr>
          </a:p>
        </p:txBody>
      </p:sp>
      <p:sp>
        <p:nvSpPr>
          <p:cNvPr id="9221" name="Ellipsi 1"/>
          <p:cNvSpPr>
            <a:spLocks noChangeArrowheads="1"/>
          </p:cNvSpPr>
          <p:nvPr/>
        </p:nvSpPr>
        <p:spPr bwMode="auto">
          <a:xfrm>
            <a:off x="3733800" y="457200"/>
            <a:ext cx="1981200" cy="838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fi-FI" altLang="fi-FI" sz="3200">
                <a:solidFill>
                  <a:srgbClr val="E9871B"/>
                </a:solidFill>
                <a:cs typeface="Arial" charset="0"/>
              </a:rPr>
              <a:t>MAYAT</a:t>
            </a:r>
          </a:p>
        </p:txBody>
      </p:sp>
      <p:sp>
        <p:nvSpPr>
          <p:cNvPr id="9222" name="Ellipsi 4"/>
          <p:cNvSpPr>
            <a:spLocks noChangeArrowheads="1"/>
          </p:cNvSpPr>
          <p:nvPr/>
        </p:nvSpPr>
        <p:spPr bwMode="auto">
          <a:xfrm>
            <a:off x="1524000" y="1143000"/>
            <a:ext cx="1625600" cy="838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fi-FI" altLang="fi-FI" sz="1800">
                <a:solidFill>
                  <a:srgbClr val="FF0000"/>
                </a:solidFill>
                <a:cs typeface="Arial" charset="0"/>
              </a:rPr>
              <a:t>ATSTEEKIT</a:t>
            </a:r>
          </a:p>
        </p:txBody>
      </p:sp>
      <p:sp>
        <p:nvSpPr>
          <p:cNvPr id="9223" name="Ellipsi 5"/>
          <p:cNvSpPr>
            <a:spLocks noChangeArrowheads="1"/>
          </p:cNvSpPr>
          <p:nvPr/>
        </p:nvSpPr>
        <p:spPr bwMode="auto">
          <a:xfrm>
            <a:off x="3306763" y="3429000"/>
            <a:ext cx="1625600" cy="838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0"/>
              </a:spcBef>
              <a:spcAft>
                <a:spcPct val="0"/>
              </a:spcAft>
            </a:pPr>
            <a:r>
              <a:rPr lang="fi-FI" altLang="fi-FI" sz="2800">
                <a:solidFill>
                  <a:srgbClr val="FFC000"/>
                </a:solidFill>
                <a:cs typeface="Arial" charset="0"/>
              </a:rPr>
              <a:t>INKAT</a:t>
            </a:r>
          </a:p>
        </p:txBody>
      </p:sp>
    </p:spTree>
    <p:extLst>
      <p:ext uri="{BB962C8B-B14F-4D97-AF65-F5344CB8AC3E}">
        <p14:creationId xmlns:p14="http://schemas.microsoft.com/office/powerpoint/2010/main" val="212019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5000" fill="hold" nodeType="clickEffect">
                                  <p:stCondLst>
                                    <p:cond delay="0"/>
                                  </p:stCondLst>
                                  <p:childTnLst>
                                    <p:animRot by="21600000">
                                      <p:cBhvr>
                                        <p:cTn id="6" dur="2000" fill="hold"/>
                                        <p:tgtEl>
                                          <p:spTgt spid="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0"/>
            <a:ext cx="7772400" cy="1143000"/>
          </a:xfrm>
        </p:spPr>
        <p:txBody>
          <a:bodyPr/>
          <a:lstStyle/>
          <a:p>
            <a:pPr algn="ctr" eaLnBrk="1" hangingPunct="1"/>
            <a:r>
              <a:rPr lang="en-US" altLang="en-US" smtClean="0"/>
              <a:t>Mayat</a:t>
            </a:r>
          </a:p>
        </p:txBody>
      </p:sp>
      <p:sp>
        <p:nvSpPr>
          <p:cNvPr id="14339" name="Rectangle 3"/>
          <p:cNvSpPr>
            <a:spLocks noGrp="1" noChangeArrowheads="1"/>
          </p:cNvSpPr>
          <p:nvPr>
            <p:ph type="body" idx="1"/>
          </p:nvPr>
        </p:nvSpPr>
        <p:spPr>
          <a:xfrm>
            <a:off x="0" y="838200"/>
            <a:ext cx="9144000" cy="6019800"/>
          </a:xfrm>
          <a:solidFill>
            <a:schemeClr val="bg1"/>
          </a:solidFill>
        </p:spPr>
        <p:txBody>
          <a:bodyPr/>
          <a:lstStyle/>
          <a:p>
            <a:pPr eaLnBrk="1" hangingPunct="1">
              <a:lnSpc>
                <a:spcPct val="90000"/>
              </a:lnSpc>
            </a:pPr>
            <a:r>
              <a:rPr lang="en-US" altLang="en-US" sz="4000" dirty="0" err="1" smtClean="0"/>
              <a:t>Väli-amerikan</a:t>
            </a:r>
            <a:r>
              <a:rPr lang="en-US" altLang="en-US" sz="4000" dirty="0" smtClean="0"/>
              <a:t> </a:t>
            </a:r>
            <a:r>
              <a:rPr lang="en-US" altLang="en-US" sz="4000" dirty="0" err="1" smtClean="0"/>
              <a:t>kehittynein</a:t>
            </a:r>
            <a:r>
              <a:rPr lang="en-US" altLang="en-US" sz="4000" dirty="0" smtClean="0"/>
              <a:t> </a:t>
            </a:r>
            <a:r>
              <a:rPr lang="en-US" altLang="en-US" sz="4000" dirty="0" err="1" smtClean="0"/>
              <a:t>kulttuuri</a:t>
            </a:r>
            <a:r>
              <a:rPr lang="en-US" altLang="en-US" sz="4000" dirty="0" smtClean="0"/>
              <a:t> </a:t>
            </a:r>
            <a:r>
              <a:rPr lang="en-US" altLang="en-US" sz="4000" dirty="0" err="1" smtClean="0"/>
              <a:t>oli</a:t>
            </a:r>
            <a:r>
              <a:rPr lang="en-US" altLang="en-US" sz="4000" dirty="0" smtClean="0"/>
              <a:t> </a:t>
            </a:r>
            <a:r>
              <a:rPr lang="en-US" altLang="en-US" sz="4000" dirty="0" err="1" smtClean="0"/>
              <a:t>mayoilla</a:t>
            </a:r>
            <a:r>
              <a:rPr lang="en-US" altLang="en-US" sz="4000" dirty="0" smtClean="0"/>
              <a:t> n. </a:t>
            </a:r>
            <a:r>
              <a:rPr lang="fi-FI" altLang="fi-FI" sz="4000" dirty="0" smtClean="0"/>
              <a:t>400 eaa. – 300 jaa.</a:t>
            </a:r>
          </a:p>
          <a:p>
            <a:pPr eaLnBrk="1" hangingPunct="1">
              <a:lnSpc>
                <a:spcPct val="90000"/>
              </a:lnSpc>
            </a:pPr>
            <a:r>
              <a:rPr lang="fi-FI" altLang="fi-FI" sz="4000" dirty="0" err="1" smtClean="0"/>
              <a:t>Mayojen</a:t>
            </a:r>
            <a:r>
              <a:rPr lang="fi-FI" altLang="fi-FI" sz="4000" dirty="0" smtClean="0"/>
              <a:t> kulttuuri tunnetaan erityisesti mahtavista rauniokaupungeista. </a:t>
            </a:r>
            <a:r>
              <a:rPr lang="fi-FI" altLang="fi-FI" sz="4000" dirty="0" err="1" smtClean="0"/>
              <a:t>Mayojen</a:t>
            </a:r>
            <a:r>
              <a:rPr lang="fi-FI" altLang="fi-FI" sz="4000" dirty="0" smtClean="0"/>
              <a:t> taide oli korkeatasoista, heillä oli oma kirjoitusjärjestelmänsä ja he laativat tarkkoja kalentereita.</a:t>
            </a:r>
            <a:endParaRPr lang="en-US" altLang="en-US" sz="4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10229851" cy="751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362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0"/>
            <a:ext cx="7772400" cy="1143000"/>
          </a:xfrm>
        </p:spPr>
        <p:txBody>
          <a:bodyPr/>
          <a:lstStyle/>
          <a:p>
            <a:pPr algn="ctr" eaLnBrk="1" hangingPunct="1"/>
            <a:r>
              <a:rPr lang="en-US" altLang="en-US" dirty="0" err="1" smtClean="0"/>
              <a:t>Mayatemppeli</a:t>
            </a:r>
            <a:endParaRPr lang="en-US" altLang="en-US" dirty="0" smtClean="0"/>
          </a:p>
        </p:txBody>
      </p:sp>
      <p:sp>
        <p:nvSpPr>
          <p:cNvPr id="11267" name="Rectangle 3"/>
          <p:cNvSpPr>
            <a:spLocks noGrp="1" noChangeArrowheads="1"/>
          </p:cNvSpPr>
          <p:nvPr>
            <p:ph type="body" idx="1"/>
          </p:nvPr>
        </p:nvSpPr>
        <p:spPr>
          <a:xfrm>
            <a:off x="0" y="990600"/>
            <a:ext cx="9144000" cy="5867400"/>
          </a:xfrm>
          <a:solidFill>
            <a:schemeClr val="bg1"/>
          </a:solidFill>
        </p:spPr>
        <p:txBody>
          <a:bodyPr/>
          <a:lstStyle/>
          <a:p>
            <a:pPr eaLnBrk="1" hangingPunct="1"/>
            <a:r>
              <a:rPr lang="fi-FI" altLang="fi-FI" sz="4000" dirty="0" smtClean="0"/>
              <a:t>Mayakaupungin keskeisin rakennus oli korkea pyramidimainen mayatemppeli, jonka huipulla suoritettiin uskonnollisia rituaaleja.</a:t>
            </a:r>
            <a:endParaRPr lang="en-US" altLang="en-US" sz="4000" dirty="0" smtClean="0"/>
          </a:p>
        </p:txBody>
      </p:sp>
      <p:pic>
        <p:nvPicPr>
          <p:cNvPr id="11268" name="Picture 4" descr="ph02969j"/>
          <p:cNvPicPr>
            <a:picLocks noChangeAspect="1" noChangeArrowheads="1"/>
          </p:cNvPicPr>
          <p:nvPr/>
        </p:nvPicPr>
        <p:blipFill>
          <a:blip r:embed="rId2">
            <a:extLst>
              <a:ext uri="{28A0092B-C50C-407E-A947-70E740481C1C}">
                <a14:useLocalDpi xmlns:a14="http://schemas.microsoft.com/office/drawing/2010/main" val="0"/>
              </a:ext>
            </a:extLst>
          </a:blip>
          <a:srcRect l="8139" t="21198" r="8139" b="1752"/>
          <a:stretch>
            <a:fillRect/>
          </a:stretch>
        </p:blipFill>
        <p:spPr bwMode="auto">
          <a:xfrm>
            <a:off x="1600200" y="3649663"/>
            <a:ext cx="5486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1263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2999</Words>
  <Application>Microsoft Office PowerPoint</Application>
  <PresentationFormat>Näytössä katseltava diaesitys (4:3)</PresentationFormat>
  <Paragraphs>104</Paragraphs>
  <Slides>33</Slides>
  <Notes>4</Notes>
  <HiddenSlides>0</HiddenSlides>
  <MMClips>0</MMClips>
  <ScaleCrop>false</ScaleCrop>
  <HeadingPairs>
    <vt:vector size="4" baseType="variant">
      <vt:variant>
        <vt:lpstr>Teema</vt:lpstr>
      </vt:variant>
      <vt:variant>
        <vt:i4>1</vt:i4>
      </vt:variant>
      <vt:variant>
        <vt:lpstr>Dian otsikot</vt:lpstr>
      </vt:variant>
      <vt:variant>
        <vt:i4>33</vt:i4>
      </vt:variant>
    </vt:vector>
  </HeadingPairs>
  <TitlesOfParts>
    <vt:vector size="34" baseType="lpstr">
      <vt:lpstr>Dad`s Tie</vt:lpstr>
      <vt:lpstr>Amerikan korkeakulttuurit</vt:lpstr>
      <vt:lpstr>Muinaiset korkeakulttuurit</vt:lpstr>
      <vt:lpstr> Title</vt:lpstr>
      <vt:lpstr>The Olmecs</vt:lpstr>
      <vt:lpstr>The Olmecs</vt:lpstr>
      <vt:lpstr>PowerPoint-esitys</vt:lpstr>
      <vt:lpstr>PowerPoint-esitys</vt:lpstr>
      <vt:lpstr>Mayat</vt:lpstr>
      <vt:lpstr>Mayatemppeli</vt:lpstr>
      <vt:lpstr>PowerPoint-esitys</vt:lpstr>
      <vt:lpstr>Mayoen uskonnolliset rituaalit</vt:lpstr>
      <vt:lpstr>PowerPoint-esitys</vt:lpstr>
      <vt:lpstr>Mayojen saavutuksia</vt:lpstr>
      <vt:lpstr>PowerPoint-esitys</vt:lpstr>
      <vt:lpstr>PowerPoint-esitys</vt:lpstr>
      <vt:lpstr>PowerPoint-esitys</vt:lpstr>
      <vt:lpstr>PowerPoint-esitys</vt:lpstr>
      <vt:lpstr>PowerPoint-esitys</vt:lpstr>
      <vt:lpstr>Atsteekkien valtakunta</vt:lpstr>
      <vt:lpstr>PowerPoint-esitys</vt:lpstr>
      <vt:lpstr>Herkkuhetkiä</vt:lpstr>
      <vt:lpstr>Ihmisverta ja temppeleitä</vt:lpstr>
      <vt:lpstr>PowerPoint-esitys</vt:lpstr>
      <vt:lpstr>PowerPoint-esitys</vt:lpstr>
      <vt:lpstr>Inkojen valtakunta</vt:lpstr>
      <vt:lpstr>Inkojen valtakunta</vt:lpstr>
      <vt:lpstr>PowerPoint-esitys</vt:lpstr>
      <vt:lpstr>PowerPoint-esitys</vt:lpstr>
      <vt:lpstr>PowerPoint-esitys</vt:lpstr>
      <vt:lpstr>Inkojen saavutuksia</vt:lpstr>
      <vt:lpstr>PowerPoint-esitys</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Amerikan korkeakulttuurit</dc:title>
  <dc:creator>Koivisto</dc:creator>
  <cp:lastModifiedBy>Koivisto</cp:lastModifiedBy>
  <cp:revision>2</cp:revision>
  <dcterms:created xsi:type="dcterms:W3CDTF">2017-11-19T21:11:47Z</dcterms:created>
  <dcterms:modified xsi:type="dcterms:W3CDTF">2017-11-19T21:14:42Z</dcterms:modified>
</cp:coreProperties>
</file>