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Merriweather Sans" panose="020B0604020202020204" charset="0"/>
      <p:italic r:id="rId11"/>
      <p:boldItalic r:id="rId12"/>
    </p:embeddedFont>
    <p:embeddedFont>
      <p:font typeface="Verdana" panose="020B0604030504040204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1200" b="0" i="0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  <p:extLst>
      <p:ext uri="{BB962C8B-B14F-4D97-AF65-F5344CB8AC3E}">
        <p14:creationId xmlns:p14="http://schemas.microsoft.com/office/powerpoint/2010/main" val="187416955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1</a:t>
            </a:fld>
            <a:endParaRPr lang="fi-FI" sz="1200" b="0" i="0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  <p:extLst>
      <p:ext uri="{BB962C8B-B14F-4D97-AF65-F5344CB8AC3E}">
        <p14:creationId xmlns:p14="http://schemas.microsoft.com/office/powerpoint/2010/main" val="336198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6280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0988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1344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1603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468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46028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7885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714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Osan ylätunnist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685800" y="1600200"/>
            <a:ext cx="3809999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3809999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tsikollinen sisältö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Otsikko ja pystysuora teksti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 rot="5400000">
            <a:off x="2324099" y="-38100"/>
            <a:ext cx="4495800" cy="777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714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Pystysuora otsikko ja teksti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 rot="5400000">
            <a:off x="4552949" y="2190750"/>
            <a:ext cx="5867400" cy="1943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 rot="5400000">
            <a:off x="590549" y="323850"/>
            <a:ext cx="5867400" cy="567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714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714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/>
          <p:nvPr/>
        </p:nvSpPr>
        <p:spPr>
          <a:xfrm>
            <a:off x="228600" y="6453335"/>
            <a:ext cx="3429000" cy="2746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i-FI" sz="1200" b="0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Forum 3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/>
        </p:nvSpPr>
        <p:spPr>
          <a:xfrm>
            <a:off x="4267200" y="1981200"/>
            <a:ext cx="2607353" cy="12003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Verdana"/>
              <a:buNone/>
            </a:pPr>
            <a:r>
              <a:rPr lang="fi-FI" sz="2400" b="0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Luku x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2400" b="0" i="0" u="none" strike="noStrike" cap="none">
              <a:solidFill>
                <a:schemeClr val="accen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Verdana"/>
              <a:buNone/>
            </a:pPr>
            <a:r>
              <a:rPr lang="fi-FI" sz="24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Luvun otsikko</a:t>
            </a:r>
          </a:p>
        </p:txBody>
      </p:sp>
      <p:pic>
        <p:nvPicPr>
          <p:cNvPr id="89" name="Shape 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Shape 90"/>
          <p:cNvSpPr txBox="1"/>
          <p:nvPr/>
        </p:nvSpPr>
        <p:spPr>
          <a:xfrm>
            <a:off x="4419600" y="2133600"/>
            <a:ext cx="3065100" cy="1200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Verdana"/>
              <a:buNone/>
            </a:pPr>
            <a:r>
              <a:rPr lang="fi-FI" sz="2400" b="0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Luku </a:t>
            </a:r>
            <a:r>
              <a:rPr lang="fi-FI" sz="240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2400" b="0" i="0" u="none" strike="noStrike" cap="none">
              <a:solidFill>
                <a:schemeClr val="accen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Verdana"/>
              <a:buNone/>
            </a:pPr>
            <a:r>
              <a:rPr lang="fi-FI" sz="2400" b="1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Euroopan unioni laajenee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Shape 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7787" y="1143000"/>
            <a:ext cx="5848424" cy="5059049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-FI" dirty="0"/>
              <a:t>Euroopan integraation vaiheet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-FI"/>
              <a:t>Vaihe 1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351692" y="1219200"/>
            <a:ext cx="2647408" cy="4876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54000" lvl="0" indent="-342900" rtl="0">
              <a:spcBef>
                <a:spcPts val="0"/>
              </a:spcBef>
              <a:buSzPct val="150000"/>
              <a:buFont typeface="Arial" panose="020B0604020202020204" pitchFamily="34" charset="0"/>
              <a:buChar char="•"/>
            </a:pPr>
            <a:r>
              <a:rPr lang="fi-FI" dirty="0"/>
              <a:t>Saksa, Ranska, Italia, Belgia, Alankomaat ja Luxemburg liittyivät </a:t>
            </a:r>
            <a:br>
              <a:rPr lang="fi-FI" dirty="0"/>
            </a:br>
            <a:r>
              <a:rPr lang="fi-FI" dirty="0"/>
              <a:t>Hiili- ja teräsyhteisön ja Euroopan yhteisön jäseniksi 1950-luvulla.</a:t>
            </a:r>
          </a:p>
        </p:txBody>
      </p:sp>
      <p:pic>
        <p:nvPicPr>
          <p:cNvPr id="105" name="Shape 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500" y="1219200"/>
            <a:ext cx="5840099" cy="50947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-FI" dirty="0"/>
              <a:t>Vaihe 2 (pohjoinen laajeneminen)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376011" y="1642403"/>
            <a:ext cx="2731814" cy="449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SzPct val="150000"/>
              <a:buFont typeface="Arial" panose="020B0604020202020204" pitchFamily="34" charset="0"/>
              <a:buChar char="•"/>
            </a:pPr>
            <a:r>
              <a:rPr lang="fi-FI" dirty="0"/>
              <a:t>Iso-Britannia, Irlanti ja Tanska  liittyivät Euroopan yhteisön jäseniksi 1970-luvulla.</a:t>
            </a:r>
          </a:p>
        </p:txBody>
      </p:sp>
      <p:pic>
        <p:nvPicPr>
          <p:cNvPr id="113" name="Shape 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7825" y="1143000"/>
            <a:ext cx="5840099" cy="513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-FI" dirty="0"/>
              <a:t>Vaihe 3 (eteläinen laajeneminen)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196947" y="1561514"/>
            <a:ext cx="2802153" cy="457816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SzPct val="150000"/>
              <a:buFont typeface="Arial" panose="020B0604020202020204" pitchFamily="34" charset="0"/>
              <a:buChar char="•"/>
            </a:pPr>
            <a:r>
              <a:rPr lang="fi-FI" dirty="0"/>
              <a:t>Kreikka, Espanja ja Portugali liittyivät Euroopan yhteisön jäseniksi 1980-luvulla.</a:t>
            </a:r>
          </a:p>
        </p:txBody>
      </p:sp>
      <p:pic>
        <p:nvPicPr>
          <p:cNvPr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1025" y="1219200"/>
            <a:ext cx="5840099" cy="50971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-FI" dirty="0"/>
              <a:t>Vaihe 4 (EFTA-laajeneminen)</a:t>
            </a:r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337625" y="1375117"/>
            <a:ext cx="2534866" cy="449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54000" lvl="0" indent="-342900" rtl="0">
              <a:spcBef>
                <a:spcPts val="0"/>
              </a:spcBef>
              <a:buClr>
                <a:schemeClr val="dk1"/>
              </a:buClr>
              <a:buSzPct val="150000"/>
              <a:buFont typeface="Arial" panose="020B0604020202020204" pitchFamily="34" charset="0"/>
              <a:buChar char="•"/>
            </a:pPr>
            <a:r>
              <a:rPr lang="fi-FI" dirty="0"/>
              <a:t>Suomi, Ruotsi ja Itävalta liittyivät Euroopan unionin jäseniksi 1990-luvulla.</a:t>
            </a:r>
          </a:p>
        </p:txBody>
      </p:sp>
      <p:pic>
        <p:nvPicPr>
          <p:cNvPr id="129" name="Shape 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0525" y="1227425"/>
            <a:ext cx="5840099" cy="5088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699868" y="180705"/>
            <a:ext cx="7740748" cy="77724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-FI" dirty="0"/>
              <a:t>Vaihe 5 (itälaajeneminen)</a:t>
            </a:r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379827" y="1192225"/>
            <a:ext cx="2672861" cy="470329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54000" lvl="0" indent="-342900">
              <a:spcBef>
                <a:spcPts val="0"/>
              </a:spcBef>
              <a:buSzPct val="150000"/>
              <a:buFont typeface="Arial" panose="020B0604020202020204" pitchFamily="34" charset="0"/>
              <a:buChar char="•"/>
            </a:pPr>
            <a:r>
              <a:rPr lang="fi-FI" dirty="0"/>
              <a:t>Viro, Latvia, Liettua, Puola, Tšekki, Slovakia, Slovenia, Unkari, Romania, Bulgaria, Kypros ja Malta liittyivät Euroopan unionin jäseniksi 2000-luvulla.</a:t>
            </a:r>
          </a:p>
        </p:txBody>
      </p:sp>
      <p:pic>
        <p:nvPicPr>
          <p:cNvPr id="137" name="Shape 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9635" y="957945"/>
            <a:ext cx="5669281" cy="5288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-FI"/>
              <a:t>Vaihe 6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211016" y="1521630"/>
            <a:ext cx="2759949" cy="449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SzPct val="150000"/>
              <a:buFont typeface="Arial" panose="020B0604020202020204" pitchFamily="34" charset="0"/>
              <a:buChar char="•"/>
            </a:pPr>
            <a:r>
              <a:rPr lang="fi-FI" dirty="0"/>
              <a:t>Kroatia liittyi Euroopan unionin jäseneksi 2010-luvulla.</a:t>
            </a:r>
          </a:p>
        </p:txBody>
      </p:sp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3250" y="1225050"/>
            <a:ext cx="5840099" cy="5088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127</Words>
  <Application>Microsoft Office PowerPoint</Application>
  <PresentationFormat>Näytössä katseltava diaesitys (4:3)</PresentationFormat>
  <Paragraphs>27</Paragraphs>
  <Slides>8</Slides>
  <Notes>8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Verdana</vt:lpstr>
      <vt:lpstr>Arial</vt:lpstr>
      <vt:lpstr>Merriweather Sans</vt:lpstr>
      <vt:lpstr>Blank Presentation</vt:lpstr>
      <vt:lpstr>PowerPoint-esitys</vt:lpstr>
      <vt:lpstr>Euroopan integraation vaiheet</vt:lpstr>
      <vt:lpstr>Vaihe 1</vt:lpstr>
      <vt:lpstr>Vaihe 2 (pohjoinen laajeneminen)</vt:lpstr>
      <vt:lpstr>Vaihe 3 (eteläinen laajeneminen)</vt:lpstr>
      <vt:lpstr>Vaihe 4 (EFTA-laajeneminen)</vt:lpstr>
      <vt:lpstr>Vaihe 5 (itälaajeneminen)</vt:lpstr>
      <vt:lpstr>Vaihe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opettajat</dc:creator>
  <cp:lastModifiedBy>opettajat</cp:lastModifiedBy>
  <cp:revision>20</cp:revision>
  <dcterms:modified xsi:type="dcterms:W3CDTF">2019-09-23T08:47:19Z</dcterms:modified>
</cp:coreProperties>
</file>