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4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83FC531-8892-4D00-9DFF-89B9BC37593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884764-DA7C-4D45-B7D9-F71FC26A19C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7170C53-8FB1-4C39-B2E3-EA7C996987D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F2CC5D-610D-41D6-B170-CF750502A9A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1077689B-D699-4F4C-A75B-510769F1DF77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5D3843-BBC5-46EE-AB07-E198BD9E78F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47E062-9E49-462B-9900-DF4FF1363E3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8C89B5-8271-4D84-B15F-4F242C74891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93D0B2-8BAF-4E61-891B-E3B78438C82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0CB5AD3-09D8-4E75-81C1-144A22E8368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BCD96B-4D48-46E8-927F-B3E7B7100A6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32D4165-94A8-4973-AA69-6F177AB9687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b="1" u="sng" smtClean="0">
                <a:solidFill>
                  <a:schemeClr val="tx1"/>
                </a:solidFill>
              </a:rPr>
              <a:t>VERBIN –ING – MUOTO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4000" b="1" dirty="0" smtClean="0">
                <a:solidFill>
                  <a:schemeClr val="tx1"/>
                </a:solidFill>
              </a:rPr>
              <a:t>verbistä käytetään –</a:t>
            </a:r>
            <a:r>
              <a:rPr lang="fi-FI" sz="4000" b="1" dirty="0" err="1" smtClean="0">
                <a:solidFill>
                  <a:schemeClr val="tx1"/>
                </a:solidFill>
              </a:rPr>
              <a:t>ing</a:t>
            </a:r>
            <a:r>
              <a:rPr lang="fi-FI" sz="4000" b="1" dirty="0" smtClean="0">
                <a:solidFill>
                  <a:schemeClr val="tx1"/>
                </a:solidFill>
              </a:rPr>
              <a:t> - muotoa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idx="1"/>
          </p:nvPr>
        </p:nvSpPr>
        <p:spPr>
          <a:xfrm>
            <a:off x="539750" y="1628774"/>
            <a:ext cx="7704658" cy="511259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1) </a:t>
            </a:r>
            <a:r>
              <a:rPr lang="fi-FI" sz="2400" i="1" dirty="0" smtClean="0">
                <a:solidFill>
                  <a:srgbClr val="7030A0"/>
                </a:solidFill>
              </a:rPr>
              <a:t>AINA PREPOSITION JÄLKEEN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		</a:t>
            </a:r>
            <a:r>
              <a:rPr lang="fi-FI" sz="2400" dirty="0" err="1" smtClean="0">
                <a:solidFill>
                  <a:srgbClr val="0000FF"/>
                </a:solidFill>
              </a:rPr>
              <a:t>I’m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interested</a:t>
            </a:r>
            <a:r>
              <a:rPr lang="fi-FI" sz="2400" dirty="0" smtClean="0">
                <a:solidFill>
                  <a:srgbClr val="0000FF"/>
                </a:solidFill>
              </a:rPr>
              <a:t> in </a:t>
            </a:r>
            <a:r>
              <a:rPr lang="fi-FI" sz="2400" dirty="0" err="1" smtClean="0">
                <a:solidFill>
                  <a:srgbClr val="0000FF"/>
                </a:solidFill>
              </a:rPr>
              <a:t>dancing</a:t>
            </a:r>
            <a:r>
              <a:rPr lang="fi-FI" sz="2400" dirty="0" smtClean="0">
                <a:solidFill>
                  <a:srgbClr val="0000FF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>
                <a:solidFill>
                  <a:srgbClr val="0000FF"/>
                </a:solidFill>
              </a:rPr>
              <a:t>		</a:t>
            </a:r>
            <a:r>
              <a:rPr lang="en-GB" sz="2400" dirty="0" smtClean="0">
                <a:solidFill>
                  <a:srgbClr val="0000FF"/>
                </a:solidFill>
              </a:rPr>
              <a:t>I’m interested in reading books.</a:t>
            </a:r>
            <a:endParaRPr lang="fi-FI" sz="24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2) </a:t>
            </a:r>
            <a:r>
              <a:rPr lang="fi-FI" sz="2400" i="1" dirty="0" smtClean="0">
                <a:solidFill>
                  <a:srgbClr val="7030A0"/>
                </a:solidFill>
              </a:rPr>
              <a:t>TIETTYJEN VERBIEN JÄLKEEN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/>
              <a:t>* </a:t>
            </a:r>
            <a:r>
              <a:rPr lang="en-GB" sz="2400" i="1" dirty="0" smtClean="0"/>
              <a:t>enjoy, finish, stop, feel like, give up, take up, go on, </a:t>
            </a:r>
            <a:r>
              <a:rPr lang="fi-FI" sz="2400" i="1" dirty="0" err="1" smtClean="0"/>
              <a:t>keep</a:t>
            </a:r>
            <a:r>
              <a:rPr lang="fi-FI" sz="2400" i="1" dirty="0" smtClean="0"/>
              <a:t> (on):</a:t>
            </a:r>
            <a:r>
              <a:rPr lang="fi-FI" sz="2400" dirty="0" smtClean="0"/>
              <a:t> jäljessä oleva verbi </a:t>
            </a:r>
            <a:r>
              <a:rPr lang="fi-FI" sz="2400" dirty="0" smtClean="0">
                <a:solidFill>
                  <a:srgbClr val="0000FF"/>
                </a:solidFill>
              </a:rPr>
              <a:t>aina</a:t>
            </a:r>
            <a:r>
              <a:rPr lang="fi-FI" sz="2400" dirty="0" smtClean="0"/>
              <a:t> –</a:t>
            </a:r>
            <a:r>
              <a:rPr lang="fi-FI" sz="2400" dirty="0" err="1" smtClean="0"/>
              <a:t>ing</a:t>
            </a:r>
            <a:r>
              <a:rPr lang="fi-FI" sz="2400" dirty="0" smtClean="0"/>
              <a:t>-muodossa WB s. </a:t>
            </a:r>
            <a:r>
              <a:rPr lang="fi-FI" sz="2400" smtClean="0"/>
              <a:t>204</a:t>
            </a:r>
            <a:endParaRPr lang="fi-FI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/>
              <a:t>* </a:t>
            </a:r>
            <a:r>
              <a:rPr lang="en-GB" sz="2400" i="1" dirty="0" smtClean="0"/>
              <a:t>like, love, hate, begin, start, go, come: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</a:t>
            </a:r>
            <a:r>
              <a:rPr lang="en-GB" sz="2400" dirty="0" smtClean="0"/>
              <a:t>  </a:t>
            </a:r>
            <a:r>
              <a:rPr lang="en-GB" sz="2400" dirty="0" err="1" smtClean="0"/>
              <a:t>jäljessä</a:t>
            </a:r>
            <a:r>
              <a:rPr lang="en-GB" sz="2400" dirty="0" smtClean="0"/>
              <a:t> </a:t>
            </a:r>
            <a:r>
              <a:rPr lang="en-GB" sz="2400" dirty="0" err="1" smtClean="0"/>
              <a:t>oleva</a:t>
            </a:r>
            <a:r>
              <a:rPr lang="en-GB" sz="2400" dirty="0" smtClean="0"/>
              <a:t> </a:t>
            </a:r>
            <a:r>
              <a:rPr lang="fi-FI" sz="2400" dirty="0" smtClean="0"/>
              <a:t>verbi </a:t>
            </a:r>
            <a:r>
              <a:rPr lang="fi-FI" sz="2400" dirty="0" smtClean="0">
                <a:solidFill>
                  <a:srgbClr val="0000FF"/>
                </a:solidFill>
              </a:rPr>
              <a:t>usein</a:t>
            </a:r>
            <a:r>
              <a:rPr lang="fi-FI" sz="2400" dirty="0" smtClean="0"/>
              <a:t> –</a:t>
            </a:r>
            <a:r>
              <a:rPr lang="fi-FI" sz="2400" dirty="0" err="1" smtClean="0"/>
              <a:t>ing</a:t>
            </a:r>
            <a:r>
              <a:rPr lang="fi-FI" sz="2400" dirty="0" smtClean="0"/>
              <a:t> – muodossa / s. </a:t>
            </a:r>
            <a:r>
              <a:rPr lang="fi-FI" sz="2400" dirty="0" smtClean="0"/>
              <a:t>207</a:t>
            </a:r>
            <a:r>
              <a:rPr lang="fi-FI" sz="2400" dirty="0" smtClean="0"/>
              <a:t> </a:t>
            </a:r>
            <a:r>
              <a:rPr lang="fi-FI" sz="2400" dirty="0" smtClean="0"/>
              <a:t>WB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		</a:t>
            </a:r>
            <a:r>
              <a:rPr lang="en-GB" sz="2400" dirty="0" smtClean="0">
                <a:solidFill>
                  <a:srgbClr val="0000FF"/>
                </a:solidFill>
              </a:rPr>
              <a:t>Do you enjoy dancing? / You should stop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 smtClean="0">
                <a:solidFill>
                  <a:srgbClr val="0000FF"/>
                </a:solidFill>
              </a:rPr>
              <a:t>         smoking. / </a:t>
            </a:r>
            <a:r>
              <a:rPr lang="fi-FI" sz="2400" dirty="0" err="1" smtClean="0">
                <a:solidFill>
                  <a:srgbClr val="0000FF"/>
                </a:solidFill>
              </a:rPr>
              <a:t>Shall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we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go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swimming</a:t>
            </a:r>
            <a:r>
              <a:rPr lang="fi-FI" sz="2400" dirty="0" smtClean="0">
                <a:solidFill>
                  <a:srgbClr val="0000FF"/>
                </a:solidFill>
              </a:rPr>
              <a:t>?</a:t>
            </a:r>
            <a:endParaRPr lang="en-GB" sz="24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i-FI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i="1" dirty="0" smtClean="0"/>
              <a:t>3</a:t>
            </a:r>
            <a:r>
              <a:rPr lang="fi-FI" sz="2400" i="1" dirty="0" smtClean="0">
                <a:solidFill>
                  <a:srgbClr val="7030A0"/>
                </a:solidFill>
              </a:rPr>
              <a:t>)TIETYT SANONNAT </a:t>
            </a:r>
            <a:r>
              <a:rPr lang="fi-FI" sz="2400" dirty="0" smtClean="0">
                <a:solidFill>
                  <a:srgbClr val="7030A0"/>
                </a:solidFill>
              </a:rPr>
              <a:t>–</a:t>
            </a:r>
            <a:r>
              <a:rPr lang="fi-FI" sz="2400" dirty="0" smtClean="0"/>
              <a:t> näiden jälkeen verbi –</a:t>
            </a:r>
            <a:r>
              <a:rPr lang="fi-FI" sz="2400" dirty="0" err="1" smtClean="0"/>
              <a:t>ing</a:t>
            </a:r>
            <a:r>
              <a:rPr lang="fi-FI" sz="2400" dirty="0" smtClean="0"/>
              <a:t>-muodossa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/>
              <a:t>* </a:t>
            </a:r>
            <a:r>
              <a:rPr lang="en-GB" sz="2400" i="1" dirty="0" smtClean="0"/>
              <a:t>be worth, look forward to, be (no) fun, can’t stand,</a:t>
            </a:r>
            <a:endParaRPr lang="fi-FI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dirty="0" smtClean="0"/>
              <a:t>   can’t help </a:t>
            </a:r>
            <a:r>
              <a:rPr lang="en-GB" sz="2400" dirty="0" smtClean="0"/>
              <a:t>s. </a:t>
            </a:r>
            <a:r>
              <a:rPr lang="en-GB" sz="2400" dirty="0" smtClean="0"/>
              <a:t>204 </a:t>
            </a:r>
            <a:r>
              <a:rPr lang="en-GB" sz="2400" dirty="0" smtClean="0"/>
              <a:t>WB</a:t>
            </a:r>
            <a:endParaRPr lang="fi-FI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/>
              <a:t>		</a:t>
            </a:r>
            <a:r>
              <a:rPr lang="en-GB" sz="2400" dirty="0" smtClean="0">
                <a:solidFill>
                  <a:srgbClr val="0000FF"/>
                </a:solidFill>
              </a:rPr>
              <a:t>I can’t help laughing at his jokes.</a:t>
            </a:r>
            <a:endParaRPr lang="fi-FI" sz="24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solidFill>
                  <a:srgbClr val="0000FF"/>
                </a:solidFill>
              </a:rPr>
              <a:t>		The film is worth seeing.</a:t>
            </a:r>
            <a:endParaRPr lang="fi-FI" sz="24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4) – </a:t>
            </a:r>
            <a:r>
              <a:rPr lang="fi-FI" sz="2400" dirty="0" err="1" smtClean="0"/>
              <a:t>ing</a:t>
            </a:r>
            <a:r>
              <a:rPr lang="fi-FI" sz="2400" dirty="0" smtClean="0"/>
              <a:t> – muotoa voidaan käyttää </a:t>
            </a:r>
            <a:r>
              <a:rPr lang="fi-FI" sz="2400" i="1" dirty="0" smtClean="0">
                <a:solidFill>
                  <a:srgbClr val="7030A0"/>
                </a:solidFill>
              </a:rPr>
              <a:t>SUBSTANTIIVINA</a:t>
            </a:r>
            <a:r>
              <a:rPr lang="fi-FI" sz="24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(= -</a:t>
            </a:r>
            <a:r>
              <a:rPr lang="fi-FI" sz="2400" dirty="0" err="1" smtClean="0"/>
              <a:t>minen</a:t>
            </a:r>
            <a:r>
              <a:rPr lang="fi-FI" sz="2400" dirty="0" smtClean="0"/>
              <a:t> loppuinen subst. suomessa esim. tanssiminen)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		</a:t>
            </a:r>
            <a:r>
              <a:rPr lang="fi-FI" sz="2400" dirty="0" err="1" smtClean="0">
                <a:solidFill>
                  <a:srgbClr val="0000FF"/>
                </a:solidFill>
              </a:rPr>
              <a:t>Dancing</a:t>
            </a:r>
            <a:r>
              <a:rPr lang="fi-FI" sz="2400" dirty="0" smtClean="0">
                <a:solidFill>
                  <a:srgbClr val="0000FF"/>
                </a:solidFill>
              </a:rPr>
              <a:t> is </a:t>
            </a:r>
            <a:r>
              <a:rPr lang="fi-FI" sz="2400" dirty="0" err="1" smtClean="0">
                <a:solidFill>
                  <a:srgbClr val="0000FF"/>
                </a:solidFill>
              </a:rPr>
              <a:t>fun</a:t>
            </a:r>
            <a:r>
              <a:rPr lang="fi-FI" sz="2400" dirty="0" smtClean="0">
                <a:solidFill>
                  <a:srgbClr val="0000FF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5) </a:t>
            </a:r>
            <a:r>
              <a:rPr lang="fi-FI" sz="2400" i="1" dirty="0" smtClean="0">
                <a:solidFill>
                  <a:srgbClr val="7030A0"/>
                </a:solidFill>
              </a:rPr>
              <a:t>ADJEKTIIVINA</a:t>
            </a:r>
            <a:r>
              <a:rPr lang="fi-FI" sz="2400" dirty="0" smtClean="0"/>
              <a:t> (= -</a:t>
            </a:r>
            <a:r>
              <a:rPr lang="fi-FI" sz="2400" dirty="0" err="1" smtClean="0"/>
              <a:t>va</a:t>
            </a:r>
            <a:r>
              <a:rPr lang="fi-FI" sz="2400" dirty="0" smtClean="0"/>
              <a:t>,-</a:t>
            </a:r>
            <a:r>
              <a:rPr lang="fi-FI" sz="2400" dirty="0" err="1" smtClean="0"/>
              <a:t>vä</a:t>
            </a:r>
            <a:r>
              <a:rPr lang="fi-FI" sz="2400" dirty="0" smtClean="0"/>
              <a:t> päätteinen adjektiivi, kiinnostava)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dirty="0" smtClean="0"/>
              <a:t>		</a:t>
            </a:r>
            <a:r>
              <a:rPr lang="fi-FI" sz="2400" dirty="0" smtClean="0">
                <a:solidFill>
                  <a:srgbClr val="0000FF"/>
                </a:solidFill>
              </a:rPr>
              <a:t>I </a:t>
            </a:r>
            <a:r>
              <a:rPr lang="fi-FI" sz="2400" dirty="0" err="1" smtClean="0">
                <a:solidFill>
                  <a:srgbClr val="0000FF"/>
                </a:solidFill>
              </a:rPr>
              <a:t>like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smiling</a:t>
            </a:r>
            <a:r>
              <a:rPr lang="fi-FI" sz="2400" dirty="0" smtClean="0">
                <a:solidFill>
                  <a:srgbClr val="0000FF"/>
                </a:solidFill>
              </a:rPr>
              <a:t> </a:t>
            </a:r>
            <a:r>
              <a:rPr lang="fi-FI" sz="2400" dirty="0" err="1" smtClean="0">
                <a:solidFill>
                  <a:srgbClr val="0000FF"/>
                </a:solidFill>
              </a:rPr>
              <a:t>people</a:t>
            </a:r>
            <a:r>
              <a:rPr lang="fi-FI" sz="2400" dirty="0" smtClean="0">
                <a:solidFill>
                  <a:srgbClr val="0000FF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fi-FI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52</TotalTime>
  <Words>48</Words>
  <Application>Microsoft Office PowerPoint</Application>
  <PresentationFormat>Näytössä katseltava diaesitys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</vt:lpstr>
      <vt:lpstr>Wingdings 2</vt:lpstr>
      <vt:lpstr>Koristeellinen</vt:lpstr>
      <vt:lpstr>VERBIN –ING – MUOTO</vt:lpstr>
      <vt:lpstr>verbistä käytetään –ing - muotoa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VERBIN –ING – MUOTO</dc:title>
  <dc:creator>Sinikka Lyyra</dc:creator>
  <cp:lastModifiedBy>Lyyra Sinikka</cp:lastModifiedBy>
  <cp:revision>6</cp:revision>
  <dcterms:created xsi:type="dcterms:W3CDTF">2009-01-21T19:16:05Z</dcterms:created>
  <dcterms:modified xsi:type="dcterms:W3CDTF">2016-04-13T09:54:07Z</dcterms:modified>
</cp:coreProperties>
</file>