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58" r:id="rId5"/>
    <p:sldId id="259" r:id="rId6"/>
    <p:sldId id="260" r:id="rId7"/>
    <p:sldId id="261"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7CE49733-00C8-420F-8318-CA53668EBF90}" type="datetimeFigureOut">
              <a:rPr lang="fi-FI" smtClean="0"/>
              <a:t>19.4.2016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298360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CE49733-00C8-420F-8318-CA53668EBF90}" type="datetimeFigureOut">
              <a:rPr lang="fi-FI" smtClean="0"/>
              <a:t>19.4.2016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205177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CE49733-00C8-420F-8318-CA53668EBF90}" type="datetimeFigureOut">
              <a:rPr lang="fi-FI" smtClean="0"/>
              <a:t>19.4.2016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264582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016078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85186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880220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779803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576724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436486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676931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10869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7CE49733-00C8-420F-8318-CA53668EBF90}" type="datetimeFigureOut">
              <a:rPr lang="fi-FI" smtClean="0"/>
              <a:t>19.4.2016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1569464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201818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015864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50134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7CE49733-00C8-420F-8318-CA53668EBF90}" type="datetimeFigureOut">
              <a:rPr lang="fi-FI" smtClean="0"/>
              <a:t>19.4.2016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283633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7CE49733-00C8-420F-8318-CA53668EBF90}" type="datetimeFigureOut">
              <a:rPr lang="fi-FI" smtClean="0"/>
              <a:t>19.4.2016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311952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7CE49733-00C8-420F-8318-CA53668EBF90}" type="datetimeFigureOut">
              <a:rPr lang="fi-FI" smtClean="0"/>
              <a:t>19.4.2016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295480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7CE49733-00C8-420F-8318-CA53668EBF90}" type="datetimeFigureOut">
              <a:rPr lang="fi-FI" smtClean="0"/>
              <a:t>19.4.2016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370757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CE49733-00C8-420F-8318-CA53668EBF90}" type="datetimeFigureOut">
              <a:rPr lang="fi-FI" smtClean="0"/>
              <a:t>19.4.2016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200977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7CE49733-00C8-420F-8318-CA53668EBF90}" type="datetimeFigureOut">
              <a:rPr lang="fi-FI" smtClean="0"/>
              <a:t>19.4.2016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317005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7CE49733-00C8-420F-8318-CA53668EBF90}" type="datetimeFigureOut">
              <a:rPr lang="fi-FI" smtClean="0"/>
              <a:t>19.4.2016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0B264E2-6F88-4E2D-8669-D490022460F6}" type="slidenum">
              <a:rPr lang="fi-FI" smtClean="0"/>
              <a:t>‹#›</a:t>
            </a:fld>
            <a:endParaRPr lang="fi-FI"/>
          </a:p>
        </p:txBody>
      </p:sp>
    </p:spTree>
    <p:extLst>
      <p:ext uri="{BB962C8B-B14F-4D97-AF65-F5344CB8AC3E}">
        <p14:creationId xmlns:p14="http://schemas.microsoft.com/office/powerpoint/2010/main" val="139170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chemeClr val="accent2">
                <a:lumMod val="60000"/>
                <a:lumOff val="40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49733-00C8-420F-8318-CA53668EBF90}" type="datetimeFigureOut">
              <a:rPr lang="fi-FI" smtClean="0"/>
              <a:t>19.4.2016</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264E2-6F88-4E2D-8669-D490022460F6}" type="slidenum">
              <a:rPr lang="fi-FI" smtClean="0"/>
              <a:t>‹#›</a:t>
            </a:fld>
            <a:endParaRPr lang="fi-FI"/>
          </a:p>
        </p:txBody>
      </p:sp>
    </p:spTree>
    <p:extLst>
      <p:ext uri="{BB962C8B-B14F-4D97-AF65-F5344CB8AC3E}">
        <p14:creationId xmlns:p14="http://schemas.microsoft.com/office/powerpoint/2010/main" val="284769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EA624-3D7C-4B0D-8266-744CF934044E}" type="datetimeFigureOut">
              <a:rPr lang="fi-FI" smtClean="0">
                <a:solidFill>
                  <a:prstClr val="black">
                    <a:tint val="75000"/>
                  </a:prstClr>
                </a:solidFill>
              </a:rPr>
              <a:pPr/>
              <a:t>19.4.2016</a:t>
            </a:fld>
            <a:endParaRPr lang="fi-FI">
              <a:solidFill>
                <a:prstClr val="black">
                  <a:tint val="75000"/>
                </a:prstClr>
              </a:solidFill>
            </a:endParaRP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9525A-E218-4679-8FDD-1A077B08E0AA}"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165285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file:///\\10.110.74.10\tallennukset\5.luokka\Veeti\rooma.pptx#-1,1,PowerPoint-esitys" TargetMode="External"/><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fi/url?sa=i&amp;rct=j&amp;q=&amp;esrc=s&amp;source=images&amp;cd=&amp;cad=rja&amp;uact=8&amp;ved=0ahUKEwigxLLuvPnLAhUkJ5oKHW2YBkwQjRwIBw&amp;url=http://www.planetminecraft.com/texture_pack/veni-vidi-vici/&amp;bvm=bv.118443451,d.bGg&amp;psig=AFQjCNFavdzXyh6JdZ07G8Jictp00fkUiw&amp;ust=1460013639462879" TargetMode="External"/><Relationship Id="rId7" Type="http://schemas.openxmlformats.org/officeDocument/2006/relationships/image" Target="../media/image17.jpeg"/><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3118767" y="262235"/>
            <a:ext cx="5725863" cy="923330"/>
          </a:xfrm>
          <a:prstGeom prst="rect">
            <a:avLst/>
          </a:prstGeom>
          <a:noFill/>
        </p:spPr>
        <p:txBody>
          <a:bodyPr wrap="none" lIns="91440" tIns="45720" rIns="91440" bIns="45720">
            <a:spAutoFit/>
          </a:bodyPr>
          <a:lstStyle/>
          <a:p>
            <a:pPr algn="ctr"/>
            <a:r>
              <a:rPr lang="fi-FI" sz="5400" b="1" dirty="0" smtClean="0">
                <a:ln w="22225">
                  <a:solidFill>
                    <a:schemeClr val="accent2"/>
                  </a:solidFill>
                  <a:prstDash val="solid"/>
                </a:ln>
                <a:solidFill>
                  <a:schemeClr val="accent2">
                    <a:lumMod val="40000"/>
                    <a:lumOff val="60000"/>
                  </a:schemeClr>
                </a:solidFill>
              </a:rPr>
              <a:t>Pompejin</a:t>
            </a:r>
            <a:r>
              <a:rPr lang="fi-FI" sz="5400" b="1" dirty="0">
                <a:ln w="22225">
                  <a:solidFill>
                    <a:schemeClr val="accent2"/>
                  </a:solidFill>
                  <a:prstDash val="solid"/>
                </a:ln>
                <a:solidFill>
                  <a:schemeClr val="accent2">
                    <a:lumMod val="40000"/>
                    <a:lumOff val="60000"/>
                  </a:schemeClr>
                </a:solidFill>
              </a:rPr>
              <a:t> </a:t>
            </a:r>
            <a:r>
              <a:rPr lang="fi-FI" sz="5400" b="1" dirty="0" smtClean="0">
                <a:ln w="22225">
                  <a:solidFill>
                    <a:schemeClr val="accent2"/>
                  </a:solidFill>
                  <a:prstDash val="solid"/>
                </a:ln>
                <a:solidFill>
                  <a:schemeClr val="accent2">
                    <a:lumMod val="40000"/>
                    <a:lumOff val="60000"/>
                  </a:schemeClr>
                </a:solidFill>
              </a:rPr>
              <a:t>kaupunki</a:t>
            </a:r>
            <a:endParaRPr lang="fi-FI" sz="5400" b="1" cap="none" spc="0" dirty="0">
              <a:ln w="22225">
                <a:solidFill>
                  <a:schemeClr val="accent2"/>
                </a:solidFill>
                <a:prstDash val="solid"/>
              </a:ln>
              <a:solidFill>
                <a:schemeClr val="accent2">
                  <a:lumMod val="40000"/>
                  <a:lumOff val="60000"/>
                </a:schemeClr>
              </a:solidFill>
              <a:effectLst/>
            </a:endParaRPr>
          </a:p>
        </p:txBody>
      </p:sp>
      <p:sp>
        <p:nvSpPr>
          <p:cNvPr id="2" name="Suorakulmio 1"/>
          <p:cNvSpPr/>
          <p:nvPr/>
        </p:nvSpPr>
        <p:spPr>
          <a:xfrm>
            <a:off x="5949029" y="1785089"/>
            <a:ext cx="5791202" cy="2031325"/>
          </a:xfrm>
          <a:prstGeom prst="rect">
            <a:avLst/>
          </a:prstGeom>
        </p:spPr>
        <p:txBody>
          <a:bodyPr wrap="square">
            <a:spAutoFit/>
          </a:bodyPr>
          <a:lstStyle/>
          <a:p>
            <a:r>
              <a:rPr lang="fi-FI" b="1" dirty="0" smtClean="0"/>
              <a:t>Pompeji </a:t>
            </a:r>
            <a:r>
              <a:rPr lang="fi-FI" dirty="0" smtClean="0"/>
              <a:t>oli roomalainen </a:t>
            </a:r>
            <a:r>
              <a:rPr lang="fi-FI" dirty="0"/>
              <a:t>kaupunki </a:t>
            </a:r>
            <a:r>
              <a:rPr lang="fi-FI" dirty="0" smtClean="0"/>
              <a:t>Campaniassa. </a:t>
            </a:r>
            <a:r>
              <a:rPr lang="fi-FI" dirty="0"/>
              <a:t>Se hautautui Vesuviuksen purkauksessa </a:t>
            </a:r>
            <a:r>
              <a:rPr lang="fi-FI" dirty="0" smtClean="0"/>
              <a:t>vuonna 79. Pompeji </a:t>
            </a:r>
            <a:r>
              <a:rPr lang="fi-FI" dirty="0"/>
              <a:t>on ollut laajojen arkeologisten tutkimusten kohteena vuodesta 1748 lähtien ja on siksi parhaiten tunnettu </a:t>
            </a:r>
            <a:r>
              <a:rPr lang="fi-FI" dirty="0" smtClean="0"/>
              <a:t>antiikin maaseutukaupunki.</a:t>
            </a:r>
            <a:r>
              <a:rPr lang="fi-FI" baseline="30000" dirty="0"/>
              <a:t> </a:t>
            </a:r>
            <a:r>
              <a:rPr lang="fi-FI" dirty="0" smtClean="0"/>
              <a:t>Suuri </a:t>
            </a:r>
            <a:r>
              <a:rPr lang="fi-FI" dirty="0"/>
              <a:t>osa kaupungista on kuitenkin yhä tutkimatta. Kaivaukset jatkuvat edelleen ja uusia löytöjä tehdään usein. </a:t>
            </a:r>
            <a:endParaRPr lang="fi-FI" dirty="0">
              <a:effectLst/>
            </a:endParaRPr>
          </a:p>
        </p:txBody>
      </p:sp>
      <p:pic>
        <p:nvPicPr>
          <p:cNvPr id="3" name="Kuv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336" y="2800752"/>
            <a:ext cx="2354227" cy="3150859"/>
          </a:xfrm>
          <a:prstGeom prst="rect">
            <a:avLst/>
          </a:prstGeom>
        </p:spPr>
      </p:pic>
      <p:sp>
        <p:nvSpPr>
          <p:cNvPr id="6" name="Tekstiruutu 5"/>
          <p:cNvSpPr txBox="1"/>
          <p:nvPr/>
        </p:nvSpPr>
        <p:spPr>
          <a:xfrm>
            <a:off x="736600" y="5978379"/>
            <a:ext cx="3695700" cy="646331"/>
          </a:xfrm>
          <a:prstGeom prst="rect">
            <a:avLst/>
          </a:prstGeom>
          <a:noFill/>
        </p:spPr>
        <p:txBody>
          <a:bodyPr wrap="square" rtlCol="0">
            <a:spAutoFit/>
          </a:bodyPr>
          <a:lstStyle/>
          <a:p>
            <a:r>
              <a:rPr lang="fi-FI" dirty="0" smtClean="0"/>
              <a:t>Kuva </a:t>
            </a:r>
            <a:r>
              <a:rPr lang="fi-FI" dirty="0" err="1" smtClean="0"/>
              <a:t>Pompejilaiselta</a:t>
            </a:r>
            <a:r>
              <a:rPr lang="fi-FI" dirty="0" smtClean="0"/>
              <a:t> kadulta vuonna 2003.</a:t>
            </a:r>
            <a:endParaRPr lang="fi-FI" dirty="0"/>
          </a:p>
        </p:txBody>
      </p:sp>
      <p:sp>
        <p:nvSpPr>
          <p:cNvPr id="8" name="Nuoli oikealle 7"/>
          <p:cNvSpPr/>
          <p:nvPr/>
        </p:nvSpPr>
        <p:spPr>
          <a:xfrm>
            <a:off x="8547100" y="5146539"/>
            <a:ext cx="1747519" cy="1155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hlinkClick r:id="rId3" action="ppaction://hlinksldjump"/>
          </p:cNvPr>
          <p:cNvSpPr txBox="1"/>
          <p:nvPr/>
        </p:nvSpPr>
        <p:spPr>
          <a:xfrm>
            <a:off x="8547100" y="5554764"/>
            <a:ext cx="1449989" cy="338554"/>
          </a:xfrm>
          <a:prstGeom prst="rect">
            <a:avLst/>
          </a:prstGeom>
          <a:noFill/>
        </p:spPr>
        <p:txBody>
          <a:bodyPr wrap="square" rtlCol="0">
            <a:spAutoFit/>
          </a:bodyPr>
          <a:lstStyle/>
          <a:p>
            <a:r>
              <a:rPr lang="fi-FI" sz="1600" dirty="0" smtClean="0">
                <a:hlinkClick r:id="rId3" action="ppaction://hlinksldjump"/>
              </a:rPr>
              <a:t>Seuraava sivu</a:t>
            </a:r>
            <a:endParaRPr lang="fi-FI" sz="1600" dirty="0"/>
          </a:p>
        </p:txBody>
      </p:sp>
    </p:spTree>
    <p:extLst>
      <p:ext uri="{BB962C8B-B14F-4D97-AF65-F5344CB8AC3E}">
        <p14:creationId xmlns:p14="http://schemas.microsoft.com/office/powerpoint/2010/main" val="2803317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3482671" y="440035"/>
            <a:ext cx="4947253" cy="923330"/>
          </a:xfrm>
          <a:prstGeom prst="rect">
            <a:avLst/>
          </a:prstGeom>
          <a:noFill/>
        </p:spPr>
        <p:txBody>
          <a:bodyPr wrap="none" lIns="91440" tIns="45720" rIns="91440" bIns="45720">
            <a:spAutoFit/>
          </a:bodyPr>
          <a:lstStyle/>
          <a:p>
            <a:pPr algn="ctr"/>
            <a:r>
              <a:rPr lang="fi-FI" sz="5400" b="1" dirty="0" smtClean="0">
                <a:ln w="22225">
                  <a:solidFill>
                    <a:schemeClr val="accent2"/>
                  </a:solidFill>
                  <a:prstDash val="solid"/>
                </a:ln>
                <a:solidFill>
                  <a:schemeClr val="accent2">
                    <a:lumMod val="40000"/>
                    <a:lumOff val="60000"/>
                  </a:schemeClr>
                </a:solidFill>
              </a:rPr>
              <a:t>Häät </a:t>
            </a:r>
            <a:r>
              <a:rPr lang="fi-FI" sz="5400" b="1" dirty="0" err="1" smtClean="0">
                <a:ln w="22225">
                  <a:solidFill>
                    <a:schemeClr val="accent2"/>
                  </a:solidFill>
                  <a:prstDash val="solid"/>
                </a:ln>
                <a:solidFill>
                  <a:schemeClr val="accent2">
                    <a:lumMod val="40000"/>
                    <a:lumOff val="60000"/>
                  </a:schemeClr>
                </a:solidFill>
              </a:rPr>
              <a:t>Pompejissa</a:t>
            </a:r>
            <a:endParaRPr lang="fi-FI" sz="5400" b="1" cap="none" spc="0" dirty="0">
              <a:ln w="22225">
                <a:solidFill>
                  <a:schemeClr val="accent2"/>
                </a:solidFill>
                <a:prstDash val="solid"/>
              </a:ln>
              <a:solidFill>
                <a:schemeClr val="accent2">
                  <a:lumMod val="40000"/>
                  <a:lumOff val="60000"/>
                </a:schemeClr>
              </a:solidFill>
              <a:effectLst/>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299" y="1494482"/>
            <a:ext cx="3581400" cy="1771650"/>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100" y="3669117"/>
            <a:ext cx="3657599" cy="2385390"/>
          </a:xfrm>
          <a:prstGeom prst="rect">
            <a:avLst/>
          </a:prstGeom>
        </p:spPr>
      </p:pic>
      <p:sp>
        <p:nvSpPr>
          <p:cNvPr id="9" name="Tekstiruutu 8"/>
          <p:cNvSpPr txBox="1"/>
          <p:nvPr/>
        </p:nvSpPr>
        <p:spPr>
          <a:xfrm>
            <a:off x="7429500" y="6054507"/>
            <a:ext cx="4762500" cy="646331"/>
          </a:xfrm>
          <a:prstGeom prst="rect">
            <a:avLst/>
          </a:prstGeom>
          <a:noFill/>
        </p:spPr>
        <p:txBody>
          <a:bodyPr wrap="square" rtlCol="0">
            <a:spAutoFit/>
          </a:bodyPr>
          <a:lstStyle/>
          <a:p>
            <a:r>
              <a:rPr lang="fi-FI" dirty="0" smtClean="0"/>
              <a:t>Hääjuhlassa sulhasen ja morsiammen kädet solmittiin yhteen.</a:t>
            </a:r>
            <a:endParaRPr lang="fi-FI" dirty="0"/>
          </a:p>
        </p:txBody>
      </p:sp>
      <p:sp>
        <p:nvSpPr>
          <p:cNvPr id="10" name="Suorakulmio 9"/>
          <p:cNvSpPr/>
          <p:nvPr/>
        </p:nvSpPr>
        <p:spPr>
          <a:xfrm>
            <a:off x="863599" y="1683958"/>
            <a:ext cx="4536772" cy="3970318"/>
          </a:xfrm>
          <a:prstGeom prst="rect">
            <a:avLst/>
          </a:prstGeom>
        </p:spPr>
        <p:txBody>
          <a:bodyPr wrap="square">
            <a:spAutoFit/>
          </a:bodyPr>
          <a:lstStyle/>
          <a:p>
            <a:r>
              <a:rPr lang="fi-FI" dirty="0" smtClean="0"/>
              <a:t>Roomalaisten avioitumiseen ei vaadittu virallista rituaalia, tai esim. uskonnollista tai valtiollista avioliiton vahvistusta. Tästä huolimatta häitä kyllä juhlittiin. Varakkaan roomalaisparin häissä keskeisiä tapahtumia olivat illallinen, myötäjäisasiakirjojen sinetöinti todistajien läsnä ollessa ja morsiamen saattaminen sulhasen taloon. Kulut hääjuhlasta tulivat morsiamen perheen osaksi. Hääpäivä tuli valita tarkkaan, sillä osaa vuoden päivistä pidettiin pahaenteisinä avioliiton solmimiselle. Kun päivä oli valittu, lähetettiin kutsut vieraille. Hääjuhlaan osallistuminen oli velvollisuus kutsutulle.</a:t>
            </a:r>
            <a:endParaRPr lang="fi-FI" dirty="0"/>
          </a:p>
        </p:txBody>
      </p:sp>
      <p:sp>
        <p:nvSpPr>
          <p:cNvPr id="14" name="Pyöristetty suorakulmio 13">
            <a:hlinkClick r:id="rId4" action="ppaction://hlinksldjump"/>
          </p:cNvPr>
          <p:cNvSpPr/>
          <p:nvPr/>
        </p:nvSpPr>
        <p:spPr>
          <a:xfrm>
            <a:off x="5331957" y="5454169"/>
            <a:ext cx="1813229" cy="104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ruutu 14"/>
          <p:cNvSpPr txBox="1"/>
          <p:nvPr/>
        </p:nvSpPr>
        <p:spPr>
          <a:xfrm>
            <a:off x="5475136" y="5790203"/>
            <a:ext cx="1689100" cy="369332"/>
          </a:xfrm>
          <a:prstGeom prst="rect">
            <a:avLst/>
          </a:prstGeom>
          <a:noFill/>
        </p:spPr>
        <p:txBody>
          <a:bodyPr wrap="square" rtlCol="0">
            <a:spAutoFit/>
          </a:bodyPr>
          <a:lstStyle/>
          <a:p>
            <a:r>
              <a:rPr lang="fi-FI" dirty="0" smtClean="0">
                <a:hlinkClick r:id="" action="ppaction://hlinkshowjump?jump=nextslide"/>
              </a:rPr>
              <a:t>Seuraava sivu</a:t>
            </a:r>
            <a:endParaRPr lang="fi-FI" dirty="0"/>
          </a:p>
        </p:txBody>
      </p:sp>
    </p:spTree>
    <p:extLst>
      <p:ext uri="{BB962C8B-B14F-4D97-AF65-F5344CB8AC3E}">
        <p14:creationId xmlns:p14="http://schemas.microsoft.com/office/powerpoint/2010/main" val="4283396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933262"/>
            <a:ext cx="3265321" cy="2385837"/>
          </a:xfrm>
          <a:prstGeom prst="rect">
            <a:avLst/>
          </a:prstGeom>
        </p:spPr>
      </p:pic>
      <p:sp>
        <p:nvSpPr>
          <p:cNvPr id="3" name="Suorakulmio 2"/>
          <p:cNvSpPr/>
          <p:nvPr/>
        </p:nvSpPr>
        <p:spPr>
          <a:xfrm>
            <a:off x="2958093" y="9933"/>
            <a:ext cx="6683497" cy="923330"/>
          </a:xfrm>
          <a:prstGeom prst="rect">
            <a:avLst/>
          </a:prstGeom>
          <a:noFill/>
        </p:spPr>
        <p:txBody>
          <a:bodyPr wrap="none" lIns="91440" tIns="45720" rIns="91440" bIns="45720">
            <a:spAutoFit/>
          </a:bodyPr>
          <a:lstStyle/>
          <a:p>
            <a:pPr algn="ctr"/>
            <a:r>
              <a:rPr lang="fi-FI" sz="5400" b="1" dirty="0" smtClean="0">
                <a:ln w="22225">
                  <a:solidFill>
                    <a:schemeClr val="accent2"/>
                  </a:solidFill>
                  <a:prstDash val="solid"/>
                </a:ln>
                <a:solidFill>
                  <a:schemeClr val="accent2">
                    <a:lumMod val="40000"/>
                    <a:lumOff val="60000"/>
                  </a:schemeClr>
                </a:solidFill>
              </a:rPr>
              <a:t>Roomalaisessa kodissa</a:t>
            </a:r>
            <a:endParaRPr lang="fi-FI" sz="5400" b="1" cap="none" spc="0" dirty="0">
              <a:ln w="22225">
                <a:solidFill>
                  <a:schemeClr val="accent2"/>
                </a:solidFill>
                <a:prstDash val="solid"/>
              </a:ln>
              <a:solidFill>
                <a:schemeClr val="accent2">
                  <a:lumMod val="40000"/>
                  <a:lumOff val="60000"/>
                </a:schemeClr>
              </a:solidFill>
              <a:effectLst/>
            </a:endParaRPr>
          </a:p>
        </p:txBody>
      </p:sp>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985" y="746301"/>
            <a:ext cx="4237720" cy="3181611"/>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223" y="3413901"/>
            <a:ext cx="4138155" cy="3106860"/>
          </a:xfrm>
          <a:prstGeom prst="rect">
            <a:avLst/>
          </a:prstGeom>
        </p:spPr>
      </p:pic>
      <p:pic>
        <p:nvPicPr>
          <p:cNvPr id="7" name="Kuv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9705" y="1573557"/>
            <a:ext cx="4127500" cy="3750129"/>
          </a:xfrm>
          <a:prstGeom prst="rect">
            <a:avLst/>
          </a:prstGeom>
        </p:spPr>
      </p:pic>
      <p:sp>
        <p:nvSpPr>
          <p:cNvPr id="4" name="Suorakulmio 3">
            <a:hlinkClick r:id="rId6" action="ppaction://hlinksldjump"/>
          </p:cNvPr>
          <p:cNvSpPr/>
          <p:nvPr/>
        </p:nvSpPr>
        <p:spPr>
          <a:xfrm>
            <a:off x="655263" y="4967331"/>
            <a:ext cx="2462793"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hlinkClick r:id="rId7" action="ppaction://hlinkpres?slideindex=1&amp;slidetitle=PowerPoint-esitys"/>
          </p:cNvPr>
          <p:cNvSpPr txBox="1"/>
          <p:nvPr/>
        </p:nvSpPr>
        <p:spPr>
          <a:xfrm>
            <a:off x="983238" y="5333712"/>
            <a:ext cx="2069093" cy="523220"/>
          </a:xfrm>
          <a:prstGeom prst="rect">
            <a:avLst/>
          </a:prstGeom>
          <a:noFill/>
        </p:spPr>
        <p:txBody>
          <a:bodyPr wrap="square" rtlCol="0">
            <a:spAutoFit/>
          </a:bodyPr>
          <a:lstStyle/>
          <a:p>
            <a:r>
              <a:rPr lang="fi-FI" sz="2800" dirty="0"/>
              <a:t>S</a:t>
            </a:r>
            <a:r>
              <a:rPr lang="fi-FI" sz="2800" dirty="0" smtClean="0"/>
              <a:t>euraava dia</a:t>
            </a:r>
            <a:r>
              <a:rPr lang="fi-FI" sz="2800" dirty="0" smtClean="0"/>
              <a:t> </a:t>
            </a:r>
            <a:endParaRPr lang="fi-FI" sz="2800" dirty="0"/>
          </a:p>
        </p:txBody>
      </p:sp>
    </p:spTree>
    <p:extLst>
      <p:ext uri="{BB962C8B-B14F-4D97-AF65-F5344CB8AC3E}">
        <p14:creationId xmlns:p14="http://schemas.microsoft.com/office/powerpoint/2010/main" val="613163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6" name="Suorakulmio 5"/>
          <p:cNvSpPr/>
          <p:nvPr/>
        </p:nvSpPr>
        <p:spPr>
          <a:xfrm>
            <a:off x="2743819" y="643235"/>
            <a:ext cx="6221768" cy="923330"/>
          </a:xfrm>
          <a:prstGeom prst="rect">
            <a:avLst/>
          </a:prstGeom>
          <a:noFill/>
          <a:effectLst>
            <a:reflection blurRad="6350" stA="50000" endA="300" endPos="55000" dir="5400000" sy="-100000" algn="bl" rotWithShape="0"/>
          </a:effectLst>
        </p:spPr>
        <p:txBody>
          <a:bodyPr wrap="none" lIns="91440" tIns="45720" rIns="91440" bIns="45720">
            <a:spAutoFit/>
          </a:bodyPr>
          <a:lstStyle/>
          <a:p>
            <a:pPr algn="ctr"/>
            <a:r>
              <a:rPr lang="fi-FI" sz="5400" b="1"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Rooma ja voittomaat</a:t>
            </a:r>
            <a:endParaRPr lang="fi-FI" sz="5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ndParaRPr>
          </a:p>
        </p:txBody>
      </p:sp>
      <p:sp>
        <p:nvSpPr>
          <p:cNvPr id="7" name="Tekstiruutu 6"/>
          <p:cNvSpPr txBox="1"/>
          <p:nvPr/>
        </p:nvSpPr>
        <p:spPr>
          <a:xfrm>
            <a:off x="127000" y="2908300"/>
            <a:ext cx="5783943" cy="1200329"/>
          </a:xfrm>
          <a:prstGeom prst="rect">
            <a:avLst/>
          </a:prstGeom>
          <a:noFill/>
        </p:spPr>
        <p:txBody>
          <a:bodyPr wrap="square" rtlCol="0">
            <a:spAutoFit/>
          </a:bodyPr>
          <a:lstStyle/>
          <a:p>
            <a:r>
              <a:rPr lang="fi-FI" sz="2400" dirty="0" smtClean="0">
                <a:solidFill>
                  <a:prstClr val="black"/>
                </a:solidFill>
              </a:rPr>
              <a:t>Vuonna 100 Rooman valtakunta ylettyi Britanniasta Arabiaan ja Pohjois-Afrikkaan.</a:t>
            </a:r>
          </a:p>
          <a:p>
            <a:r>
              <a:rPr lang="fi-FI" sz="2400" dirty="0" smtClean="0">
                <a:solidFill>
                  <a:prstClr val="black"/>
                </a:solidFill>
              </a:rPr>
              <a:t>Sen alueella asui 50 miljoonaa ihmistä. </a:t>
            </a:r>
            <a:endParaRPr lang="fi-FI" sz="2400" dirty="0">
              <a:solidFill>
                <a:prstClr val="black"/>
              </a:solidFill>
            </a:endParaRPr>
          </a:p>
        </p:txBody>
      </p:sp>
      <p:pic>
        <p:nvPicPr>
          <p:cNvPr id="1026" name="Picture 2" descr="https://upload.wikimedia.org/wikipedia/commons/3/3e/Rooman-valtakun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19550"/>
            <a:ext cx="4491446" cy="28384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uora nuoliyhdysviiva 2"/>
          <p:cNvCxnSpPr/>
          <p:nvPr/>
        </p:nvCxnSpPr>
        <p:spPr>
          <a:xfrm flipH="1">
            <a:off x="4589603" y="4705350"/>
            <a:ext cx="1321340" cy="22667"/>
          </a:xfrm>
          <a:prstGeom prst="straightConnector1">
            <a:avLst/>
          </a:prstGeom>
          <a:ln w="12700" cmpd="sng">
            <a:solidFill>
              <a:schemeClr val="tx1"/>
            </a:solidFill>
            <a:prstDash val="dash"/>
            <a:round/>
            <a:tailEnd type="triangle"/>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4491446" y="4778048"/>
            <a:ext cx="2105448" cy="369332"/>
          </a:xfrm>
          <a:prstGeom prst="rect">
            <a:avLst/>
          </a:prstGeom>
          <a:noFill/>
        </p:spPr>
        <p:txBody>
          <a:bodyPr wrap="none" rtlCol="0">
            <a:spAutoFit/>
          </a:bodyPr>
          <a:lstStyle/>
          <a:p>
            <a:r>
              <a:rPr lang="fi-FI" dirty="0" smtClean="0">
                <a:solidFill>
                  <a:prstClr val="black"/>
                </a:solidFill>
              </a:rPr>
              <a:t>Rooman valtakunta. </a:t>
            </a:r>
            <a:endParaRPr lang="fi-FI" dirty="0">
              <a:solidFill>
                <a:prstClr val="black"/>
              </a:solidFill>
            </a:endParaRPr>
          </a:p>
        </p:txBody>
      </p:sp>
      <p:sp>
        <p:nvSpPr>
          <p:cNvPr id="10" name="Tekstiruutu 9"/>
          <p:cNvSpPr txBox="1"/>
          <p:nvPr/>
        </p:nvSpPr>
        <p:spPr>
          <a:xfrm>
            <a:off x="7886700" y="2812792"/>
            <a:ext cx="4152868" cy="646331"/>
          </a:xfrm>
          <a:prstGeom prst="rect">
            <a:avLst/>
          </a:prstGeom>
          <a:noFill/>
        </p:spPr>
        <p:txBody>
          <a:bodyPr wrap="none" rtlCol="0">
            <a:spAutoFit/>
          </a:bodyPr>
          <a:lstStyle/>
          <a:p>
            <a:r>
              <a:rPr lang="fi-FI" dirty="0" smtClean="0">
                <a:solidFill>
                  <a:prstClr val="black"/>
                </a:solidFill>
              </a:rPr>
              <a:t>Rooma rakensi muureja rajojensa turvaksi.</a:t>
            </a:r>
          </a:p>
          <a:p>
            <a:endParaRPr lang="fi-FI" dirty="0">
              <a:solidFill>
                <a:prstClr val="black"/>
              </a:solidFill>
            </a:endParaRPr>
          </a:p>
        </p:txBody>
      </p:sp>
      <p:pic>
        <p:nvPicPr>
          <p:cNvPr id="1028" name="Picture 4" descr="http://anna.fi/wp-content/uploads/s/f/editor/images/Hadrianuksen-muuri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490" y="3135957"/>
            <a:ext cx="2566886" cy="1946455"/>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6596894" y="4019550"/>
            <a:ext cx="1958485" cy="369332"/>
          </a:xfrm>
          <a:prstGeom prst="rect">
            <a:avLst/>
          </a:prstGeom>
          <a:noFill/>
        </p:spPr>
        <p:txBody>
          <a:bodyPr wrap="none" rtlCol="0">
            <a:spAutoFit/>
          </a:bodyPr>
          <a:lstStyle/>
          <a:p>
            <a:r>
              <a:rPr lang="fi-FI" dirty="0" smtClean="0">
                <a:solidFill>
                  <a:prstClr val="black"/>
                </a:solidFill>
              </a:rPr>
              <a:t>Hadrianuksen valli.</a:t>
            </a:r>
            <a:endParaRPr lang="fi-FI" dirty="0">
              <a:solidFill>
                <a:prstClr val="black"/>
              </a:solidFill>
            </a:endParaRPr>
          </a:p>
        </p:txBody>
      </p:sp>
      <p:cxnSp>
        <p:nvCxnSpPr>
          <p:cNvPr id="8" name="Suora nuoliyhdysviiva 7"/>
          <p:cNvCxnSpPr/>
          <p:nvPr/>
        </p:nvCxnSpPr>
        <p:spPr>
          <a:xfrm flipV="1">
            <a:off x="7759700" y="4610100"/>
            <a:ext cx="1205887" cy="167948"/>
          </a:xfrm>
          <a:prstGeom prst="straightConnector1">
            <a:avLst/>
          </a:prstGeom>
          <a:ln cmpd="dbl">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1" name="Nuoli oikealle 10">
            <a:hlinkClick r:id="rId4" action="ppaction://hlinksldjump"/>
          </p:cNvPr>
          <p:cNvSpPr/>
          <p:nvPr/>
        </p:nvSpPr>
        <p:spPr>
          <a:xfrm>
            <a:off x="9867900" y="5994400"/>
            <a:ext cx="1676400" cy="6604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Tree>
    <p:extLst>
      <p:ext uri="{BB962C8B-B14F-4D97-AF65-F5344CB8AC3E}">
        <p14:creationId xmlns:p14="http://schemas.microsoft.com/office/powerpoint/2010/main" val="3685147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 name="Suorakulmio 1"/>
          <p:cNvSpPr/>
          <p:nvPr/>
        </p:nvSpPr>
        <p:spPr>
          <a:xfrm>
            <a:off x="1845523" y="50958"/>
            <a:ext cx="8355557" cy="923330"/>
          </a:xfrm>
          <a:prstGeom prst="rect">
            <a:avLst/>
          </a:prstGeom>
          <a:noFill/>
          <a:effectLst>
            <a:reflection blurRad="6350" stA="50000" endA="295" endPos="92000" dist="101600" dir="5400000" sy="-100000" algn="bl" rotWithShape="0"/>
          </a:effectLst>
        </p:spPr>
        <p:txBody>
          <a:bodyPr wrap="none" lIns="91440" tIns="45720" rIns="91440" bIns="45720">
            <a:spAutoFit/>
          </a:bodyPr>
          <a:lstStyle/>
          <a:p>
            <a:pPr algn="ctr"/>
            <a:r>
              <a:rPr lang="fi-FI" sz="5400" b="1"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Tuhatvuotisen Rooman tuho</a:t>
            </a:r>
            <a:endParaRPr lang="fi-FI" sz="5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ndParaRPr>
          </a:p>
        </p:txBody>
      </p:sp>
      <p:sp>
        <p:nvSpPr>
          <p:cNvPr id="3" name="Tekstiruutu 2"/>
          <p:cNvSpPr txBox="1"/>
          <p:nvPr/>
        </p:nvSpPr>
        <p:spPr>
          <a:xfrm>
            <a:off x="171450" y="3019425"/>
            <a:ext cx="3629025" cy="1200329"/>
          </a:xfrm>
          <a:prstGeom prst="rect">
            <a:avLst/>
          </a:prstGeom>
          <a:noFill/>
        </p:spPr>
        <p:txBody>
          <a:bodyPr wrap="square" rtlCol="0">
            <a:spAutoFit/>
          </a:bodyPr>
          <a:lstStyle/>
          <a:p>
            <a:r>
              <a:rPr lang="fi-FI" dirty="0" smtClean="0">
                <a:solidFill>
                  <a:prstClr val="black"/>
                </a:solidFill>
              </a:rPr>
              <a:t>500 vuotta Roomaa hallitsi keisarit, Jotkut heistä oli taitavia hallitsijoita.</a:t>
            </a:r>
          </a:p>
          <a:p>
            <a:r>
              <a:rPr lang="fi-FI" dirty="0" smtClean="0">
                <a:solidFill>
                  <a:prstClr val="black"/>
                </a:solidFill>
              </a:rPr>
              <a:t>Jotkut heistä olivat todellisia hirmuvaltiaita, Kuten keisari Nero.</a:t>
            </a:r>
            <a:endParaRPr lang="fi-FI" dirty="0">
              <a:solidFill>
                <a:prstClr val="black"/>
              </a:solidFill>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19" y="4219754"/>
            <a:ext cx="1895981" cy="2578534"/>
          </a:xfrm>
          <a:prstGeom prst="rect">
            <a:avLst/>
          </a:prstGeom>
        </p:spPr>
      </p:pic>
      <p:sp>
        <p:nvSpPr>
          <p:cNvPr id="5" name="Tekstiruutu 4"/>
          <p:cNvSpPr txBox="1"/>
          <p:nvPr/>
        </p:nvSpPr>
        <p:spPr>
          <a:xfrm>
            <a:off x="6578600" y="2509152"/>
            <a:ext cx="5613400" cy="923330"/>
          </a:xfrm>
          <a:prstGeom prst="rect">
            <a:avLst/>
          </a:prstGeom>
          <a:noFill/>
        </p:spPr>
        <p:txBody>
          <a:bodyPr wrap="square" rtlCol="0">
            <a:spAutoFit/>
          </a:bodyPr>
          <a:lstStyle/>
          <a:p>
            <a:r>
              <a:rPr lang="fi-FI" dirty="0" smtClean="0">
                <a:solidFill>
                  <a:prstClr val="black"/>
                </a:solidFill>
              </a:rPr>
              <a:t>Rooman vaikeudet alkoivat kun Rooman sotilaat alkoivat palvoa pelkästään mieleistään keisaria. Keisarit tarvitsivat sotilaita, jos haluaisivat pysyä vallassa.</a:t>
            </a:r>
            <a:endParaRPr lang="fi-FI" dirty="0">
              <a:solidFill>
                <a:prstClr val="black"/>
              </a:solidFill>
            </a:endParaRPr>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600" y="3755648"/>
            <a:ext cx="3886200" cy="2590800"/>
          </a:xfrm>
          <a:prstGeom prst="rect">
            <a:avLst/>
          </a:prstGeom>
        </p:spPr>
      </p:pic>
      <p:pic>
        <p:nvPicPr>
          <p:cNvPr id="9" name="Kuva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4178181"/>
            <a:ext cx="3771737" cy="2403173"/>
          </a:xfrm>
          <a:prstGeom prst="rect">
            <a:avLst/>
          </a:prstGeom>
        </p:spPr>
      </p:pic>
      <p:sp>
        <p:nvSpPr>
          <p:cNvPr id="7" name="Tekstiruutu 6"/>
          <p:cNvSpPr txBox="1"/>
          <p:nvPr/>
        </p:nvSpPr>
        <p:spPr>
          <a:xfrm>
            <a:off x="3479800" y="3432482"/>
            <a:ext cx="5336710" cy="646331"/>
          </a:xfrm>
          <a:prstGeom prst="rect">
            <a:avLst/>
          </a:prstGeom>
          <a:noFill/>
        </p:spPr>
        <p:txBody>
          <a:bodyPr wrap="square" rtlCol="0">
            <a:spAutoFit/>
          </a:bodyPr>
          <a:lstStyle/>
          <a:p>
            <a:r>
              <a:rPr lang="fi-FI" dirty="0" smtClean="0">
                <a:solidFill>
                  <a:prstClr val="black"/>
                </a:solidFill>
              </a:rPr>
              <a:t>Roomalaiset pitivät kristittyjä vihollisinaan koska he eivät kumartaneet keisaria jumalanaan.</a:t>
            </a:r>
            <a:endParaRPr lang="fi-FI" dirty="0">
              <a:solidFill>
                <a:prstClr val="black"/>
              </a:solidFill>
            </a:endParaRPr>
          </a:p>
        </p:txBody>
      </p:sp>
    </p:spTree>
    <p:extLst>
      <p:ext uri="{BB962C8B-B14F-4D97-AF65-F5344CB8AC3E}">
        <p14:creationId xmlns:p14="http://schemas.microsoft.com/office/powerpoint/2010/main" val="8158558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4" name="Suorakulmio 3"/>
          <p:cNvSpPr/>
          <p:nvPr/>
        </p:nvSpPr>
        <p:spPr>
          <a:xfrm>
            <a:off x="4854866" y="377584"/>
            <a:ext cx="1965603" cy="923330"/>
          </a:xfrm>
          <a:prstGeom prst="rect">
            <a:avLst/>
          </a:prstGeom>
          <a:noFill/>
          <a:effectLst>
            <a:outerShdw blurRad="76200" dist="12700" dir="8100000" sy="-23000" kx="800400" algn="br" rotWithShape="0">
              <a:prstClr val="black">
                <a:alpha val="20000"/>
              </a:prstClr>
            </a:outerShdw>
          </a:effectLst>
        </p:spPr>
        <p:txBody>
          <a:bodyPr wrap="none" lIns="91440" tIns="45720" rIns="91440" bIns="45720">
            <a:spAutoFit/>
          </a:bodyPr>
          <a:lstStyle/>
          <a:p>
            <a:pPr algn="ctr"/>
            <a:r>
              <a:rPr lang="fi-FI" sz="5400" b="1" dirty="0" smtClean="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rPr>
              <a:t>Loppu</a:t>
            </a:r>
            <a:endParaRPr lang="fi-FI" sz="54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65240">
            <a:off x="292038" y="498086"/>
            <a:ext cx="4183019" cy="2698934"/>
          </a:xfrm>
          <a:prstGeom prst="rect">
            <a:avLst/>
          </a:prstGeom>
        </p:spPr>
      </p:pic>
      <p:sp>
        <p:nvSpPr>
          <p:cNvPr id="6" name="AutoShape 2" descr="Image result for veni vidi vici coi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sp>
        <p:nvSpPr>
          <p:cNvPr id="7" name="AutoShape 4" descr="data:image/jpeg;base64,/9j/4AAQSkZJRgABAQAAAQABAAD/2wCEAAkGBxQREBUUExQVFBUVGCAZGBgXGBgbHxgeHRscGBkaHxwdHCggGSAlHxgZIT0hJSkrLi8uHx8zODQsNygtLisBCgoKBQUFDgUFDisZExkrKysrKysrKysrKysrKysrKysrKysrKysrKysrKysrKysrKysrKysrKysrKysrKysrK//AABEIAHwAeAMBIgACEQEDEQH/xAAbAAABBQEBAAAAAAAAAAAAAAAEAAIDBQYBB//EADgQAAIBAgQDBgUBCAMBAQAAAAECEQADBBIhMQVBURMiYXGBkQYyobHR8BQjQlJiweHxM0NTNBX/xAAUAQEAAAAAAAAAAAAAAAAAAAAA/8QAFBEBAAAAAAAAAAAAAAAAAAAAAP/aAAwDAQACEQMRAD8A9sFImkKRoOE0ppl26FUsxAA1JPKsfxr4rb5bIySJDkat5dKDTcR4rasCbjhZ2HM+lZjF/HyzFq2W1gltPpWOxLG4xLktOpkyQY3oVgQhuAAy+QRyIA09aDSXPjbFNEBFOukT5U5PjHEhSrjvGCCDBGuoiP1NUOMshmuW2GXs/wCNTz5QOtJsSXtW1crnt95WJ10MFT1kRr40Gns/F99RLaneCOXtptVxgPjBXHeUA84MR76GsPj84Fu4hi4JhTsVJkjxg1y6yuVdPlI26HmKD1fDcRtvENBOwOk0VNeX8MxDNbLIdiQ6dNeYrScG4+xYIRy2J36weXkfpQaymPTMPiA4leWhHMHoae1ALf2NKlf2NKgOWmXXCgkmANSTypwrDfGHGjcY2UMW0PfI3Y8x6UA/xBx033AA/dA6Ltm/qP4rP3UdkYg922NTMkTMfbeldxqhlLKWVSAdYIHL+9E3U7C7ibZMo9pQD/NMkH0FAxcqPh7sCDZLOvmMpj1iqzD29AkSQ2bTaTA16wIonF22JhOgAA2gf519aqWU794EHeT+tjtQG4rF5JR08JOh6zM6a+9T4d0dspSZQlieURAHhr9Kguucq5jJCjLO8T1psZXLCJ9RIIH4NBJwm6GOTvnIhjWCPIeY+tdwt24lwMsEgQVYTm842qN4zAgwdZI3nl99jXVtmS07g7RuI+xoDsM3Z3RdANsnRlYyrCI35etGX7nZNbY/ITr5HT7iqy2VKBWJYgbtoPHSrFcotbq6c1nUeU/ag0fD+Im3cyE6gwGPTcA9RrWsS5mHTqOleZ4l8qW7qnMGjX1jXpWs4bxOGyNuPl8eZX05UF1f2NKuXWlZHMVygh+I+I9hh2YGGPdXzPP7mvNzogGrEmf8eNaT4+vlr1q0NgCx8zoPoKy2VrzsbbDtEMgAidNRpOun3oG2lF6zfttAuWgHVh/ECYg+RincRfOS2uYwqCNYUR+afi7guBbgAQ3rbJd5QVcBvzQz4vNcUm2TOm+wGmlBTG0QwMnMNRrt0/NWN3EKFGU7asPT6kaiobgGY67Ab9P9ULirty331OXL4emx8qA92lJjoOumu48q4stz8jr+tKtsLikd7l5IX90pdMugYyI69TUvA7wKWXFwB1zEhl+YCNJ9PrQU2GA1HNNdefL3gzUubQtuSdT012+u9S8Ix723vMQGS2VZl02Y5TB5RqfajFuFbN+GVlLjK0D5WDGT0IAoBUtK57wiP7f7p74m3bcIwIzaAgSOhnpyqXh18tg7EnNJYTz0AC6+pqK84jUGYIHj5+NAf2dtbZKuGtnWOniBROIuC3cQMfmO46DWaD4fZS+kIYOxQiJPMTMVzEozG23/AJmGB5jlQegWboZDH6/RmuVUfD1w5SD5j1/1SoKjjd4NjrxP/WsRy0A/NZm1hjedjafLfTvBdiY105GrviH/ANOLJ5E/eqbh+GF65CsbeIU5lnYkcgfGKCxxhV0uXF2MHLt3ngtHrNVZcsh20JidIn69KNu3Q9pmEibsnSMuVWMR5kj0qsvXTcEELl3AmI8PrMHpQPVS6B5DRoQefUjroaFu2dOzO5B0nppP23qewAVdSWAmUbLpmnn9fKRT/wBre1iEdwjCFDabgczp0igB4Szrh7lkaE94zvIHydNporg+PuYYWwDnRDORhrtG9G2wyJdYxcVmZbZI1I/mncRpQ/wvduMbmaHFtdcwHMwNf1tQVqY3s3fLMXB3jAPOdee4qew9wWWtEyjGdugOo8INRcIsu126gIAys05QTAEn0296s7WLF/CuzKFuWmAlRAcNOsbSI5UE+BzC0qaZQZ0jukj7aCiCwZjy1858aXCsVOCckLo6gsY00OtOL6/b9edAHJt3QwViCYMHUA86vEZXusO9lyE978+E1VLi2sXM8B0bRhyjr4VfXMOoYFT3biErz5bUBnAEy+oj2pV3hClSqnkDSoK7i1jLjcV0ZQ32NZnCtb7TLcm3DTbuD+E8ifCt38U2cuLtv/DdQ2z5jVfvWEvKbd1w9s3E2yzGnP6UFmhLWsQSozhgffRiPXX1qlt2pVnOomBHjp7VaYIDvC25KXUKjN8yMIyhvLrQnZm2UHILtHM7k+xoIsM5BOp/uvUxz2FQ8Rw37RbEGOatG8a9fp40Ylkz3dSFMwNx5eVQBmFsm3HdaQORB38v8CgkxN5uyRTp2ahVC8+pPTUig8M1zDtdVAhW+IbfuSTt5firRriXRYNtVK3Qe1UnVY3I5xGvpTOF3EvYm6OzPZpbzgZobpvz8qCgTENbu9pbaBBUjqIyka70v2hsrJomZs0CRqNvP6URhbBZbl3ICiNAk8zP9p507HYtTiQ621VHgBTyOknTrFAbwvGFVdMoy3MrSNIyz95NEZ51PLb7b+lLiyBL2VAEAUEruCSJ0mm4k5LWc65evp0oLPhbB7/Y3P41lW6GY9aPwatau5CBkWTHQ6D61X43BG2tu6GnKAwPhzFWjXe07dmIAJAB8Bz9zQWHCXzNm9qVLgtuGEbZZHjSoLz4m4cb+HIX50OdPMcvWvOuP2C7JdQCHGaD9fbWvWxWE+J+HFHKx3bhLIehPzD319aDMYe4rCWtlGX/ALbYMHXZh0iNeVP4gc9pby95dm/pO/saFsZrLALdZSNNT60dauup7TIjg/8AKEOjjrl3U85FBHYtkIl1ZBbXyj/Eiuukx08qOwtlewHZnNbEgeAOoDeI1E1FhkDq4B+Qa+HSgoeAobDXU0ljlHhPP2qbB4s2cWzFDlKG3pE8+906UXiLJIaBMaGBzoHFLmyMQNRE9BtzoHWu0sC4qBHS9DlWEZWGsjlsag46DcdWRAqwJE7MBB9DRyyy7Syg8/mBMa+UfWorhyhATpJga849x+DQO4pfF49oVKxupOo05aSdQfepbmAnBi4sntJlTuMsadNjzqS9wvtLhsm4A7W86kzqYMDfQj+4oqw7fstpCNRrAGuoAA9hQT3bva2LSKDOWB4ZjufSKIw9lbdsJMqOtM4eCLQzqQ8RI6AfSl2WXnJFBf8AAMPlDkbAQKVWPD8N2dkA7kSfXlXaC6FC8SwK37ZRvQjdTyIosVw0HnHHOEy3eQG6giOTDkw86zlq3laTbMg7qcvtzFev8R4el9YaQRqrDQqeo/FZDivBys59NocbHz/lNBmLON7JyyEgndGgDxkjQz6VaYO9aJYqezNwDMu402M8jvQ2IwhXR1nntI0oZ8IjN3SFO5AaJ9PCaA/EYFoJCzpupmetUz3ALyqQxkZtOUHn9faj7GZSYZhPLT1pXb11jnCrIBU5uh+aPagZjba5otSAe8eonUj7UAmHdr2cqcgHd6a+HpViuJVlJMWxMEhZAPj067VPhsDcRIzhge8pk5dfWCJoIOIIWIZdLixk6jyPlRIxAMM/7t2MCRI226jY0uF4+0W7O6vZMNJG3seVFXrMN2Zhj4CdeUD60CS9dtNBytzBGoI/XWtLwfhwci6y5R/CvXx8qbwb4e0DXuWoTp0n8VoyKAXEbGuV3EbUqA0UjSFI0HK4ygiCJB5GumkKCkxvw+G/42y/0kZl/K+lZziHw0wIJtzA3TUT9+Vb6lQeYXsOdgASI0OhFPvYbQACI28Otej3rCuIZVYeIBob/wDJs/8AmvtQebokE5hIcQeURMH6mieEYK+hZbMsja5csgHXTpXoVrh1pdraCPAUXFBkMP8ACz3QDfKrEfKJP4H1rR4Hhluz8i6xGY6nTxo0UjQcrjU6mtQC4jY0qWI2NKg//9k=">
            <a:hlinkClick r:id="rId3"/>
          </p:cNvPr>
          <p:cNvSpPr>
            <a:spLocks noChangeAspect="1" noChangeArrowheads="1"/>
          </p:cNvSpPr>
          <p:nvPr/>
        </p:nvSpPr>
        <p:spPr bwMode="auto">
          <a:xfrm>
            <a:off x="5511800" y="2985550"/>
            <a:ext cx="1428750"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black"/>
              </a:solidFill>
            </a:endParaRPr>
          </a:p>
        </p:txBody>
      </p:sp>
      <p:pic>
        <p:nvPicPr>
          <p:cNvPr id="8" name="Kuv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61576">
            <a:off x="8529805" y="1272804"/>
            <a:ext cx="2215063" cy="2171552"/>
          </a:xfrm>
          <a:prstGeom prst="rect">
            <a:avLst/>
          </a:prstGeom>
        </p:spPr>
      </p:pic>
      <p:pic>
        <p:nvPicPr>
          <p:cNvPr id="9" name="Kuva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15927">
            <a:off x="328520" y="3680378"/>
            <a:ext cx="3634402" cy="2734888"/>
          </a:xfrm>
          <a:prstGeom prst="rect">
            <a:avLst/>
          </a:prstGeom>
        </p:spPr>
      </p:pic>
      <p:pic>
        <p:nvPicPr>
          <p:cNvPr id="10" name="Kuva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33243">
            <a:off x="8126919" y="4684679"/>
            <a:ext cx="3740079" cy="1352290"/>
          </a:xfrm>
          <a:prstGeom prst="rect">
            <a:avLst/>
          </a:prstGeom>
        </p:spPr>
      </p:pic>
      <p:sp>
        <p:nvSpPr>
          <p:cNvPr id="2" name="Tekstiruutu 1"/>
          <p:cNvSpPr txBox="1"/>
          <p:nvPr/>
        </p:nvSpPr>
        <p:spPr>
          <a:xfrm>
            <a:off x="4597400" y="3162300"/>
            <a:ext cx="2147319" cy="369332"/>
          </a:xfrm>
          <a:prstGeom prst="rect">
            <a:avLst/>
          </a:prstGeom>
          <a:noFill/>
        </p:spPr>
        <p:txBody>
          <a:bodyPr wrap="none" rtlCol="0">
            <a:spAutoFit/>
          </a:bodyPr>
          <a:lstStyle/>
          <a:p>
            <a:r>
              <a:rPr lang="fi-FI" dirty="0" smtClean="0">
                <a:solidFill>
                  <a:prstClr val="black"/>
                </a:solidFill>
              </a:rPr>
              <a:t>Kiitos, kun katsoitte!</a:t>
            </a:r>
            <a:endParaRPr lang="fi-FI" dirty="0">
              <a:solidFill>
                <a:prstClr val="black"/>
              </a:solidFill>
            </a:endParaRPr>
          </a:p>
        </p:txBody>
      </p:sp>
      <p:pic>
        <p:nvPicPr>
          <p:cNvPr id="1026" name="Picture 2" descr="https://tuovip.files.wordpress.com/2011/10/img_29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5001" y="4439372"/>
            <a:ext cx="2709744" cy="203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99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246</Words>
  <Application>Microsoft Office PowerPoint</Application>
  <PresentationFormat>Laajakuva</PresentationFormat>
  <Paragraphs>23</Paragraphs>
  <Slides>6</Slides>
  <Notes>0</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6</vt:i4>
      </vt:variant>
    </vt:vector>
  </HeadingPairs>
  <TitlesOfParts>
    <vt:vector size="11" baseType="lpstr">
      <vt:lpstr>Arial</vt:lpstr>
      <vt:lpstr>Calibri</vt:lpstr>
      <vt:lpstr>Calibri Light</vt:lpstr>
      <vt:lpstr>Office-teema</vt:lpstr>
      <vt:lpstr>1_Office-teema</vt:lpstr>
      <vt:lpstr>PowerPoint-esitys</vt:lpstr>
      <vt:lpstr>PowerPoint-esitys</vt:lpstr>
      <vt:lpstr>PowerPoint-esitys</vt:lpstr>
      <vt:lpstr>PowerPoint-esitys</vt:lpstr>
      <vt:lpstr>PowerPoint-esitys</vt:lpstr>
      <vt:lpstr>PowerPoint-esitys</vt:lpstr>
    </vt:vector>
  </TitlesOfParts>
  <Company>PKMKV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Oppilas Joensuu</dc:creator>
  <cp:lastModifiedBy>Oppilas Joensuu</cp:lastModifiedBy>
  <cp:revision>13</cp:revision>
  <dcterms:created xsi:type="dcterms:W3CDTF">2016-03-31T06:39:18Z</dcterms:created>
  <dcterms:modified xsi:type="dcterms:W3CDTF">2016-04-19T07:36:20Z</dcterms:modified>
</cp:coreProperties>
</file>