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9" r:id="rId3"/>
    <p:sldId id="264" r:id="rId4"/>
    <p:sldId id="257" r:id="rId5"/>
    <p:sldId id="258" r:id="rId6"/>
    <p:sldId id="261" r:id="rId7"/>
    <p:sldId id="260" r:id="rId8"/>
    <p:sldId id="262" r:id="rId9"/>
    <p:sldId id="263" r:id="rId10"/>
    <p:sldId id="265" r:id="rId11"/>
    <p:sldId id="266" r:id="rId12"/>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753"/>
    <p:restoredTop sz="95909"/>
  </p:normalViewPr>
  <p:slideViewPr>
    <p:cSldViewPr snapToGrid="0" snapToObjects="1">
      <p:cViewPr varScale="1">
        <p:scale>
          <a:sx n="90" d="100"/>
          <a:sy n="90" d="100"/>
        </p:scale>
        <p:origin x="232" y="2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505DB20-3F9B-4B4C-93CA-11153175AF3C}"/>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068D3B02-76E9-E941-A7F7-780F8F0E053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1E6E728A-6680-F241-9A5B-16E3868FD77F}"/>
              </a:ext>
            </a:extLst>
          </p:cNvPr>
          <p:cNvSpPr>
            <a:spLocks noGrp="1"/>
          </p:cNvSpPr>
          <p:nvPr>
            <p:ph type="dt" sz="half" idx="10"/>
          </p:nvPr>
        </p:nvSpPr>
        <p:spPr/>
        <p:txBody>
          <a:bodyPr/>
          <a:lstStyle/>
          <a:p>
            <a:fld id="{3D6DD8F4-3B94-AA48-8E58-389101DC7C2A}" type="datetimeFigureOut">
              <a:rPr lang="fi-FI" smtClean="0"/>
              <a:t>4.2.2020</a:t>
            </a:fld>
            <a:endParaRPr lang="fi-FI" dirty="0"/>
          </a:p>
        </p:txBody>
      </p:sp>
      <p:sp>
        <p:nvSpPr>
          <p:cNvPr id="5" name="Alatunnisteen paikkamerkki 4">
            <a:extLst>
              <a:ext uri="{FF2B5EF4-FFF2-40B4-BE49-F238E27FC236}">
                <a16:creationId xmlns:a16="http://schemas.microsoft.com/office/drawing/2014/main" id="{2761D948-5006-8C4C-80CE-E6B60DFE1F4F}"/>
              </a:ext>
            </a:extLst>
          </p:cNvPr>
          <p:cNvSpPr>
            <a:spLocks noGrp="1"/>
          </p:cNvSpPr>
          <p:nvPr>
            <p:ph type="ftr" sz="quarter" idx="11"/>
          </p:nvPr>
        </p:nvSpPr>
        <p:spPr/>
        <p:txBody>
          <a:bodyPr/>
          <a:lstStyle/>
          <a:p>
            <a:endParaRPr lang="fi-FI" dirty="0"/>
          </a:p>
        </p:txBody>
      </p:sp>
      <p:sp>
        <p:nvSpPr>
          <p:cNvPr id="6" name="Dian numeron paikkamerkki 5">
            <a:extLst>
              <a:ext uri="{FF2B5EF4-FFF2-40B4-BE49-F238E27FC236}">
                <a16:creationId xmlns:a16="http://schemas.microsoft.com/office/drawing/2014/main" id="{64037E38-1ADB-F34C-98B6-19A5B3BFB8B5}"/>
              </a:ext>
            </a:extLst>
          </p:cNvPr>
          <p:cNvSpPr>
            <a:spLocks noGrp="1"/>
          </p:cNvSpPr>
          <p:nvPr>
            <p:ph type="sldNum" sz="quarter" idx="12"/>
          </p:nvPr>
        </p:nvSpPr>
        <p:spPr/>
        <p:txBody>
          <a:bodyPr/>
          <a:lstStyle/>
          <a:p>
            <a:fld id="{03B5E282-CE12-CC45-91EA-2781B0ED7378}" type="slidenum">
              <a:rPr lang="fi-FI" smtClean="0"/>
              <a:t>‹#›</a:t>
            </a:fld>
            <a:endParaRPr lang="fi-FI" dirty="0"/>
          </a:p>
        </p:txBody>
      </p:sp>
    </p:spTree>
    <p:extLst>
      <p:ext uri="{BB962C8B-B14F-4D97-AF65-F5344CB8AC3E}">
        <p14:creationId xmlns:p14="http://schemas.microsoft.com/office/powerpoint/2010/main" val="3361008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EFC30DD-973F-3449-96A4-87BB0EF1EDD4}"/>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E92E1718-4807-D74A-A1C9-2F2529270E31}"/>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473AEE7E-A7E6-9B4D-A94F-E9DA268B76F6}"/>
              </a:ext>
            </a:extLst>
          </p:cNvPr>
          <p:cNvSpPr>
            <a:spLocks noGrp="1"/>
          </p:cNvSpPr>
          <p:nvPr>
            <p:ph type="dt" sz="half" idx="10"/>
          </p:nvPr>
        </p:nvSpPr>
        <p:spPr/>
        <p:txBody>
          <a:bodyPr/>
          <a:lstStyle/>
          <a:p>
            <a:fld id="{3D6DD8F4-3B94-AA48-8E58-389101DC7C2A}" type="datetimeFigureOut">
              <a:rPr lang="fi-FI" smtClean="0"/>
              <a:t>4.2.2020</a:t>
            </a:fld>
            <a:endParaRPr lang="fi-FI" dirty="0"/>
          </a:p>
        </p:txBody>
      </p:sp>
      <p:sp>
        <p:nvSpPr>
          <p:cNvPr id="5" name="Alatunnisteen paikkamerkki 4">
            <a:extLst>
              <a:ext uri="{FF2B5EF4-FFF2-40B4-BE49-F238E27FC236}">
                <a16:creationId xmlns:a16="http://schemas.microsoft.com/office/drawing/2014/main" id="{41DA1314-7A2E-F54A-8203-CCC6C724CE4D}"/>
              </a:ext>
            </a:extLst>
          </p:cNvPr>
          <p:cNvSpPr>
            <a:spLocks noGrp="1"/>
          </p:cNvSpPr>
          <p:nvPr>
            <p:ph type="ftr" sz="quarter" idx="11"/>
          </p:nvPr>
        </p:nvSpPr>
        <p:spPr/>
        <p:txBody>
          <a:bodyPr/>
          <a:lstStyle/>
          <a:p>
            <a:endParaRPr lang="fi-FI" dirty="0"/>
          </a:p>
        </p:txBody>
      </p:sp>
      <p:sp>
        <p:nvSpPr>
          <p:cNvPr id="6" name="Dian numeron paikkamerkki 5">
            <a:extLst>
              <a:ext uri="{FF2B5EF4-FFF2-40B4-BE49-F238E27FC236}">
                <a16:creationId xmlns:a16="http://schemas.microsoft.com/office/drawing/2014/main" id="{3F5B1CB4-0E67-F643-B5A4-2E029048AFA3}"/>
              </a:ext>
            </a:extLst>
          </p:cNvPr>
          <p:cNvSpPr>
            <a:spLocks noGrp="1"/>
          </p:cNvSpPr>
          <p:nvPr>
            <p:ph type="sldNum" sz="quarter" idx="12"/>
          </p:nvPr>
        </p:nvSpPr>
        <p:spPr/>
        <p:txBody>
          <a:bodyPr/>
          <a:lstStyle/>
          <a:p>
            <a:fld id="{03B5E282-CE12-CC45-91EA-2781B0ED7378}" type="slidenum">
              <a:rPr lang="fi-FI" smtClean="0"/>
              <a:t>‹#›</a:t>
            </a:fld>
            <a:endParaRPr lang="fi-FI" dirty="0"/>
          </a:p>
        </p:txBody>
      </p:sp>
    </p:spTree>
    <p:extLst>
      <p:ext uri="{BB962C8B-B14F-4D97-AF65-F5344CB8AC3E}">
        <p14:creationId xmlns:p14="http://schemas.microsoft.com/office/powerpoint/2010/main" val="2211150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463E21B0-1350-CE44-9E0D-A96A5ECC1F4A}"/>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6BE38C79-3138-A040-B45C-358ED7575B40}"/>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CFC54756-82CC-0E41-A79C-CDFE6274F0E8}"/>
              </a:ext>
            </a:extLst>
          </p:cNvPr>
          <p:cNvSpPr>
            <a:spLocks noGrp="1"/>
          </p:cNvSpPr>
          <p:nvPr>
            <p:ph type="dt" sz="half" idx="10"/>
          </p:nvPr>
        </p:nvSpPr>
        <p:spPr/>
        <p:txBody>
          <a:bodyPr/>
          <a:lstStyle/>
          <a:p>
            <a:fld id="{3D6DD8F4-3B94-AA48-8E58-389101DC7C2A}" type="datetimeFigureOut">
              <a:rPr lang="fi-FI" smtClean="0"/>
              <a:t>4.2.2020</a:t>
            </a:fld>
            <a:endParaRPr lang="fi-FI" dirty="0"/>
          </a:p>
        </p:txBody>
      </p:sp>
      <p:sp>
        <p:nvSpPr>
          <p:cNvPr id="5" name="Alatunnisteen paikkamerkki 4">
            <a:extLst>
              <a:ext uri="{FF2B5EF4-FFF2-40B4-BE49-F238E27FC236}">
                <a16:creationId xmlns:a16="http://schemas.microsoft.com/office/drawing/2014/main" id="{5B93C5F8-8EF1-5345-9B05-22BBA0C46A5C}"/>
              </a:ext>
            </a:extLst>
          </p:cNvPr>
          <p:cNvSpPr>
            <a:spLocks noGrp="1"/>
          </p:cNvSpPr>
          <p:nvPr>
            <p:ph type="ftr" sz="quarter" idx="11"/>
          </p:nvPr>
        </p:nvSpPr>
        <p:spPr/>
        <p:txBody>
          <a:bodyPr/>
          <a:lstStyle/>
          <a:p>
            <a:endParaRPr lang="fi-FI" dirty="0"/>
          </a:p>
        </p:txBody>
      </p:sp>
      <p:sp>
        <p:nvSpPr>
          <p:cNvPr id="6" name="Dian numeron paikkamerkki 5">
            <a:extLst>
              <a:ext uri="{FF2B5EF4-FFF2-40B4-BE49-F238E27FC236}">
                <a16:creationId xmlns:a16="http://schemas.microsoft.com/office/drawing/2014/main" id="{72488F9F-DB6E-4F4C-9F8E-F44F9E909F67}"/>
              </a:ext>
            </a:extLst>
          </p:cNvPr>
          <p:cNvSpPr>
            <a:spLocks noGrp="1"/>
          </p:cNvSpPr>
          <p:nvPr>
            <p:ph type="sldNum" sz="quarter" idx="12"/>
          </p:nvPr>
        </p:nvSpPr>
        <p:spPr/>
        <p:txBody>
          <a:bodyPr/>
          <a:lstStyle/>
          <a:p>
            <a:fld id="{03B5E282-CE12-CC45-91EA-2781B0ED7378}" type="slidenum">
              <a:rPr lang="fi-FI" smtClean="0"/>
              <a:t>‹#›</a:t>
            </a:fld>
            <a:endParaRPr lang="fi-FI" dirty="0"/>
          </a:p>
        </p:txBody>
      </p:sp>
    </p:spTree>
    <p:extLst>
      <p:ext uri="{BB962C8B-B14F-4D97-AF65-F5344CB8AC3E}">
        <p14:creationId xmlns:p14="http://schemas.microsoft.com/office/powerpoint/2010/main" val="3001493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193A0ED-EE09-F446-A4AB-9508D60B964E}"/>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2C44D779-8F20-7347-BDAE-F89158C7D5FB}"/>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37E1CCB4-A701-B040-A204-660B0CC91426}"/>
              </a:ext>
            </a:extLst>
          </p:cNvPr>
          <p:cNvSpPr>
            <a:spLocks noGrp="1"/>
          </p:cNvSpPr>
          <p:nvPr>
            <p:ph type="dt" sz="half" idx="10"/>
          </p:nvPr>
        </p:nvSpPr>
        <p:spPr/>
        <p:txBody>
          <a:bodyPr/>
          <a:lstStyle/>
          <a:p>
            <a:fld id="{3D6DD8F4-3B94-AA48-8E58-389101DC7C2A}" type="datetimeFigureOut">
              <a:rPr lang="fi-FI" smtClean="0"/>
              <a:t>4.2.2020</a:t>
            </a:fld>
            <a:endParaRPr lang="fi-FI" dirty="0"/>
          </a:p>
        </p:txBody>
      </p:sp>
      <p:sp>
        <p:nvSpPr>
          <p:cNvPr id="5" name="Alatunnisteen paikkamerkki 4">
            <a:extLst>
              <a:ext uri="{FF2B5EF4-FFF2-40B4-BE49-F238E27FC236}">
                <a16:creationId xmlns:a16="http://schemas.microsoft.com/office/drawing/2014/main" id="{DE313F65-087A-B84F-BAB4-0E4B5D4E41E9}"/>
              </a:ext>
            </a:extLst>
          </p:cNvPr>
          <p:cNvSpPr>
            <a:spLocks noGrp="1"/>
          </p:cNvSpPr>
          <p:nvPr>
            <p:ph type="ftr" sz="quarter" idx="11"/>
          </p:nvPr>
        </p:nvSpPr>
        <p:spPr/>
        <p:txBody>
          <a:bodyPr/>
          <a:lstStyle/>
          <a:p>
            <a:endParaRPr lang="fi-FI" dirty="0"/>
          </a:p>
        </p:txBody>
      </p:sp>
      <p:sp>
        <p:nvSpPr>
          <p:cNvPr id="6" name="Dian numeron paikkamerkki 5">
            <a:extLst>
              <a:ext uri="{FF2B5EF4-FFF2-40B4-BE49-F238E27FC236}">
                <a16:creationId xmlns:a16="http://schemas.microsoft.com/office/drawing/2014/main" id="{52C99048-90CF-3D45-AE4E-5AD730B5F77B}"/>
              </a:ext>
            </a:extLst>
          </p:cNvPr>
          <p:cNvSpPr>
            <a:spLocks noGrp="1"/>
          </p:cNvSpPr>
          <p:nvPr>
            <p:ph type="sldNum" sz="quarter" idx="12"/>
          </p:nvPr>
        </p:nvSpPr>
        <p:spPr/>
        <p:txBody>
          <a:bodyPr/>
          <a:lstStyle/>
          <a:p>
            <a:fld id="{03B5E282-CE12-CC45-91EA-2781B0ED7378}" type="slidenum">
              <a:rPr lang="fi-FI" smtClean="0"/>
              <a:t>‹#›</a:t>
            </a:fld>
            <a:endParaRPr lang="fi-FI" dirty="0"/>
          </a:p>
        </p:txBody>
      </p:sp>
    </p:spTree>
    <p:extLst>
      <p:ext uri="{BB962C8B-B14F-4D97-AF65-F5344CB8AC3E}">
        <p14:creationId xmlns:p14="http://schemas.microsoft.com/office/powerpoint/2010/main" val="42464257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0648C5F-FF56-B245-AF47-D51B445C9519}"/>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074C6AFF-49DE-8147-B699-470E3E8409A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14EFB949-BAAE-404B-9D46-6288B310A9DE}"/>
              </a:ext>
            </a:extLst>
          </p:cNvPr>
          <p:cNvSpPr>
            <a:spLocks noGrp="1"/>
          </p:cNvSpPr>
          <p:nvPr>
            <p:ph type="dt" sz="half" idx="10"/>
          </p:nvPr>
        </p:nvSpPr>
        <p:spPr/>
        <p:txBody>
          <a:bodyPr/>
          <a:lstStyle/>
          <a:p>
            <a:fld id="{3D6DD8F4-3B94-AA48-8E58-389101DC7C2A}" type="datetimeFigureOut">
              <a:rPr lang="fi-FI" smtClean="0"/>
              <a:t>4.2.2020</a:t>
            </a:fld>
            <a:endParaRPr lang="fi-FI" dirty="0"/>
          </a:p>
        </p:txBody>
      </p:sp>
      <p:sp>
        <p:nvSpPr>
          <p:cNvPr id="5" name="Alatunnisteen paikkamerkki 4">
            <a:extLst>
              <a:ext uri="{FF2B5EF4-FFF2-40B4-BE49-F238E27FC236}">
                <a16:creationId xmlns:a16="http://schemas.microsoft.com/office/drawing/2014/main" id="{743DFA0E-647A-C34E-9A0B-8262FFCD0942}"/>
              </a:ext>
            </a:extLst>
          </p:cNvPr>
          <p:cNvSpPr>
            <a:spLocks noGrp="1"/>
          </p:cNvSpPr>
          <p:nvPr>
            <p:ph type="ftr" sz="quarter" idx="11"/>
          </p:nvPr>
        </p:nvSpPr>
        <p:spPr/>
        <p:txBody>
          <a:bodyPr/>
          <a:lstStyle/>
          <a:p>
            <a:endParaRPr lang="fi-FI" dirty="0"/>
          </a:p>
        </p:txBody>
      </p:sp>
      <p:sp>
        <p:nvSpPr>
          <p:cNvPr id="6" name="Dian numeron paikkamerkki 5">
            <a:extLst>
              <a:ext uri="{FF2B5EF4-FFF2-40B4-BE49-F238E27FC236}">
                <a16:creationId xmlns:a16="http://schemas.microsoft.com/office/drawing/2014/main" id="{14396A89-5964-0A42-BDFE-56ECB7DD8F90}"/>
              </a:ext>
            </a:extLst>
          </p:cNvPr>
          <p:cNvSpPr>
            <a:spLocks noGrp="1"/>
          </p:cNvSpPr>
          <p:nvPr>
            <p:ph type="sldNum" sz="quarter" idx="12"/>
          </p:nvPr>
        </p:nvSpPr>
        <p:spPr/>
        <p:txBody>
          <a:bodyPr/>
          <a:lstStyle/>
          <a:p>
            <a:fld id="{03B5E282-CE12-CC45-91EA-2781B0ED7378}" type="slidenum">
              <a:rPr lang="fi-FI" smtClean="0"/>
              <a:t>‹#›</a:t>
            </a:fld>
            <a:endParaRPr lang="fi-FI" dirty="0"/>
          </a:p>
        </p:txBody>
      </p:sp>
    </p:spTree>
    <p:extLst>
      <p:ext uri="{BB962C8B-B14F-4D97-AF65-F5344CB8AC3E}">
        <p14:creationId xmlns:p14="http://schemas.microsoft.com/office/powerpoint/2010/main" val="3122658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D6885BB-998B-A44D-9D16-33D2A12D3B5D}"/>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2E778D2E-9FC4-FE46-8998-30CD0E0F27A5}"/>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C56AD059-94EB-1047-8493-66149C4E0101}"/>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DA5173E1-9428-C94B-B7BF-AD3CC499D32C}"/>
              </a:ext>
            </a:extLst>
          </p:cNvPr>
          <p:cNvSpPr>
            <a:spLocks noGrp="1"/>
          </p:cNvSpPr>
          <p:nvPr>
            <p:ph type="dt" sz="half" idx="10"/>
          </p:nvPr>
        </p:nvSpPr>
        <p:spPr/>
        <p:txBody>
          <a:bodyPr/>
          <a:lstStyle/>
          <a:p>
            <a:fld id="{3D6DD8F4-3B94-AA48-8E58-389101DC7C2A}" type="datetimeFigureOut">
              <a:rPr lang="fi-FI" smtClean="0"/>
              <a:t>4.2.2020</a:t>
            </a:fld>
            <a:endParaRPr lang="fi-FI" dirty="0"/>
          </a:p>
        </p:txBody>
      </p:sp>
      <p:sp>
        <p:nvSpPr>
          <p:cNvPr id="6" name="Alatunnisteen paikkamerkki 5">
            <a:extLst>
              <a:ext uri="{FF2B5EF4-FFF2-40B4-BE49-F238E27FC236}">
                <a16:creationId xmlns:a16="http://schemas.microsoft.com/office/drawing/2014/main" id="{B258968D-316E-4148-83FA-5643A056F80B}"/>
              </a:ext>
            </a:extLst>
          </p:cNvPr>
          <p:cNvSpPr>
            <a:spLocks noGrp="1"/>
          </p:cNvSpPr>
          <p:nvPr>
            <p:ph type="ftr" sz="quarter" idx="11"/>
          </p:nvPr>
        </p:nvSpPr>
        <p:spPr/>
        <p:txBody>
          <a:bodyPr/>
          <a:lstStyle/>
          <a:p>
            <a:endParaRPr lang="fi-FI" dirty="0"/>
          </a:p>
        </p:txBody>
      </p:sp>
      <p:sp>
        <p:nvSpPr>
          <p:cNvPr id="7" name="Dian numeron paikkamerkki 6">
            <a:extLst>
              <a:ext uri="{FF2B5EF4-FFF2-40B4-BE49-F238E27FC236}">
                <a16:creationId xmlns:a16="http://schemas.microsoft.com/office/drawing/2014/main" id="{A29B4741-4864-7645-B78B-E3AA3204A925}"/>
              </a:ext>
            </a:extLst>
          </p:cNvPr>
          <p:cNvSpPr>
            <a:spLocks noGrp="1"/>
          </p:cNvSpPr>
          <p:nvPr>
            <p:ph type="sldNum" sz="quarter" idx="12"/>
          </p:nvPr>
        </p:nvSpPr>
        <p:spPr/>
        <p:txBody>
          <a:bodyPr/>
          <a:lstStyle/>
          <a:p>
            <a:fld id="{03B5E282-CE12-CC45-91EA-2781B0ED7378}" type="slidenum">
              <a:rPr lang="fi-FI" smtClean="0"/>
              <a:t>‹#›</a:t>
            </a:fld>
            <a:endParaRPr lang="fi-FI" dirty="0"/>
          </a:p>
        </p:txBody>
      </p:sp>
    </p:spTree>
    <p:extLst>
      <p:ext uri="{BB962C8B-B14F-4D97-AF65-F5344CB8AC3E}">
        <p14:creationId xmlns:p14="http://schemas.microsoft.com/office/powerpoint/2010/main" val="32180265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A9DA51F-6165-DA45-84EF-EB3C93A2E587}"/>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3EE05CA4-BA7D-564C-BDEC-1F8908292D0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72D0318A-4FAE-5F44-ABCB-0393B79CB769}"/>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F8CB6476-88EA-A549-956D-B0C727B4426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2A0AEF82-7B71-9E4B-8133-668FFA448B65}"/>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11528132-4E47-A945-ACC9-E4C50FEEF3C4}"/>
              </a:ext>
            </a:extLst>
          </p:cNvPr>
          <p:cNvSpPr>
            <a:spLocks noGrp="1"/>
          </p:cNvSpPr>
          <p:nvPr>
            <p:ph type="dt" sz="half" idx="10"/>
          </p:nvPr>
        </p:nvSpPr>
        <p:spPr/>
        <p:txBody>
          <a:bodyPr/>
          <a:lstStyle/>
          <a:p>
            <a:fld id="{3D6DD8F4-3B94-AA48-8E58-389101DC7C2A}" type="datetimeFigureOut">
              <a:rPr lang="fi-FI" smtClean="0"/>
              <a:t>4.2.2020</a:t>
            </a:fld>
            <a:endParaRPr lang="fi-FI" dirty="0"/>
          </a:p>
        </p:txBody>
      </p:sp>
      <p:sp>
        <p:nvSpPr>
          <p:cNvPr id="8" name="Alatunnisteen paikkamerkki 7">
            <a:extLst>
              <a:ext uri="{FF2B5EF4-FFF2-40B4-BE49-F238E27FC236}">
                <a16:creationId xmlns:a16="http://schemas.microsoft.com/office/drawing/2014/main" id="{D4AFCB63-512D-E64F-A28F-DC5AB8AFF886}"/>
              </a:ext>
            </a:extLst>
          </p:cNvPr>
          <p:cNvSpPr>
            <a:spLocks noGrp="1"/>
          </p:cNvSpPr>
          <p:nvPr>
            <p:ph type="ftr" sz="quarter" idx="11"/>
          </p:nvPr>
        </p:nvSpPr>
        <p:spPr/>
        <p:txBody>
          <a:bodyPr/>
          <a:lstStyle/>
          <a:p>
            <a:endParaRPr lang="fi-FI" dirty="0"/>
          </a:p>
        </p:txBody>
      </p:sp>
      <p:sp>
        <p:nvSpPr>
          <p:cNvPr id="9" name="Dian numeron paikkamerkki 8">
            <a:extLst>
              <a:ext uri="{FF2B5EF4-FFF2-40B4-BE49-F238E27FC236}">
                <a16:creationId xmlns:a16="http://schemas.microsoft.com/office/drawing/2014/main" id="{E4BA275C-E73C-5048-9C5E-76D41B6B609E}"/>
              </a:ext>
            </a:extLst>
          </p:cNvPr>
          <p:cNvSpPr>
            <a:spLocks noGrp="1"/>
          </p:cNvSpPr>
          <p:nvPr>
            <p:ph type="sldNum" sz="quarter" idx="12"/>
          </p:nvPr>
        </p:nvSpPr>
        <p:spPr/>
        <p:txBody>
          <a:bodyPr/>
          <a:lstStyle/>
          <a:p>
            <a:fld id="{03B5E282-CE12-CC45-91EA-2781B0ED7378}" type="slidenum">
              <a:rPr lang="fi-FI" smtClean="0"/>
              <a:t>‹#›</a:t>
            </a:fld>
            <a:endParaRPr lang="fi-FI" dirty="0"/>
          </a:p>
        </p:txBody>
      </p:sp>
    </p:spTree>
    <p:extLst>
      <p:ext uri="{BB962C8B-B14F-4D97-AF65-F5344CB8AC3E}">
        <p14:creationId xmlns:p14="http://schemas.microsoft.com/office/powerpoint/2010/main" val="21663761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0258678-CAE9-B641-974F-7500E0E8239B}"/>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932B8BC3-C844-174A-8B95-E8CF248FC98F}"/>
              </a:ext>
            </a:extLst>
          </p:cNvPr>
          <p:cNvSpPr>
            <a:spLocks noGrp="1"/>
          </p:cNvSpPr>
          <p:nvPr>
            <p:ph type="dt" sz="half" idx="10"/>
          </p:nvPr>
        </p:nvSpPr>
        <p:spPr/>
        <p:txBody>
          <a:bodyPr/>
          <a:lstStyle/>
          <a:p>
            <a:fld id="{3D6DD8F4-3B94-AA48-8E58-389101DC7C2A}" type="datetimeFigureOut">
              <a:rPr lang="fi-FI" smtClean="0"/>
              <a:t>4.2.2020</a:t>
            </a:fld>
            <a:endParaRPr lang="fi-FI" dirty="0"/>
          </a:p>
        </p:txBody>
      </p:sp>
      <p:sp>
        <p:nvSpPr>
          <p:cNvPr id="4" name="Alatunnisteen paikkamerkki 3">
            <a:extLst>
              <a:ext uri="{FF2B5EF4-FFF2-40B4-BE49-F238E27FC236}">
                <a16:creationId xmlns:a16="http://schemas.microsoft.com/office/drawing/2014/main" id="{1A295AB7-E3E6-1044-ABE2-B1C56B946141}"/>
              </a:ext>
            </a:extLst>
          </p:cNvPr>
          <p:cNvSpPr>
            <a:spLocks noGrp="1"/>
          </p:cNvSpPr>
          <p:nvPr>
            <p:ph type="ftr" sz="quarter" idx="11"/>
          </p:nvPr>
        </p:nvSpPr>
        <p:spPr/>
        <p:txBody>
          <a:bodyPr/>
          <a:lstStyle/>
          <a:p>
            <a:endParaRPr lang="fi-FI" dirty="0"/>
          </a:p>
        </p:txBody>
      </p:sp>
      <p:sp>
        <p:nvSpPr>
          <p:cNvPr id="5" name="Dian numeron paikkamerkki 4">
            <a:extLst>
              <a:ext uri="{FF2B5EF4-FFF2-40B4-BE49-F238E27FC236}">
                <a16:creationId xmlns:a16="http://schemas.microsoft.com/office/drawing/2014/main" id="{6D3632D0-417D-ED4C-A719-2F9A69395469}"/>
              </a:ext>
            </a:extLst>
          </p:cNvPr>
          <p:cNvSpPr>
            <a:spLocks noGrp="1"/>
          </p:cNvSpPr>
          <p:nvPr>
            <p:ph type="sldNum" sz="quarter" idx="12"/>
          </p:nvPr>
        </p:nvSpPr>
        <p:spPr/>
        <p:txBody>
          <a:bodyPr/>
          <a:lstStyle/>
          <a:p>
            <a:fld id="{03B5E282-CE12-CC45-91EA-2781B0ED7378}" type="slidenum">
              <a:rPr lang="fi-FI" smtClean="0"/>
              <a:t>‹#›</a:t>
            </a:fld>
            <a:endParaRPr lang="fi-FI" dirty="0"/>
          </a:p>
        </p:txBody>
      </p:sp>
    </p:spTree>
    <p:extLst>
      <p:ext uri="{BB962C8B-B14F-4D97-AF65-F5344CB8AC3E}">
        <p14:creationId xmlns:p14="http://schemas.microsoft.com/office/powerpoint/2010/main" val="12838247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B6AE12CF-3D34-C742-8889-8BD5657280BB}"/>
              </a:ext>
            </a:extLst>
          </p:cNvPr>
          <p:cNvSpPr>
            <a:spLocks noGrp="1"/>
          </p:cNvSpPr>
          <p:nvPr>
            <p:ph type="dt" sz="half" idx="10"/>
          </p:nvPr>
        </p:nvSpPr>
        <p:spPr/>
        <p:txBody>
          <a:bodyPr/>
          <a:lstStyle/>
          <a:p>
            <a:fld id="{3D6DD8F4-3B94-AA48-8E58-389101DC7C2A}" type="datetimeFigureOut">
              <a:rPr lang="fi-FI" smtClean="0"/>
              <a:t>4.2.2020</a:t>
            </a:fld>
            <a:endParaRPr lang="fi-FI" dirty="0"/>
          </a:p>
        </p:txBody>
      </p:sp>
      <p:sp>
        <p:nvSpPr>
          <p:cNvPr id="3" name="Alatunnisteen paikkamerkki 2">
            <a:extLst>
              <a:ext uri="{FF2B5EF4-FFF2-40B4-BE49-F238E27FC236}">
                <a16:creationId xmlns:a16="http://schemas.microsoft.com/office/drawing/2014/main" id="{D982B2CE-A3FA-744E-A3E9-138F75E5DB6B}"/>
              </a:ext>
            </a:extLst>
          </p:cNvPr>
          <p:cNvSpPr>
            <a:spLocks noGrp="1"/>
          </p:cNvSpPr>
          <p:nvPr>
            <p:ph type="ftr" sz="quarter" idx="11"/>
          </p:nvPr>
        </p:nvSpPr>
        <p:spPr/>
        <p:txBody>
          <a:bodyPr/>
          <a:lstStyle/>
          <a:p>
            <a:endParaRPr lang="fi-FI" dirty="0"/>
          </a:p>
        </p:txBody>
      </p:sp>
      <p:sp>
        <p:nvSpPr>
          <p:cNvPr id="4" name="Dian numeron paikkamerkki 3">
            <a:extLst>
              <a:ext uri="{FF2B5EF4-FFF2-40B4-BE49-F238E27FC236}">
                <a16:creationId xmlns:a16="http://schemas.microsoft.com/office/drawing/2014/main" id="{FD1F5852-F086-1F4A-B37E-A4D53D822101}"/>
              </a:ext>
            </a:extLst>
          </p:cNvPr>
          <p:cNvSpPr>
            <a:spLocks noGrp="1"/>
          </p:cNvSpPr>
          <p:nvPr>
            <p:ph type="sldNum" sz="quarter" idx="12"/>
          </p:nvPr>
        </p:nvSpPr>
        <p:spPr/>
        <p:txBody>
          <a:bodyPr/>
          <a:lstStyle/>
          <a:p>
            <a:fld id="{03B5E282-CE12-CC45-91EA-2781B0ED7378}" type="slidenum">
              <a:rPr lang="fi-FI" smtClean="0"/>
              <a:t>‹#›</a:t>
            </a:fld>
            <a:endParaRPr lang="fi-FI" dirty="0"/>
          </a:p>
        </p:txBody>
      </p:sp>
    </p:spTree>
    <p:extLst>
      <p:ext uri="{BB962C8B-B14F-4D97-AF65-F5344CB8AC3E}">
        <p14:creationId xmlns:p14="http://schemas.microsoft.com/office/powerpoint/2010/main" val="28918794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B5C450F-A8A7-D449-A097-3401E6F73548}"/>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9E7AB6C8-01DC-C040-A0ED-E266453A233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7794CBD7-7653-9C4B-8230-6719DE8BA9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BD3A5B2E-2FC9-4747-BC02-7C230367344A}"/>
              </a:ext>
            </a:extLst>
          </p:cNvPr>
          <p:cNvSpPr>
            <a:spLocks noGrp="1"/>
          </p:cNvSpPr>
          <p:nvPr>
            <p:ph type="dt" sz="half" idx="10"/>
          </p:nvPr>
        </p:nvSpPr>
        <p:spPr/>
        <p:txBody>
          <a:bodyPr/>
          <a:lstStyle/>
          <a:p>
            <a:fld id="{3D6DD8F4-3B94-AA48-8E58-389101DC7C2A}" type="datetimeFigureOut">
              <a:rPr lang="fi-FI" smtClean="0"/>
              <a:t>4.2.2020</a:t>
            </a:fld>
            <a:endParaRPr lang="fi-FI" dirty="0"/>
          </a:p>
        </p:txBody>
      </p:sp>
      <p:sp>
        <p:nvSpPr>
          <p:cNvPr id="6" name="Alatunnisteen paikkamerkki 5">
            <a:extLst>
              <a:ext uri="{FF2B5EF4-FFF2-40B4-BE49-F238E27FC236}">
                <a16:creationId xmlns:a16="http://schemas.microsoft.com/office/drawing/2014/main" id="{BE360158-426B-C34B-BD08-9DE17B8BD95C}"/>
              </a:ext>
            </a:extLst>
          </p:cNvPr>
          <p:cNvSpPr>
            <a:spLocks noGrp="1"/>
          </p:cNvSpPr>
          <p:nvPr>
            <p:ph type="ftr" sz="quarter" idx="11"/>
          </p:nvPr>
        </p:nvSpPr>
        <p:spPr/>
        <p:txBody>
          <a:bodyPr/>
          <a:lstStyle/>
          <a:p>
            <a:endParaRPr lang="fi-FI" dirty="0"/>
          </a:p>
        </p:txBody>
      </p:sp>
      <p:sp>
        <p:nvSpPr>
          <p:cNvPr id="7" name="Dian numeron paikkamerkki 6">
            <a:extLst>
              <a:ext uri="{FF2B5EF4-FFF2-40B4-BE49-F238E27FC236}">
                <a16:creationId xmlns:a16="http://schemas.microsoft.com/office/drawing/2014/main" id="{6FD46BE1-BABA-2E45-9B66-1E28E737167C}"/>
              </a:ext>
            </a:extLst>
          </p:cNvPr>
          <p:cNvSpPr>
            <a:spLocks noGrp="1"/>
          </p:cNvSpPr>
          <p:nvPr>
            <p:ph type="sldNum" sz="quarter" idx="12"/>
          </p:nvPr>
        </p:nvSpPr>
        <p:spPr/>
        <p:txBody>
          <a:bodyPr/>
          <a:lstStyle/>
          <a:p>
            <a:fld id="{03B5E282-CE12-CC45-91EA-2781B0ED7378}" type="slidenum">
              <a:rPr lang="fi-FI" smtClean="0"/>
              <a:t>‹#›</a:t>
            </a:fld>
            <a:endParaRPr lang="fi-FI" dirty="0"/>
          </a:p>
        </p:txBody>
      </p:sp>
    </p:spTree>
    <p:extLst>
      <p:ext uri="{BB962C8B-B14F-4D97-AF65-F5344CB8AC3E}">
        <p14:creationId xmlns:p14="http://schemas.microsoft.com/office/powerpoint/2010/main" val="33139232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377070D-2867-8A4C-9207-793AE771DCFC}"/>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66E29F10-B1D2-5843-A78C-447A9D23E04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dirty="0"/>
          </a:p>
        </p:txBody>
      </p:sp>
      <p:sp>
        <p:nvSpPr>
          <p:cNvPr id="4" name="Tekstin paikkamerkki 3">
            <a:extLst>
              <a:ext uri="{FF2B5EF4-FFF2-40B4-BE49-F238E27FC236}">
                <a16:creationId xmlns:a16="http://schemas.microsoft.com/office/drawing/2014/main" id="{FFEFAA98-FDF7-B649-896D-F1AB516DF0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49340A57-92C6-7645-9DC0-D26F18155DF1}"/>
              </a:ext>
            </a:extLst>
          </p:cNvPr>
          <p:cNvSpPr>
            <a:spLocks noGrp="1"/>
          </p:cNvSpPr>
          <p:nvPr>
            <p:ph type="dt" sz="half" idx="10"/>
          </p:nvPr>
        </p:nvSpPr>
        <p:spPr/>
        <p:txBody>
          <a:bodyPr/>
          <a:lstStyle/>
          <a:p>
            <a:fld id="{3D6DD8F4-3B94-AA48-8E58-389101DC7C2A}" type="datetimeFigureOut">
              <a:rPr lang="fi-FI" smtClean="0"/>
              <a:t>4.2.2020</a:t>
            </a:fld>
            <a:endParaRPr lang="fi-FI" dirty="0"/>
          </a:p>
        </p:txBody>
      </p:sp>
      <p:sp>
        <p:nvSpPr>
          <p:cNvPr id="6" name="Alatunnisteen paikkamerkki 5">
            <a:extLst>
              <a:ext uri="{FF2B5EF4-FFF2-40B4-BE49-F238E27FC236}">
                <a16:creationId xmlns:a16="http://schemas.microsoft.com/office/drawing/2014/main" id="{ABCDDECD-2F30-814B-99BE-8BEC40D84AFC}"/>
              </a:ext>
            </a:extLst>
          </p:cNvPr>
          <p:cNvSpPr>
            <a:spLocks noGrp="1"/>
          </p:cNvSpPr>
          <p:nvPr>
            <p:ph type="ftr" sz="quarter" idx="11"/>
          </p:nvPr>
        </p:nvSpPr>
        <p:spPr/>
        <p:txBody>
          <a:bodyPr/>
          <a:lstStyle/>
          <a:p>
            <a:endParaRPr lang="fi-FI" dirty="0"/>
          </a:p>
        </p:txBody>
      </p:sp>
      <p:sp>
        <p:nvSpPr>
          <p:cNvPr id="7" name="Dian numeron paikkamerkki 6">
            <a:extLst>
              <a:ext uri="{FF2B5EF4-FFF2-40B4-BE49-F238E27FC236}">
                <a16:creationId xmlns:a16="http://schemas.microsoft.com/office/drawing/2014/main" id="{189162B2-1FFF-0941-830F-5831073AFE6B}"/>
              </a:ext>
            </a:extLst>
          </p:cNvPr>
          <p:cNvSpPr>
            <a:spLocks noGrp="1"/>
          </p:cNvSpPr>
          <p:nvPr>
            <p:ph type="sldNum" sz="quarter" idx="12"/>
          </p:nvPr>
        </p:nvSpPr>
        <p:spPr/>
        <p:txBody>
          <a:bodyPr/>
          <a:lstStyle/>
          <a:p>
            <a:fld id="{03B5E282-CE12-CC45-91EA-2781B0ED7378}" type="slidenum">
              <a:rPr lang="fi-FI" smtClean="0"/>
              <a:t>‹#›</a:t>
            </a:fld>
            <a:endParaRPr lang="fi-FI" dirty="0"/>
          </a:p>
        </p:txBody>
      </p:sp>
    </p:spTree>
    <p:extLst>
      <p:ext uri="{BB962C8B-B14F-4D97-AF65-F5344CB8AC3E}">
        <p14:creationId xmlns:p14="http://schemas.microsoft.com/office/powerpoint/2010/main" val="25591626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6845B9BE-69CA-404E-94F8-48C82ECBF93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9B958474-C9E4-AF4D-B08A-A5E363C51D6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E3C7C8DC-58F0-BE4B-AC96-6A22CFD1FDF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6DD8F4-3B94-AA48-8E58-389101DC7C2A}" type="datetimeFigureOut">
              <a:rPr lang="fi-FI" smtClean="0"/>
              <a:t>4.2.2020</a:t>
            </a:fld>
            <a:endParaRPr lang="fi-FI" dirty="0"/>
          </a:p>
        </p:txBody>
      </p:sp>
      <p:sp>
        <p:nvSpPr>
          <p:cNvPr id="5" name="Alatunnisteen paikkamerkki 4">
            <a:extLst>
              <a:ext uri="{FF2B5EF4-FFF2-40B4-BE49-F238E27FC236}">
                <a16:creationId xmlns:a16="http://schemas.microsoft.com/office/drawing/2014/main" id="{C3903A25-DE12-B94F-B7D1-EF9552034C1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dirty="0"/>
          </a:p>
        </p:txBody>
      </p:sp>
      <p:sp>
        <p:nvSpPr>
          <p:cNvPr id="6" name="Dian numeron paikkamerkki 5">
            <a:extLst>
              <a:ext uri="{FF2B5EF4-FFF2-40B4-BE49-F238E27FC236}">
                <a16:creationId xmlns:a16="http://schemas.microsoft.com/office/drawing/2014/main" id="{C8F2ADD6-56AA-664E-A483-999214344B2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B5E282-CE12-CC45-91EA-2781B0ED7378}" type="slidenum">
              <a:rPr lang="fi-FI" smtClean="0"/>
              <a:t>‹#›</a:t>
            </a:fld>
            <a:endParaRPr lang="fi-FI" dirty="0"/>
          </a:p>
        </p:txBody>
      </p:sp>
    </p:spTree>
    <p:extLst>
      <p:ext uri="{BB962C8B-B14F-4D97-AF65-F5344CB8AC3E}">
        <p14:creationId xmlns:p14="http://schemas.microsoft.com/office/powerpoint/2010/main" val="29959750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hyperlink" Target="https://www.tunnetaitojalapselle.fi/20tapaakehualasta.html" TargetMode="External"/></Relationships>
</file>

<file path=ppt/slides/_rels/slide2.xml.rels><?xml version="1.0" encoding="UTF-8" standalone="yes"?>
<Relationships xmlns="http://schemas.openxmlformats.org/package/2006/relationships"><Relationship Id="rId2" Type="http://schemas.openxmlformats.org/officeDocument/2006/relationships/hyperlink" Target="https://www.oph.fi/sites/default/files/documents/perusopetuksen_opetussuunnitelman_perusteet_2014.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oph.fi/fi/koulutus-ja-tutkinnot/kuvataideopetuksen-lahtokohtia"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oph.fi/fi/koulutus-ja-tutkinnot/kuvataideopetuksen-lahtokohtia"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oph.fi/fi/koulutus-ja-tutkinnot/kuvataideopetuksen-lahtokohtia"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48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7" name="Picture 16">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a:extLst>
              <a:ext uri="{FF2B5EF4-FFF2-40B4-BE49-F238E27FC236}">
                <a16:creationId xmlns:a16="http://schemas.microsoft.com/office/drawing/2014/main" id="{1D21D9EA-0B87-3E49-9163-6847A37FFCBC}"/>
              </a:ext>
            </a:extLst>
          </p:cNvPr>
          <p:cNvSpPr>
            <a:spLocks noGrp="1"/>
          </p:cNvSpPr>
          <p:nvPr>
            <p:ph type="ctrTitle"/>
          </p:nvPr>
        </p:nvSpPr>
        <p:spPr>
          <a:xfrm>
            <a:off x="3045368" y="2043663"/>
            <a:ext cx="6105194" cy="2031055"/>
          </a:xfrm>
        </p:spPr>
        <p:txBody>
          <a:bodyPr>
            <a:normAutofit/>
          </a:bodyPr>
          <a:lstStyle/>
          <a:p>
            <a:r>
              <a:rPr lang="fi-FI" dirty="0">
                <a:solidFill>
                  <a:srgbClr val="FFFFFF"/>
                </a:solidFill>
              </a:rPr>
              <a:t>Kuvataiteen pedagogiikkaa</a:t>
            </a:r>
          </a:p>
        </p:txBody>
      </p:sp>
      <p:sp>
        <p:nvSpPr>
          <p:cNvPr id="4" name="Tekstiruutu 3">
            <a:extLst>
              <a:ext uri="{FF2B5EF4-FFF2-40B4-BE49-F238E27FC236}">
                <a16:creationId xmlns:a16="http://schemas.microsoft.com/office/drawing/2014/main" id="{D84A590C-C64D-4342-95AF-5339D2720E75}"/>
              </a:ext>
            </a:extLst>
          </p:cNvPr>
          <p:cNvSpPr txBox="1"/>
          <p:nvPr/>
        </p:nvSpPr>
        <p:spPr>
          <a:xfrm>
            <a:off x="3045368" y="4074718"/>
            <a:ext cx="6105194" cy="682079"/>
          </a:xfrm>
          <a:prstGeom prst="rect">
            <a:avLst/>
          </a:prstGeom>
        </p:spPr>
        <p:txBody>
          <a:bodyPr rtlCol="0">
            <a:normAutofit/>
          </a:bodyPr>
          <a:lstStyle/>
          <a:p>
            <a:pPr>
              <a:spcAft>
                <a:spcPts val="600"/>
              </a:spcAft>
            </a:pPr>
            <a:r>
              <a:rPr lang="fi-FI" dirty="0">
                <a:solidFill>
                  <a:srgbClr val="FFFFFF"/>
                </a:solidFill>
              </a:rPr>
              <a:t>Suvi Kalliskota</a:t>
            </a:r>
          </a:p>
        </p:txBody>
      </p:sp>
    </p:spTree>
    <p:extLst>
      <p:ext uri="{BB962C8B-B14F-4D97-AF65-F5344CB8AC3E}">
        <p14:creationId xmlns:p14="http://schemas.microsoft.com/office/powerpoint/2010/main" val="9019179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5B7F676-DEEE-E346-BA88-514B5F201F89}"/>
              </a:ext>
            </a:extLst>
          </p:cNvPr>
          <p:cNvSpPr>
            <a:spLocks noGrp="1"/>
          </p:cNvSpPr>
          <p:nvPr>
            <p:ph type="title"/>
          </p:nvPr>
        </p:nvSpPr>
        <p:spPr>
          <a:xfrm>
            <a:off x="4965430" y="629268"/>
            <a:ext cx="6586491" cy="1286160"/>
          </a:xfrm>
        </p:spPr>
        <p:txBody>
          <a:bodyPr anchor="b">
            <a:normAutofit/>
          </a:bodyPr>
          <a:lstStyle/>
          <a:p>
            <a:r>
              <a:rPr lang="fi-FI" sz="4100"/>
              <a:t>Kuvataiteen integrointi</a:t>
            </a:r>
            <a:br>
              <a:rPr lang="fi-FI" sz="4100"/>
            </a:br>
            <a:endParaRPr lang="fi-FI" sz="4100"/>
          </a:p>
        </p:txBody>
      </p:sp>
      <p:sp>
        <p:nvSpPr>
          <p:cNvPr id="3" name="Sisällön paikkamerkki 2">
            <a:extLst>
              <a:ext uri="{FF2B5EF4-FFF2-40B4-BE49-F238E27FC236}">
                <a16:creationId xmlns:a16="http://schemas.microsoft.com/office/drawing/2014/main" id="{D7AE3D86-AA26-C54F-AC9B-3A3A8DD69AD3}"/>
              </a:ext>
            </a:extLst>
          </p:cNvPr>
          <p:cNvSpPr>
            <a:spLocks noGrp="1"/>
          </p:cNvSpPr>
          <p:nvPr>
            <p:ph idx="1"/>
          </p:nvPr>
        </p:nvSpPr>
        <p:spPr>
          <a:xfrm>
            <a:off x="4965431" y="2438400"/>
            <a:ext cx="6586489" cy="3785419"/>
          </a:xfrm>
        </p:spPr>
        <p:txBody>
          <a:bodyPr>
            <a:normAutofit/>
          </a:bodyPr>
          <a:lstStyle/>
          <a:p>
            <a:r>
              <a:rPr lang="fi-FI" sz="2000"/>
              <a:t>Toisiin oppiaineisiin (aineidenvälisyys ja yhteistyö, asiantuntijuuden ja oppisisältöjen jakaminen ja yhdistyminen)</a:t>
            </a:r>
          </a:p>
          <a:p>
            <a:pPr marL="0" indent="0">
              <a:buNone/>
            </a:pPr>
            <a:endParaRPr lang="fi-FI" sz="2000"/>
          </a:p>
          <a:p>
            <a:pPr marL="0" indent="0">
              <a:buNone/>
            </a:pPr>
            <a:endParaRPr lang="fi-FI" sz="2000"/>
          </a:p>
          <a:p>
            <a:r>
              <a:rPr lang="fi-FI" sz="2000"/>
              <a:t>Yhteiskuntaan (yhteisöt, sosiokulttuuriset paikat, ympäristöt)</a:t>
            </a:r>
          </a:p>
        </p:txBody>
      </p:sp>
      <p:pic>
        <p:nvPicPr>
          <p:cNvPr id="5" name="Picture 4">
            <a:extLst>
              <a:ext uri="{FF2B5EF4-FFF2-40B4-BE49-F238E27FC236}">
                <a16:creationId xmlns:a16="http://schemas.microsoft.com/office/drawing/2014/main" id="{BCA0E657-6275-418F-917C-B1B664351911}"/>
              </a:ext>
            </a:extLst>
          </p:cNvPr>
          <p:cNvPicPr>
            <a:picLocks noChangeAspect="1"/>
          </p:cNvPicPr>
          <p:nvPr/>
        </p:nvPicPr>
        <p:blipFill rotWithShape="1">
          <a:blip r:embed="rId2"/>
          <a:srcRect l="11580" r="37725"/>
          <a:stretch/>
        </p:blipFill>
        <p:spPr>
          <a:xfrm>
            <a:off x="20" y="10"/>
            <a:ext cx="4635571" cy="6857990"/>
          </a:xfrm>
          <a:prstGeom prst="rect">
            <a:avLst/>
          </a:prstGeom>
          <a:effectLst/>
        </p:spPr>
      </p:pic>
      <p:cxnSp>
        <p:nvCxnSpPr>
          <p:cNvPr id="9" name="Straight Connector 8">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5066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F56F5174-31D9-4DBB-AAB7-A1FD7BDB13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614875" cy="6858000"/>
          </a:xfrm>
          <a:prstGeom prst="rect">
            <a:avLst/>
          </a:prstGeom>
          <a:gradFill>
            <a:gsLst>
              <a:gs pos="0">
                <a:schemeClr val="accent1"/>
              </a:gs>
              <a:gs pos="25000">
                <a:schemeClr val="accent1"/>
              </a:gs>
              <a:gs pos="94000">
                <a:schemeClr val="accent5"/>
              </a:gs>
              <a:gs pos="100000">
                <a:schemeClr val="accent5"/>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9" name="Picture 28">
            <a:extLst>
              <a:ext uri="{FF2B5EF4-FFF2-40B4-BE49-F238E27FC236}">
                <a16:creationId xmlns:a16="http://schemas.microsoft.com/office/drawing/2014/main" id="{AE113210-7872-481A-ADE6-3A05CCAF5EB2}"/>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a:extLst>
              <a:ext uri="{FF2B5EF4-FFF2-40B4-BE49-F238E27FC236}">
                <a16:creationId xmlns:a16="http://schemas.microsoft.com/office/drawing/2014/main" id="{434048F1-1CAB-944E-88FC-DF55F457D6CB}"/>
              </a:ext>
            </a:extLst>
          </p:cNvPr>
          <p:cNvSpPr>
            <a:spLocks noGrp="1"/>
          </p:cNvSpPr>
          <p:nvPr>
            <p:ph type="title"/>
          </p:nvPr>
        </p:nvSpPr>
        <p:spPr>
          <a:xfrm>
            <a:off x="5614876" y="0"/>
            <a:ext cx="5957999" cy="1228725"/>
          </a:xfrm>
        </p:spPr>
        <p:txBody>
          <a:bodyPr>
            <a:normAutofit/>
          </a:bodyPr>
          <a:lstStyle/>
          <a:p>
            <a:r>
              <a:rPr lang="fi-FI" sz="3700" dirty="0">
                <a:solidFill>
                  <a:srgbClr val="000000"/>
                </a:solidFill>
              </a:rPr>
              <a:t>Miten annan palautetta oppilaalle kuvataiteessa?</a:t>
            </a:r>
          </a:p>
        </p:txBody>
      </p:sp>
      <p:sp>
        <p:nvSpPr>
          <p:cNvPr id="31" name="Freeform 62">
            <a:extLst>
              <a:ext uri="{FF2B5EF4-FFF2-40B4-BE49-F238E27FC236}">
                <a16:creationId xmlns:a16="http://schemas.microsoft.com/office/drawing/2014/main" id="{F9A95BEE-6BB1-4A28-A8E6-A34B2E42EF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8619"/>
            <a:ext cx="5000438" cy="5400962"/>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5" name="Picture 4">
            <a:extLst>
              <a:ext uri="{FF2B5EF4-FFF2-40B4-BE49-F238E27FC236}">
                <a16:creationId xmlns:a16="http://schemas.microsoft.com/office/drawing/2014/main" id="{D0BFB3E8-FCCB-40AE-8446-E4C4D5041678}"/>
              </a:ext>
            </a:extLst>
          </p:cNvPr>
          <p:cNvPicPr>
            <a:picLocks noChangeAspect="1"/>
          </p:cNvPicPr>
          <p:nvPr/>
        </p:nvPicPr>
        <p:blipFill rotWithShape="1">
          <a:blip r:embed="rId3">
            <a:alphaModFix/>
          </a:blip>
          <a:srcRect l="1852" r="35567" b="-1"/>
          <a:stretch/>
        </p:blipFill>
        <p:spPr>
          <a:xfrm>
            <a:off x="20" y="907231"/>
            <a:ext cx="4838021" cy="5063738"/>
          </a:xfrm>
          <a:custGeom>
            <a:avLst/>
            <a:gdLst>
              <a:gd name="connsiteX0" fmla="*/ 2306172 w 4838041"/>
              <a:gd name="connsiteY0" fmla="*/ 0 h 5063738"/>
              <a:gd name="connsiteX1" fmla="*/ 4838041 w 4838041"/>
              <a:gd name="connsiteY1" fmla="*/ 2531869 h 5063738"/>
              <a:gd name="connsiteX2" fmla="*/ 2306172 w 4838041"/>
              <a:gd name="connsiteY2" fmla="*/ 5063738 h 5063738"/>
              <a:gd name="connsiteX3" fmla="*/ 79886 w 4838041"/>
              <a:gd name="connsiteY3" fmla="*/ 3738709 h 5063738"/>
              <a:gd name="connsiteX4" fmla="*/ 0 w 4838041"/>
              <a:gd name="connsiteY4" fmla="*/ 3572876 h 5063738"/>
              <a:gd name="connsiteX5" fmla="*/ 0 w 4838041"/>
              <a:gd name="connsiteY5" fmla="*/ 1490863 h 5063738"/>
              <a:gd name="connsiteX6" fmla="*/ 79886 w 4838041"/>
              <a:gd name="connsiteY6" fmla="*/ 1325030 h 5063738"/>
              <a:gd name="connsiteX7" fmla="*/ 2306172 w 4838041"/>
              <a:gd name="connsiteY7" fmla="*/ 0 h 506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38041" h="5063738">
                <a:moveTo>
                  <a:pt x="2306172" y="0"/>
                </a:moveTo>
                <a:cubicBezTo>
                  <a:pt x="3704485" y="0"/>
                  <a:pt x="4838041" y="1133556"/>
                  <a:pt x="4838041" y="2531869"/>
                </a:cubicBezTo>
                <a:cubicBezTo>
                  <a:pt x="4838041" y="3930182"/>
                  <a:pt x="3704485" y="5063738"/>
                  <a:pt x="2306172" y="5063738"/>
                </a:cubicBezTo>
                <a:cubicBezTo>
                  <a:pt x="1344832" y="5063738"/>
                  <a:pt x="508631" y="4527956"/>
                  <a:pt x="79886" y="3738709"/>
                </a:cubicBezTo>
                <a:lnTo>
                  <a:pt x="0" y="3572876"/>
                </a:lnTo>
                <a:lnTo>
                  <a:pt x="0" y="1490863"/>
                </a:lnTo>
                <a:lnTo>
                  <a:pt x="79886" y="1325030"/>
                </a:lnTo>
                <a:cubicBezTo>
                  <a:pt x="508631" y="535783"/>
                  <a:pt x="1344832" y="0"/>
                  <a:pt x="2306172" y="0"/>
                </a:cubicBezTo>
                <a:close/>
              </a:path>
            </a:pathLst>
          </a:custGeom>
          <a:effectLst>
            <a:softEdge rad="0"/>
          </a:effectLst>
        </p:spPr>
      </p:pic>
      <p:sp>
        <p:nvSpPr>
          <p:cNvPr id="3" name="Sisällön paikkamerkki 2">
            <a:extLst>
              <a:ext uri="{FF2B5EF4-FFF2-40B4-BE49-F238E27FC236}">
                <a16:creationId xmlns:a16="http://schemas.microsoft.com/office/drawing/2014/main" id="{E631EE4F-5197-8D44-B229-03C97B807DC0}"/>
              </a:ext>
            </a:extLst>
          </p:cNvPr>
          <p:cNvSpPr>
            <a:spLocks noGrp="1"/>
          </p:cNvSpPr>
          <p:nvPr>
            <p:ph idx="1"/>
          </p:nvPr>
        </p:nvSpPr>
        <p:spPr>
          <a:xfrm>
            <a:off x="5443538" y="1600199"/>
            <a:ext cx="6572250" cy="5029487"/>
          </a:xfrm>
        </p:spPr>
        <p:txBody>
          <a:bodyPr anchor="ctr">
            <a:noAutofit/>
          </a:bodyPr>
          <a:lstStyle/>
          <a:p>
            <a:r>
              <a:rPr lang="fi-FI" sz="1800" dirty="0">
                <a:solidFill>
                  <a:srgbClr val="000000"/>
                </a:solidFill>
              </a:rPr>
              <a:t>Tarkastele oppilaan kehittymistä kokonaisvaltaisesti huomioiden aiemmat työskentelyprosessit</a:t>
            </a:r>
          </a:p>
          <a:p>
            <a:r>
              <a:rPr lang="fi-FI" sz="1800" dirty="0">
                <a:solidFill>
                  <a:srgbClr val="000000"/>
                </a:solidFill>
              </a:rPr>
              <a:t>Anna rehellistä ja rakentavaa palautetta, kannustavasti</a:t>
            </a:r>
          </a:p>
          <a:p>
            <a:r>
              <a:rPr lang="fi-FI" sz="1800" dirty="0">
                <a:solidFill>
                  <a:srgbClr val="000000"/>
                </a:solidFill>
              </a:rPr>
              <a:t>Anna oppilaan itse kertoa työstään ja perustella valintojaan</a:t>
            </a:r>
          </a:p>
          <a:p>
            <a:r>
              <a:rPr lang="fi-FI" sz="1800" dirty="0">
                <a:solidFill>
                  <a:srgbClr val="000000"/>
                </a:solidFill>
              </a:rPr>
              <a:t>Muista etsiä onnistumisia (esim. aihe, värit, sommittelu, mielikuvitus, yksityiskohdat, kokonaisuus, kehittyminen, ryhmätyötaidot, innostuneisuus, yritteliäisyys, rohkeus kokeilla, jne.)</a:t>
            </a:r>
          </a:p>
          <a:p>
            <a:pPr marL="0" indent="0">
              <a:buNone/>
            </a:pPr>
            <a:endParaRPr lang="fi-FI" sz="1800" dirty="0">
              <a:solidFill>
                <a:srgbClr val="000000"/>
              </a:solidFill>
            </a:endParaRPr>
          </a:p>
          <a:p>
            <a:r>
              <a:rPr lang="fi-FI" sz="1800" dirty="0">
                <a:solidFill>
                  <a:srgbClr val="000000"/>
                </a:solidFill>
              </a:rPr>
              <a:t>Tarkastele myös omaa toimintaa: annoinko riittävän selkeät ohjeet, jaksoinko kannustaa jatkamaan työtä, jos oppilas halusi työnsä vain nopeasti valmiiksi, onnistuiko motivointi, toimiiko vuorovaikutukseni oppilaiden kanssa, millainen on ilmapiiri </a:t>
            </a:r>
            <a:r>
              <a:rPr lang="fi-FI" sz="1800" dirty="0" err="1">
                <a:solidFill>
                  <a:srgbClr val="000000"/>
                </a:solidFill>
              </a:rPr>
              <a:t>kuvistunneillani</a:t>
            </a:r>
            <a:r>
              <a:rPr lang="fi-FI" sz="1800" dirty="0">
                <a:solidFill>
                  <a:srgbClr val="000000"/>
                </a:solidFill>
              </a:rPr>
              <a:t>?</a:t>
            </a:r>
          </a:p>
          <a:p>
            <a:r>
              <a:rPr lang="fi-FI" sz="1800" dirty="0">
                <a:solidFill>
                  <a:srgbClr val="000000"/>
                </a:solidFill>
              </a:rPr>
              <a:t>OPETTELE KEHUMAAN OPPILASTA </a:t>
            </a:r>
          </a:p>
          <a:p>
            <a:pPr marL="0" indent="0">
              <a:buNone/>
            </a:pPr>
            <a:r>
              <a:rPr lang="fi-FI" sz="1800" dirty="0">
                <a:solidFill>
                  <a:srgbClr val="000000"/>
                </a:solidFill>
                <a:hlinkClick r:id="rId4"/>
              </a:rPr>
              <a:t>https://www.tunnetaitojalapselle.fi/20tapaakehualasta.html</a:t>
            </a:r>
            <a:r>
              <a:rPr lang="fi-FI" sz="1800" dirty="0">
                <a:solidFill>
                  <a:srgbClr val="000000"/>
                </a:solidFill>
              </a:rPr>
              <a:t>  (kehumisen harjoittelun aakkosia)</a:t>
            </a:r>
          </a:p>
          <a:p>
            <a:pPr marL="0" indent="0">
              <a:buNone/>
            </a:pPr>
            <a:r>
              <a:rPr lang="fi-FI" sz="1800" dirty="0">
                <a:solidFill>
                  <a:srgbClr val="000000"/>
                </a:solidFill>
              </a:rPr>
              <a:t>  </a:t>
            </a:r>
          </a:p>
        </p:txBody>
      </p:sp>
    </p:spTree>
    <p:extLst>
      <p:ext uri="{BB962C8B-B14F-4D97-AF65-F5344CB8AC3E}">
        <p14:creationId xmlns:p14="http://schemas.microsoft.com/office/powerpoint/2010/main" val="32447631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C608BEB-860E-4094-8511-78603564A7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5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Otsikko 1">
            <a:extLst>
              <a:ext uri="{FF2B5EF4-FFF2-40B4-BE49-F238E27FC236}">
                <a16:creationId xmlns:a16="http://schemas.microsoft.com/office/drawing/2014/main" id="{327AF60E-7D1C-7A45-A6CC-8D7264F37334}"/>
              </a:ext>
            </a:extLst>
          </p:cNvPr>
          <p:cNvSpPr>
            <a:spLocks noGrp="1"/>
          </p:cNvSpPr>
          <p:nvPr>
            <p:ph type="title"/>
          </p:nvPr>
        </p:nvSpPr>
        <p:spPr>
          <a:xfrm>
            <a:off x="838200" y="1412488"/>
            <a:ext cx="2899189" cy="4363844"/>
          </a:xfrm>
        </p:spPr>
        <p:txBody>
          <a:bodyPr vert="horz" lIns="91440" tIns="45720" rIns="91440" bIns="45720" rtlCol="0" anchor="t">
            <a:normAutofit/>
          </a:bodyPr>
          <a:lstStyle/>
          <a:p>
            <a:r>
              <a:rPr lang="en-US" sz="4000" kern="1200" dirty="0">
                <a:solidFill>
                  <a:srgbClr val="FFFFFF"/>
                </a:solidFill>
                <a:latin typeface="+mj-lt"/>
                <a:ea typeface="+mj-ea"/>
                <a:cs typeface="+mj-cs"/>
              </a:rPr>
              <a:t>Mitä sanoo OPS?</a:t>
            </a:r>
          </a:p>
        </p:txBody>
      </p:sp>
      <p:sp>
        <p:nvSpPr>
          <p:cNvPr id="3" name="Sisällön paikkamerkki 2">
            <a:extLst>
              <a:ext uri="{FF2B5EF4-FFF2-40B4-BE49-F238E27FC236}">
                <a16:creationId xmlns:a16="http://schemas.microsoft.com/office/drawing/2014/main" id="{C5FEC85C-5414-954C-8686-29A5F6EF904D}"/>
              </a:ext>
            </a:extLst>
          </p:cNvPr>
          <p:cNvSpPr>
            <a:spLocks noGrp="1"/>
          </p:cNvSpPr>
          <p:nvPr>
            <p:ph idx="1"/>
          </p:nvPr>
        </p:nvSpPr>
        <p:spPr>
          <a:xfrm>
            <a:off x="4380855" y="285750"/>
            <a:ext cx="3749009" cy="6229350"/>
          </a:xfrm>
        </p:spPr>
        <p:txBody>
          <a:bodyPr vert="horz" lIns="91440" tIns="45720" rIns="91440" bIns="45720" rtlCol="0">
            <a:normAutofit lnSpcReduction="10000"/>
          </a:bodyPr>
          <a:lstStyle/>
          <a:p>
            <a:pPr marL="0"/>
            <a:r>
              <a:rPr lang="en-US" sz="1800" dirty="0"/>
              <a:t>Kuvataiteen opetuksen tehtävä on ohjata oppilaita tutkimaan ja ilmaisemaan kulttuurisesti moninaista todellisuutta taiteen keinoin. Oppilaiden identiteettien rakentumista, kulttuurista osaamista ja yhteisöllisyyttä vahvistetaan kuvia tuottamalla ja tulkitsemalla. Oppilaiden omat kokemukset, ja mielikuvitus ja kokeileminen luovat perustan opetukselle. Kuvataiteen opetus kehittää kykyä ymmärtää taiteen, ympäristön ja muun visuaalisen kulttuurin ilmiöitä. </a:t>
            </a:r>
          </a:p>
          <a:p>
            <a:pPr marL="0"/>
            <a:r>
              <a:rPr lang="en-US" sz="1800" dirty="0"/>
              <a:t>Oppilaille tarjotaan tapoja arvottaa todellisuutta ja vaikuttaa siihen. Kulttuuriperinnön tuntemusta vahvistamalla tuetaan </a:t>
            </a:r>
            <a:r>
              <a:rPr lang="en-US" sz="1800" dirty="0" err="1"/>
              <a:t>traditioiden</a:t>
            </a:r>
            <a:r>
              <a:rPr lang="en-US" sz="1800" dirty="0"/>
              <a:t> välittymistä ja uudistumista. Opetus tukee oppilaiden kriittisen ajattelun kehittymistä sekä kannustaa heitä vaikuttamaan omaan elinympäristöön ja yhteiskuntaan. Kuvataiteen opetuksessa luodaan perustaa oppilaiden paikalliselle ja globaalille toimijuudelle. </a:t>
            </a:r>
          </a:p>
          <a:p>
            <a:pPr marL="0"/>
            <a:endParaRPr lang="en-US" sz="1800" dirty="0"/>
          </a:p>
          <a:p>
            <a:pPr marL="0" indent="0">
              <a:buNone/>
            </a:pPr>
            <a:endParaRPr lang="en-US" sz="1300" dirty="0"/>
          </a:p>
        </p:txBody>
      </p:sp>
      <p:cxnSp>
        <p:nvCxnSpPr>
          <p:cNvPr id="13" name="Straight Connector 12">
            <a:extLst>
              <a:ext uri="{FF2B5EF4-FFF2-40B4-BE49-F238E27FC236}">
                <a16:creationId xmlns:a16="http://schemas.microsoft.com/office/drawing/2014/main" id="{1F16A8D4-FE87-4604-88B2-394B5D1EB4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29871" y="1412488"/>
            <a:ext cx="0" cy="36576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6" name="Tekstiruutu 5">
            <a:extLst>
              <a:ext uri="{FF2B5EF4-FFF2-40B4-BE49-F238E27FC236}">
                <a16:creationId xmlns:a16="http://schemas.microsoft.com/office/drawing/2014/main" id="{65C08A98-1361-2E4A-B7A9-BC68E42034D1}"/>
              </a:ext>
            </a:extLst>
          </p:cNvPr>
          <p:cNvSpPr txBox="1"/>
          <p:nvPr/>
        </p:nvSpPr>
        <p:spPr>
          <a:xfrm>
            <a:off x="8451604" y="5274526"/>
            <a:ext cx="3197701" cy="947853"/>
          </a:xfrm>
          <a:prstGeom prst="rect">
            <a:avLst/>
          </a:prstGeom>
        </p:spPr>
        <p:txBody>
          <a:bodyPr vert="horz" lIns="91440" tIns="45720" rIns="91440" bIns="45720" rtlCol="0">
            <a:normAutofit fontScale="92500" lnSpcReduction="20000"/>
          </a:bodyPr>
          <a:lstStyle/>
          <a:p>
            <a:pPr indent="-228600">
              <a:lnSpc>
                <a:spcPct val="90000"/>
              </a:lnSpc>
              <a:spcAft>
                <a:spcPts val="600"/>
              </a:spcAft>
              <a:buFont typeface="Arial" panose="020B0604020202020204" pitchFamily="34" charset="0"/>
              <a:buChar char="•"/>
            </a:pPr>
            <a:r>
              <a:rPr lang="en-US" sz="2000" dirty="0">
                <a:hlinkClick r:id="rId2"/>
              </a:rPr>
              <a:t>https://www.oph.fi/sites/default/files/documents/perusopetuksen_opetussuunnitelman_perusteet_2014.pdf</a:t>
            </a:r>
            <a:r>
              <a:rPr lang="en-US" sz="2000" dirty="0"/>
              <a:t> </a:t>
            </a:r>
          </a:p>
        </p:txBody>
      </p:sp>
    </p:spTree>
    <p:extLst>
      <p:ext uri="{BB962C8B-B14F-4D97-AF65-F5344CB8AC3E}">
        <p14:creationId xmlns:p14="http://schemas.microsoft.com/office/powerpoint/2010/main" val="30422597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35A04CF-97D4-4FF7-B359-C546B1F62E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Shape 10">
            <a:extLst>
              <a:ext uri="{FF2B5EF4-FFF2-40B4-BE49-F238E27FC236}">
                <a16:creationId xmlns:a16="http://schemas.microsoft.com/office/drawing/2014/main" id="{1DE7243B-5109-444B-8FAF-7437C66BC0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4421332" cy="6858000"/>
          </a:xfrm>
          <a:custGeom>
            <a:avLst/>
            <a:gdLst>
              <a:gd name="connsiteX0" fmla="*/ 4421332 w 4421332"/>
              <a:gd name="connsiteY0" fmla="*/ 0 h 6858000"/>
              <a:gd name="connsiteX1" fmla="*/ 69075 w 4421332"/>
              <a:gd name="connsiteY1" fmla="*/ 0 h 6858000"/>
              <a:gd name="connsiteX2" fmla="*/ 35131 w 4421332"/>
              <a:gd name="connsiteY2" fmla="*/ 267128 h 6858000"/>
              <a:gd name="connsiteX3" fmla="*/ 0 w 4421332"/>
              <a:gd name="connsiteY3" fmla="*/ 962845 h 6858000"/>
              <a:gd name="connsiteX4" fmla="*/ 3276103 w 4421332"/>
              <a:gd name="connsiteY4" fmla="*/ 6782205 h 6858000"/>
              <a:gd name="connsiteX5" fmla="*/ 3407923 w 4421332"/>
              <a:gd name="connsiteY5" fmla="*/ 6858000 h 6858000"/>
              <a:gd name="connsiteX6" fmla="*/ 4421332 w 442133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21332" h="6858000">
                <a:moveTo>
                  <a:pt x="4421332" y="0"/>
                </a:moveTo>
                <a:lnTo>
                  <a:pt x="69075" y="0"/>
                </a:lnTo>
                <a:lnTo>
                  <a:pt x="35131" y="267128"/>
                </a:lnTo>
                <a:cubicBezTo>
                  <a:pt x="11901" y="495874"/>
                  <a:pt x="0" y="727970"/>
                  <a:pt x="0" y="962845"/>
                </a:cubicBezTo>
                <a:cubicBezTo>
                  <a:pt x="0" y="3429034"/>
                  <a:pt x="1312002" y="5588789"/>
                  <a:pt x="3276103" y="6782205"/>
                </a:cubicBezTo>
                <a:lnTo>
                  <a:pt x="3407923" y="6858000"/>
                </a:lnTo>
                <a:lnTo>
                  <a:pt x="442133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Freeform: Shape 12">
            <a:extLst>
              <a:ext uri="{FF2B5EF4-FFF2-40B4-BE49-F238E27FC236}">
                <a16:creationId xmlns:a16="http://schemas.microsoft.com/office/drawing/2014/main" id="{4C5D6221-DA7B-4611-AA26-7D8E349FDE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232227" cy="6858000"/>
          </a:xfrm>
          <a:custGeom>
            <a:avLst/>
            <a:gdLst>
              <a:gd name="connsiteX0" fmla="*/ 0 w 4232227"/>
              <a:gd name="connsiteY0" fmla="*/ 0 h 6858000"/>
              <a:gd name="connsiteX1" fmla="*/ 4161853 w 4232227"/>
              <a:gd name="connsiteY1" fmla="*/ 0 h 6858000"/>
              <a:gd name="connsiteX2" fmla="*/ 4197953 w 4232227"/>
              <a:gd name="connsiteY2" fmla="*/ 284091 h 6858000"/>
              <a:gd name="connsiteX3" fmla="*/ 4232227 w 4232227"/>
              <a:gd name="connsiteY3" fmla="*/ 962844 h 6858000"/>
              <a:gd name="connsiteX4" fmla="*/ 758007 w 4232227"/>
              <a:gd name="connsiteY4" fmla="*/ 6800152 h 6858000"/>
              <a:gd name="connsiteX5" fmla="*/ 645060 w 4232227"/>
              <a:gd name="connsiteY5" fmla="*/ 6858000 h 6858000"/>
              <a:gd name="connsiteX6" fmla="*/ 0 w 423222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232227" h="6858000">
                <a:moveTo>
                  <a:pt x="0" y="0"/>
                </a:moveTo>
                <a:lnTo>
                  <a:pt x="4161853" y="0"/>
                </a:lnTo>
                <a:lnTo>
                  <a:pt x="4197953" y="284091"/>
                </a:lnTo>
                <a:cubicBezTo>
                  <a:pt x="4220617" y="507260"/>
                  <a:pt x="4232227" y="733696"/>
                  <a:pt x="4232227" y="962844"/>
                </a:cubicBezTo>
                <a:cubicBezTo>
                  <a:pt x="4232227" y="3483472"/>
                  <a:pt x="2827409" y="5675986"/>
                  <a:pt x="758007" y="6800152"/>
                </a:cubicBezTo>
                <a:lnTo>
                  <a:pt x="645060" y="6858000"/>
                </a:lnTo>
                <a:lnTo>
                  <a:pt x="0" y="6858000"/>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Otsikko 1">
            <a:extLst>
              <a:ext uri="{FF2B5EF4-FFF2-40B4-BE49-F238E27FC236}">
                <a16:creationId xmlns:a16="http://schemas.microsoft.com/office/drawing/2014/main" id="{F93B4D39-2162-6841-9593-F01F6822FAAC}"/>
              </a:ext>
            </a:extLst>
          </p:cNvPr>
          <p:cNvSpPr>
            <a:spLocks noGrp="1"/>
          </p:cNvSpPr>
          <p:nvPr>
            <p:ph type="title"/>
          </p:nvPr>
        </p:nvSpPr>
        <p:spPr>
          <a:xfrm>
            <a:off x="214314" y="542925"/>
            <a:ext cx="3461454" cy="3026185"/>
          </a:xfrm>
        </p:spPr>
        <p:txBody>
          <a:bodyPr vert="horz" lIns="91440" tIns="45720" rIns="91440" bIns="45720" rtlCol="0" anchor="t">
            <a:normAutofit fontScale="90000"/>
          </a:bodyPr>
          <a:lstStyle/>
          <a:p>
            <a:br>
              <a:rPr lang="en-US" sz="3100" kern="1200" dirty="0">
                <a:solidFill>
                  <a:srgbClr val="FFFFFF"/>
                </a:solidFill>
                <a:latin typeface="+mj-lt"/>
                <a:ea typeface="+mj-ea"/>
                <a:cs typeface="+mj-cs"/>
              </a:rPr>
            </a:br>
            <a:r>
              <a:rPr lang="en-US" sz="3100" kern="1200" dirty="0">
                <a:solidFill>
                  <a:srgbClr val="FFFFFF"/>
                </a:solidFill>
                <a:latin typeface="+mj-lt"/>
                <a:ea typeface="+mj-ea"/>
                <a:cs typeface="+mj-cs"/>
              </a:rPr>
              <a:t>Kuvataiteen opetuksen tavoitteet liittyvät kaikilla vuosiluokilla neljään opetussuunnitelmassa määriteltyyn tavoitealueeseen:</a:t>
            </a:r>
            <a:br>
              <a:rPr lang="en-US" sz="1700" kern="1200" dirty="0">
                <a:solidFill>
                  <a:srgbClr val="FFFFFF"/>
                </a:solidFill>
                <a:latin typeface="+mj-lt"/>
                <a:ea typeface="+mj-ea"/>
                <a:cs typeface="+mj-cs"/>
              </a:rPr>
            </a:br>
            <a:endParaRPr lang="en-US" sz="1700" kern="1200" dirty="0">
              <a:solidFill>
                <a:srgbClr val="FFFFFF"/>
              </a:solidFill>
              <a:latin typeface="+mj-lt"/>
              <a:ea typeface="+mj-ea"/>
              <a:cs typeface="+mj-cs"/>
            </a:endParaRPr>
          </a:p>
        </p:txBody>
      </p:sp>
      <p:sp>
        <p:nvSpPr>
          <p:cNvPr id="3" name="Sisällön paikkamerkki 2">
            <a:extLst>
              <a:ext uri="{FF2B5EF4-FFF2-40B4-BE49-F238E27FC236}">
                <a16:creationId xmlns:a16="http://schemas.microsoft.com/office/drawing/2014/main" id="{29EA30A5-D050-894D-A15F-60BDAAD45423}"/>
              </a:ext>
            </a:extLst>
          </p:cNvPr>
          <p:cNvSpPr>
            <a:spLocks noGrp="1"/>
          </p:cNvSpPr>
          <p:nvPr>
            <p:ph idx="1"/>
          </p:nvPr>
        </p:nvSpPr>
        <p:spPr>
          <a:xfrm>
            <a:off x="4922767" y="855277"/>
            <a:ext cx="2926080" cy="4363844"/>
          </a:xfrm>
        </p:spPr>
        <p:txBody>
          <a:bodyPr vert="horz" lIns="91440" tIns="45720" rIns="91440" bIns="45720" rtlCol="0">
            <a:normAutofit fontScale="92500" lnSpcReduction="10000"/>
          </a:bodyPr>
          <a:lstStyle/>
          <a:p>
            <a:endParaRPr lang="en-US" sz="2000" dirty="0"/>
          </a:p>
          <a:p>
            <a:r>
              <a:rPr lang="en-US" dirty="0"/>
              <a:t>visuaalinen havaitseminen ja ajattelu</a:t>
            </a:r>
          </a:p>
          <a:p>
            <a:r>
              <a:rPr lang="en-US" dirty="0"/>
              <a:t>kuvallinen tuottaminen</a:t>
            </a:r>
          </a:p>
          <a:p>
            <a:r>
              <a:rPr lang="en-US" dirty="0"/>
              <a:t>visuaalisen kulttuurin tulkinta</a:t>
            </a:r>
          </a:p>
          <a:p>
            <a:r>
              <a:rPr lang="en-US" dirty="0"/>
              <a:t>esteettinen, ekologinen ja eettinen arvottaminen </a:t>
            </a:r>
          </a:p>
          <a:p>
            <a:endParaRPr lang="en-US" sz="2000" dirty="0"/>
          </a:p>
        </p:txBody>
      </p:sp>
      <p:sp>
        <p:nvSpPr>
          <p:cNvPr id="4" name="Tekstiruutu 3">
            <a:extLst>
              <a:ext uri="{FF2B5EF4-FFF2-40B4-BE49-F238E27FC236}">
                <a16:creationId xmlns:a16="http://schemas.microsoft.com/office/drawing/2014/main" id="{5A0D662E-2D4D-704C-975D-B9A8F68F72AD}"/>
              </a:ext>
            </a:extLst>
          </p:cNvPr>
          <p:cNvSpPr txBox="1"/>
          <p:nvPr/>
        </p:nvSpPr>
        <p:spPr>
          <a:xfrm>
            <a:off x="3430635" y="6274423"/>
            <a:ext cx="8734425" cy="814387"/>
          </a:xfrm>
          <a:prstGeom prst="rect">
            <a:avLst/>
          </a:prstGeom>
        </p:spPr>
        <p:txBody>
          <a:bodyPr vert="horz" lIns="91440" tIns="45720" rIns="91440" bIns="45720" rtlCol="0">
            <a:normAutofit/>
          </a:bodyPr>
          <a:lstStyle/>
          <a:p>
            <a:pPr indent="-228600">
              <a:lnSpc>
                <a:spcPct val="90000"/>
              </a:lnSpc>
              <a:spcAft>
                <a:spcPts val="600"/>
              </a:spcAft>
              <a:buFont typeface="Arial" panose="020B0604020202020204" pitchFamily="34" charset="0"/>
              <a:buChar char="•"/>
            </a:pPr>
            <a:r>
              <a:rPr lang="en-US" sz="2000" dirty="0">
                <a:hlinkClick r:id="rId2"/>
              </a:rPr>
              <a:t>https://www.oph.fi/fi/koulutus-ja-tutkinnot/kuvataideopetuksen-lahtokohtia</a:t>
            </a:r>
            <a:r>
              <a:rPr lang="en-US" sz="2000" dirty="0"/>
              <a:t>  </a:t>
            </a:r>
          </a:p>
        </p:txBody>
      </p:sp>
    </p:spTree>
    <p:extLst>
      <p:ext uri="{BB962C8B-B14F-4D97-AF65-F5344CB8AC3E}">
        <p14:creationId xmlns:p14="http://schemas.microsoft.com/office/powerpoint/2010/main" val="865662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D260B7AE-551F-874C-A16E-AC3805872BF9}"/>
              </a:ext>
            </a:extLst>
          </p:cNvPr>
          <p:cNvSpPr>
            <a:spLocks noGrp="1"/>
          </p:cNvSpPr>
          <p:nvPr>
            <p:ph idx="1"/>
          </p:nvPr>
        </p:nvSpPr>
        <p:spPr>
          <a:xfrm>
            <a:off x="838200" y="328614"/>
            <a:ext cx="10515600" cy="5848350"/>
          </a:xfrm>
        </p:spPr>
        <p:txBody>
          <a:bodyPr>
            <a:normAutofit/>
          </a:bodyPr>
          <a:lstStyle/>
          <a:p>
            <a:r>
              <a:rPr lang="fi-FI" dirty="0"/>
              <a:t>Kuvataide samanarvoinen muiden oppiaineiden kanssa. OPS ohjaa ja velvoittaa opetuksen järjestäjää.</a:t>
            </a:r>
          </a:p>
          <a:p>
            <a:r>
              <a:rPr lang="fi-FI" dirty="0"/>
              <a:t>Kokonaisvaltaisessa taideoppimisessa </a:t>
            </a:r>
            <a:r>
              <a:rPr lang="fi-FI" dirty="0">
                <a:ln w="0"/>
                <a:effectLst>
                  <a:outerShdw blurRad="38100" dist="19050" dir="2700000" algn="tl" rotWithShape="0">
                    <a:schemeClr val="dk1">
                      <a:alpha val="40000"/>
                    </a:schemeClr>
                  </a:outerShdw>
                </a:effectLst>
              </a:rPr>
              <a:t>lopputulosta ja prosessia pidetään samanarvoisina. </a:t>
            </a:r>
            <a:endParaRPr lang="fi-FI" dirty="0"/>
          </a:p>
          <a:p>
            <a:r>
              <a:rPr lang="fi-FI" dirty="0"/>
              <a:t>Kulloisenkin opetusryhmän tarpeet ja toiveet ohjaavat sitä, millaisia kuvailmaisun keinoja, toimintamuotoja ja lähestymistapoja opetuksessa käytetään. </a:t>
            </a:r>
          </a:p>
          <a:p>
            <a:r>
              <a:rPr lang="fi-FI" dirty="0"/>
              <a:t>Kuvataiteen opetustilanteissa luodaan </a:t>
            </a:r>
            <a:r>
              <a:rPr lang="fi-FI" dirty="0">
                <a:ln w="0"/>
                <a:effectLst>
                  <a:outerShdw blurRad="38100" dist="19050" dir="2700000" algn="tl" rotWithShape="0">
                    <a:schemeClr val="dk1">
                      <a:alpha val="40000"/>
                    </a:schemeClr>
                  </a:outerShdw>
                </a:effectLst>
              </a:rPr>
              <a:t>rohkaiseva ilmapiiri, joka kannustaa kokeilemiseen ja harjoitteluun. </a:t>
            </a:r>
            <a:endParaRPr lang="fi-FI" dirty="0"/>
          </a:p>
          <a:p>
            <a:r>
              <a:rPr lang="fi-FI" dirty="0"/>
              <a:t>Opetuksessa huomioidaan yksilölliset tarpeet ja työskennellään yksin ja ryhmässä. </a:t>
            </a:r>
          </a:p>
          <a:p>
            <a:r>
              <a:rPr lang="fi-FI" dirty="0"/>
              <a:t>Pedagogiset ratkaisut tukevat oppilaan moniaistista havainnointia, pitkäjänteistä työskentelyä ja tavoitteellista oppimista. </a:t>
            </a:r>
          </a:p>
        </p:txBody>
      </p:sp>
      <p:sp>
        <p:nvSpPr>
          <p:cNvPr id="4" name="Tekstiruutu 3">
            <a:extLst>
              <a:ext uri="{FF2B5EF4-FFF2-40B4-BE49-F238E27FC236}">
                <a16:creationId xmlns:a16="http://schemas.microsoft.com/office/drawing/2014/main" id="{B22D1328-8401-E648-B514-7B5BBCF383E4}"/>
              </a:ext>
            </a:extLst>
          </p:cNvPr>
          <p:cNvSpPr txBox="1"/>
          <p:nvPr/>
        </p:nvSpPr>
        <p:spPr>
          <a:xfrm>
            <a:off x="7272338" y="6211669"/>
            <a:ext cx="4772025" cy="646331"/>
          </a:xfrm>
          <a:prstGeom prst="rect">
            <a:avLst/>
          </a:prstGeom>
          <a:noFill/>
        </p:spPr>
        <p:txBody>
          <a:bodyPr wrap="square" rtlCol="0">
            <a:spAutoFit/>
          </a:bodyPr>
          <a:lstStyle/>
          <a:p>
            <a:r>
              <a:rPr lang="fi-FI" dirty="0">
                <a:hlinkClick r:id="rId2"/>
              </a:rPr>
              <a:t>https://www.oph.fi/fi/koulutus-ja-tutkinnot/kuvataideopetuksen-lahtokohtia</a:t>
            </a:r>
            <a:r>
              <a:rPr lang="fi-FI" dirty="0"/>
              <a:t> </a:t>
            </a:r>
          </a:p>
        </p:txBody>
      </p:sp>
    </p:spTree>
    <p:extLst>
      <p:ext uri="{BB962C8B-B14F-4D97-AF65-F5344CB8AC3E}">
        <p14:creationId xmlns:p14="http://schemas.microsoft.com/office/powerpoint/2010/main" val="38886656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a:extLst>
              <a:ext uri="{FF2B5EF4-FFF2-40B4-BE49-F238E27FC236}">
                <a16:creationId xmlns:a16="http://schemas.microsoft.com/office/drawing/2014/main" id="{B36782F5-F581-774B-A485-29F096328B4C}"/>
              </a:ext>
            </a:extLst>
          </p:cNvPr>
          <p:cNvSpPr>
            <a:spLocks noGrp="1"/>
          </p:cNvSpPr>
          <p:nvPr>
            <p:ph type="title"/>
          </p:nvPr>
        </p:nvSpPr>
        <p:spPr>
          <a:xfrm>
            <a:off x="640079" y="2053641"/>
            <a:ext cx="3669161" cy="2760098"/>
          </a:xfrm>
        </p:spPr>
        <p:txBody>
          <a:bodyPr>
            <a:normAutofit/>
          </a:bodyPr>
          <a:lstStyle/>
          <a:p>
            <a:r>
              <a:rPr lang="fi-FI" dirty="0">
                <a:solidFill>
                  <a:srgbClr val="FFFFFF"/>
                </a:solidFill>
              </a:rPr>
              <a:t>MITEN KUVISTUNTI RAKENTUU?</a:t>
            </a:r>
          </a:p>
        </p:txBody>
      </p:sp>
      <p:sp>
        <p:nvSpPr>
          <p:cNvPr id="3" name="Sisällön paikkamerkki 2">
            <a:extLst>
              <a:ext uri="{FF2B5EF4-FFF2-40B4-BE49-F238E27FC236}">
                <a16:creationId xmlns:a16="http://schemas.microsoft.com/office/drawing/2014/main" id="{BF6B76CC-FDEE-F34D-AD4B-488351BFF2A1}"/>
              </a:ext>
            </a:extLst>
          </p:cNvPr>
          <p:cNvSpPr>
            <a:spLocks noGrp="1"/>
          </p:cNvSpPr>
          <p:nvPr>
            <p:ph idx="1"/>
          </p:nvPr>
        </p:nvSpPr>
        <p:spPr>
          <a:xfrm>
            <a:off x="6090574" y="142875"/>
            <a:ext cx="5696614" cy="6500813"/>
          </a:xfrm>
          <a:ln>
            <a:solidFill>
              <a:schemeClr val="accent1"/>
            </a:solidFill>
          </a:ln>
        </p:spPr>
        <p:txBody>
          <a:bodyPr anchor="ctr">
            <a:normAutofit/>
          </a:bodyPr>
          <a:lstStyle/>
          <a:p>
            <a:pPr marL="0" indent="0">
              <a:buNone/>
            </a:pPr>
            <a:endParaRPr lang="fi-FI" altLang="fi-FI" sz="3600" baseline="30000" noProof="1">
              <a:solidFill>
                <a:srgbClr val="004DB3"/>
              </a:solidFill>
              <a:latin typeface="Century Gothic" panose="020B0502020202020204" pitchFamily="34" charset="0"/>
              <a:ea typeface="ＭＳ Ｐゴシック" panose="020B0600070205080204" pitchFamily="34" charset="-128"/>
            </a:endParaRPr>
          </a:p>
          <a:p>
            <a:r>
              <a:rPr lang="fi-FI" altLang="fi-FI" sz="3600" baseline="30000" noProof="1">
                <a:solidFill>
                  <a:srgbClr val="004DB3"/>
                </a:solidFill>
                <a:latin typeface="Century Gothic" panose="020B0502020202020204" pitchFamily="34" charset="0"/>
                <a:ea typeface="ＭＳ Ｐゴシック" panose="020B0600070205080204" pitchFamily="34" charset="-128"/>
              </a:rPr>
              <a:t> MOTIVOINTI</a:t>
            </a:r>
          </a:p>
          <a:p>
            <a:r>
              <a:rPr lang="fi-FI" altLang="fi-FI" sz="3600" baseline="30000" noProof="1">
                <a:solidFill>
                  <a:srgbClr val="004DB3"/>
                </a:solidFill>
                <a:latin typeface="Century Gothic" panose="020B0502020202020204" pitchFamily="34" charset="0"/>
                <a:ea typeface="ＭＳ Ｐゴシック" panose="020B0600070205080204" pitchFamily="34" charset="-128"/>
              </a:rPr>
              <a:t> TEHTÄVÄNANTO</a:t>
            </a:r>
          </a:p>
          <a:p>
            <a:r>
              <a:rPr lang="fi-FI" altLang="fi-FI" sz="3600" baseline="30000" noProof="1">
                <a:solidFill>
                  <a:srgbClr val="004DB3"/>
                </a:solidFill>
                <a:latin typeface="Century Gothic" panose="020B0502020202020204" pitchFamily="34" charset="0"/>
                <a:ea typeface="ＭＳ Ｐゴシック" panose="020B0600070205080204" pitchFamily="34" charset="-128"/>
              </a:rPr>
              <a:t> DEMONSTROINTI</a:t>
            </a:r>
          </a:p>
          <a:p>
            <a:r>
              <a:rPr lang="fi-FI" altLang="fi-FI" sz="3600" baseline="30000" noProof="1">
                <a:solidFill>
                  <a:srgbClr val="004DB3"/>
                </a:solidFill>
                <a:latin typeface="Century Gothic" panose="020B0502020202020204" pitchFamily="34" charset="0"/>
                <a:ea typeface="ＭＳ Ｐゴシック" panose="020B0600070205080204" pitchFamily="34" charset="-128"/>
              </a:rPr>
              <a:t> TEHTÄVÄN SUORITUS</a:t>
            </a:r>
            <a:r>
              <a:rPr lang="fi-FI" altLang="fi-FI" sz="3600" noProof="1">
                <a:solidFill>
                  <a:srgbClr val="004DB3"/>
                </a:solidFill>
                <a:latin typeface="Century Gothic" panose="020B0502020202020204" pitchFamily="34" charset="0"/>
                <a:ea typeface="ＭＳ Ｐゴシック" panose="020B0600070205080204" pitchFamily="34" charset="-128"/>
              </a:rPr>
              <a:t> </a:t>
            </a:r>
          </a:p>
          <a:p>
            <a:r>
              <a:rPr lang="fi-FI" altLang="fi-FI" sz="3600" baseline="30000" noProof="1">
                <a:solidFill>
                  <a:srgbClr val="004DB3"/>
                </a:solidFill>
                <a:latin typeface="Century Gothic" panose="020B0502020202020204" pitchFamily="34" charset="0"/>
                <a:ea typeface="ＭＳ Ｐゴシック" panose="020B0600070205080204" pitchFamily="34" charset="-128"/>
              </a:rPr>
              <a:t> OHJAUS</a:t>
            </a:r>
          </a:p>
          <a:p>
            <a:r>
              <a:rPr lang="fi-FI" altLang="fi-FI" sz="3600" baseline="30000" noProof="1">
                <a:solidFill>
                  <a:srgbClr val="004DB3"/>
                </a:solidFill>
                <a:latin typeface="Century Gothic" panose="020B0502020202020204" pitchFamily="34" charset="0"/>
                <a:ea typeface="ＭＳ Ｐゴシック" panose="020B0600070205080204" pitchFamily="34" charset="-128"/>
              </a:rPr>
              <a:t> OHJEIDEN TARKENNUS</a:t>
            </a:r>
          </a:p>
          <a:p>
            <a:r>
              <a:rPr lang="fi-FI" altLang="fi-FI" sz="3600" baseline="30000" noProof="1">
                <a:solidFill>
                  <a:srgbClr val="004DB3"/>
                </a:solidFill>
                <a:latin typeface="Century Gothic" panose="020B0502020202020204" pitchFamily="34" charset="0"/>
                <a:ea typeface="ＭＳ Ｐゴシック" panose="020B0600070205080204" pitchFamily="34" charset="-128"/>
              </a:rPr>
              <a:t> ARVIOINTI, KESKUSTELUA TYÖSTÄ JA  TYÖSKENTELYSTÄ OPPILAAN KANSSA</a:t>
            </a:r>
          </a:p>
          <a:p>
            <a:r>
              <a:rPr lang="fi-FI" altLang="fi-FI" sz="3600" baseline="30000" noProof="1">
                <a:solidFill>
                  <a:srgbClr val="004DB3"/>
                </a:solidFill>
                <a:latin typeface="Century Gothic" panose="020B0502020202020204" pitchFamily="34" charset="0"/>
                <a:ea typeface="ＭＳ Ｐゴシック" panose="020B0600070205080204" pitchFamily="34" charset="-128"/>
              </a:rPr>
              <a:t>  SYVENTÄMINEN</a:t>
            </a:r>
          </a:p>
        </p:txBody>
      </p:sp>
    </p:spTree>
    <p:extLst>
      <p:ext uri="{BB962C8B-B14F-4D97-AF65-F5344CB8AC3E}">
        <p14:creationId xmlns:p14="http://schemas.microsoft.com/office/powerpoint/2010/main" val="11337912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22696AE-68B9-464D-8CA6-194E4F9E2053}"/>
              </a:ext>
            </a:extLst>
          </p:cNvPr>
          <p:cNvPicPr>
            <a:picLocks noChangeAspect="1"/>
          </p:cNvPicPr>
          <p:nvPr/>
        </p:nvPicPr>
        <p:blipFill rotWithShape="1">
          <a:blip r:embed="rId2">
            <a:alphaModFix/>
          </a:blip>
          <a:srcRect l="39158" r="3501"/>
          <a:stretch/>
        </p:blipFill>
        <p:spPr>
          <a:xfrm>
            <a:off x="5797543" y="10"/>
            <a:ext cx="6394152" cy="6857990"/>
          </a:xfrm>
          <a:prstGeom prst="rect">
            <a:avLst/>
          </a:prstGeom>
        </p:spPr>
      </p:pic>
      <p:pic>
        <p:nvPicPr>
          <p:cNvPr id="27" name="Picture 26">
            <a:extLst>
              <a:ext uri="{FF2B5EF4-FFF2-40B4-BE49-F238E27FC236}">
                <a16:creationId xmlns:a16="http://schemas.microsoft.com/office/drawing/2014/main" id="{54DDEBDD-D8BD-41A6-8A0D-B00E3768B0F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flipH="1" flipV="1">
            <a:off x="0" y="0"/>
            <a:ext cx="12192000" cy="6858000"/>
          </a:xfrm>
          <a:prstGeom prst="rect">
            <a:avLst/>
          </a:prstGeom>
        </p:spPr>
      </p:pic>
      <p:sp>
        <p:nvSpPr>
          <p:cNvPr id="2" name="Otsikko 1">
            <a:extLst>
              <a:ext uri="{FF2B5EF4-FFF2-40B4-BE49-F238E27FC236}">
                <a16:creationId xmlns:a16="http://schemas.microsoft.com/office/drawing/2014/main" id="{49FF5860-FBF9-6A49-A029-1B87A24F6E37}"/>
              </a:ext>
            </a:extLst>
          </p:cNvPr>
          <p:cNvSpPr>
            <a:spLocks noGrp="1"/>
          </p:cNvSpPr>
          <p:nvPr>
            <p:ph type="title"/>
          </p:nvPr>
        </p:nvSpPr>
        <p:spPr>
          <a:xfrm>
            <a:off x="804997" y="142875"/>
            <a:ext cx="4803637" cy="1243013"/>
          </a:xfrm>
        </p:spPr>
        <p:txBody>
          <a:bodyPr>
            <a:normAutofit/>
          </a:bodyPr>
          <a:lstStyle/>
          <a:p>
            <a:r>
              <a:rPr lang="fi-FI" sz="4100" dirty="0">
                <a:solidFill>
                  <a:srgbClr val="000000"/>
                </a:solidFill>
              </a:rPr>
              <a:t>MUTTA MITEN SAAN INNOSTUMAAN…?</a:t>
            </a:r>
          </a:p>
        </p:txBody>
      </p:sp>
      <p:sp>
        <p:nvSpPr>
          <p:cNvPr id="3" name="Sisällön paikkamerkki 2">
            <a:extLst>
              <a:ext uri="{FF2B5EF4-FFF2-40B4-BE49-F238E27FC236}">
                <a16:creationId xmlns:a16="http://schemas.microsoft.com/office/drawing/2014/main" id="{688EDB78-AB82-7B49-8B93-12430E2BE3C5}"/>
              </a:ext>
            </a:extLst>
          </p:cNvPr>
          <p:cNvSpPr>
            <a:spLocks noGrp="1"/>
          </p:cNvSpPr>
          <p:nvPr>
            <p:ph idx="1"/>
          </p:nvPr>
        </p:nvSpPr>
        <p:spPr>
          <a:xfrm>
            <a:off x="804997" y="1214438"/>
            <a:ext cx="5291003" cy="5500687"/>
          </a:xfrm>
        </p:spPr>
        <p:txBody>
          <a:bodyPr anchor="ctr">
            <a:normAutofit/>
          </a:bodyPr>
          <a:lstStyle/>
          <a:p>
            <a:r>
              <a:rPr lang="fi-FI" sz="2000" dirty="0">
                <a:solidFill>
                  <a:srgbClr val="000000"/>
                </a:solidFill>
              </a:rPr>
              <a:t>Oma asenne ja innostuminen välittyy.</a:t>
            </a:r>
          </a:p>
          <a:p>
            <a:r>
              <a:rPr lang="fi-FI" sz="2000" dirty="0">
                <a:solidFill>
                  <a:srgbClr val="000000"/>
                </a:solidFill>
              </a:rPr>
              <a:t>Kehitä ammattitaitoasi jatkuvasti, kokeile uusia tekniikoita myös itse.</a:t>
            </a:r>
          </a:p>
          <a:p>
            <a:r>
              <a:rPr lang="fi-FI" sz="2000" dirty="0">
                <a:solidFill>
                  <a:srgbClr val="000000"/>
                </a:solidFill>
              </a:rPr>
              <a:t>Heittäydy!</a:t>
            </a:r>
          </a:p>
          <a:p>
            <a:r>
              <a:rPr lang="fi-FI" sz="2000" dirty="0">
                <a:solidFill>
                  <a:srgbClr val="000000"/>
                </a:solidFill>
              </a:rPr>
              <a:t>Anna aikaa luovuudelle. Arvosta sitä.</a:t>
            </a:r>
          </a:p>
          <a:p>
            <a:r>
              <a:rPr lang="fi-FI" sz="2000" dirty="0">
                <a:solidFill>
                  <a:srgbClr val="000000"/>
                </a:solidFill>
              </a:rPr>
              <a:t>Anna oppilaiden oppia kokeilemalla.</a:t>
            </a:r>
          </a:p>
          <a:p>
            <a:r>
              <a:rPr lang="fi-FI" sz="2000" dirty="0">
                <a:solidFill>
                  <a:srgbClr val="000000"/>
                </a:solidFill>
              </a:rPr>
              <a:t>Suunnittele tarpeeksi haastavia tehtäviä oppilaiden elämismaailma huomioiden. Suunnitelkaa myös yhdessä.</a:t>
            </a:r>
          </a:p>
          <a:p>
            <a:r>
              <a:rPr lang="fi-FI" sz="2000" dirty="0">
                <a:solidFill>
                  <a:srgbClr val="000000"/>
                </a:solidFill>
              </a:rPr>
              <a:t>Oppilaan ja opettajan välisellä vuorovaikutuksella on suuri merkitys oppilaan sisäisen motivaation tukemisessa ja vahvistamisessa. (Lehtinen, 2007)</a:t>
            </a:r>
          </a:p>
          <a:p>
            <a:r>
              <a:rPr lang="fi-FI" sz="2000" dirty="0">
                <a:solidFill>
                  <a:srgbClr val="000000"/>
                </a:solidFill>
              </a:rPr>
              <a:t>Luo hyväksyvä ilmapiiri, kehu ja kannusta. </a:t>
            </a:r>
          </a:p>
          <a:p>
            <a:pPr marL="0" indent="0">
              <a:buNone/>
            </a:pPr>
            <a:endParaRPr lang="fi-FI" sz="1700" dirty="0">
              <a:solidFill>
                <a:srgbClr val="000000"/>
              </a:solidFill>
            </a:endParaRPr>
          </a:p>
        </p:txBody>
      </p:sp>
    </p:spTree>
    <p:extLst>
      <p:ext uri="{BB962C8B-B14F-4D97-AF65-F5344CB8AC3E}">
        <p14:creationId xmlns:p14="http://schemas.microsoft.com/office/powerpoint/2010/main" val="13237582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a:extLst>
              <a:ext uri="{FF2B5EF4-FFF2-40B4-BE49-F238E27FC236}">
                <a16:creationId xmlns:a16="http://schemas.microsoft.com/office/drawing/2014/main" id="{6621373D-C61F-9347-994B-C4C7549B7DFE}"/>
              </a:ext>
            </a:extLst>
          </p:cNvPr>
          <p:cNvSpPr>
            <a:spLocks noGrp="1"/>
          </p:cNvSpPr>
          <p:nvPr>
            <p:ph type="title"/>
          </p:nvPr>
        </p:nvSpPr>
        <p:spPr>
          <a:xfrm>
            <a:off x="1179226" y="826680"/>
            <a:ext cx="9833548" cy="1325563"/>
          </a:xfrm>
        </p:spPr>
        <p:txBody>
          <a:bodyPr>
            <a:normAutofit/>
          </a:bodyPr>
          <a:lstStyle/>
          <a:p>
            <a:pPr algn="ctr"/>
            <a:r>
              <a:rPr lang="fi-FI" sz="4000" dirty="0">
                <a:solidFill>
                  <a:srgbClr val="FFFFFF"/>
                </a:solidFill>
              </a:rPr>
              <a:t>ARVIOINTI</a:t>
            </a:r>
          </a:p>
        </p:txBody>
      </p:sp>
      <p:sp>
        <p:nvSpPr>
          <p:cNvPr id="19" name="Sisällön paikkamerkki 2">
            <a:extLst>
              <a:ext uri="{FF2B5EF4-FFF2-40B4-BE49-F238E27FC236}">
                <a16:creationId xmlns:a16="http://schemas.microsoft.com/office/drawing/2014/main" id="{EF3E2BEB-9052-EC40-992D-A577D6D75B71}"/>
              </a:ext>
            </a:extLst>
          </p:cNvPr>
          <p:cNvSpPr>
            <a:spLocks noGrp="1"/>
          </p:cNvSpPr>
          <p:nvPr>
            <p:ph idx="1"/>
          </p:nvPr>
        </p:nvSpPr>
        <p:spPr>
          <a:xfrm>
            <a:off x="506719" y="2457450"/>
            <a:ext cx="11480493" cy="4071937"/>
          </a:xfrm>
        </p:spPr>
        <p:txBody>
          <a:bodyPr>
            <a:normAutofit/>
          </a:bodyPr>
          <a:lstStyle/>
          <a:p>
            <a:endParaRPr lang="fi-FI" altLang="fi-FI" sz="2000" baseline="30000" noProof="1">
              <a:solidFill>
                <a:srgbClr val="000000"/>
              </a:solidFill>
              <a:latin typeface="Century Gothic" panose="020B0502020202020204" pitchFamily="34" charset="0"/>
              <a:ea typeface="ＭＳ Ｐゴシック" panose="020B0600070205080204" pitchFamily="34" charset="-128"/>
            </a:endParaRPr>
          </a:p>
          <a:p>
            <a:r>
              <a:rPr lang="fi-FI" altLang="fi-FI" b="1" noProof="1">
                <a:solidFill>
                  <a:srgbClr val="000000"/>
                </a:solidFill>
              </a:rPr>
              <a:t>Tuotos/teos</a:t>
            </a:r>
          </a:p>
          <a:p>
            <a:pPr marL="0" indent="0">
              <a:buNone/>
            </a:pPr>
            <a:r>
              <a:rPr lang="fi-FI" altLang="fi-FI" baseline="30000" noProof="1">
                <a:solidFill>
                  <a:srgbClr val="000000"/>
                </a:solidFill>
                <a:latin typeface="Century Gothic" panose="020B0502020202020204" pitchFamily="34" charset="0"/>
                <a:ea typeface="ＭＳ Ｐゴシック" panose="020B0600070205080204" pitchFamily="34" charset="-128"/>
              </a:rPr>
              <a:t>Tekniset taidot (materiaalin ja välineen hallinta)</a:t>
            </a:r>
          </a:p>
          <a:p>
            <a:pPr marL="0" indent="0">
              <a:buNone/>
            </a:pPr>
            <a:r>
              <a:rPr lang="fi-FI" altLang="fi-FI" baseline="30000" noProof="1">
                <a:solidFill>
                  <a:srgbClr val="000000"/>
                </a:solidFill>
                <a:latin typeface="Century Gothic" panose="020B0502020202020204" pitchFamily="34" charset="0"/>
                <a:ea typeface="ＭＳ Ｐゴシック" panose="020B0600070205080204" pitchFamily="34" charset="-128"/>
              </a:rPr>
              <a:t>Esteettinen ja ilmaisullinen tulkinta</a:t>
            </a:r>
          </a:p>
          <a:p>
            <a:pPr marL="0" indent="0">
              <a:buNone/>
            </a:pPr>
            <a:r>
              <a:rPr lang="fi-FI" altLang="fi-FI" baseline="30000" noProof="1">
                <a:solidFill>
                  <a:srgbClr val="000000"/>
                </a:solidFill>
                <a:latin typeface="Century Gothic" panose="020B0502020202020204" pitchFamily="34" charset="0"/>
                <a:ea typeface="ＭＳ Ｐゴシック" panose="020B0600070205080204" pitchFamily="34" charset="-128"/>
              </a:rPr>
              <a:t>Luovuus ja omaperäisyys</a:t>
            </a:r>
          </a:p>
          <a:p>
            <a:pPr marL="0" indent="0">
              <a:buNone/>
            </a:pPr>
            <a:endParaRPr lang="fi-FI" altLang="fi-FI" sz="3200" b="1" baseline="30000" noProof="1">
              <a:solidFill>
                <a:srgbClr val="000000"/>
              </a:solidFill>
              <a:highlight>
                <a:srgbClr val="C0C0C0"/>
              </a:highlight>
              <a:latin typeface="Century Gothic" panose="020B0502020202020204" pitchFamily="34" charset="0"/>
              <a:ea typeface="ＭＳ Ｐゴシック" panose="020B0600070205080204" pitchFamily="34" charset="-128"/>
            </a:endParaRPr>
          </a:p>
          <a:p>
            <a:r>
              <a:rPr lang="fi-FI" altLang="fi-FI" b="1" noProof="1">
                <a:solidFill>
                  <a:srgbClr val="000000"/>
                </a:solidFill>
                <a:ea typeface="ＭＳ Ｐゴシック" panose="020B0600070205080204" pitchFamily="34" charset="-128"/>
              </a:rPr>
              <a:t>Työskentelyprosessi</a:t>
            </a:r>
          </a:p>
          <a:p>
            <a:pPr marL="0" indent="0">
              <a:buNone/>
            </a:pPr>
            <a:r>
              <a:rPr lang="fi-FI" altLang="fi-FI" baseline="30000" noProof="1">
                <a:solidFill>
                  <a:srgbClr val="000000"/>
                </a:solidFill>
                <a:latin typeface="Century Gothic" panose="020B0502020202020204" pitchFamily="34" charset="0"/>
                <a:ea typeface="ＭＳ Ｐゴシック" panose="020B0600070205080204" pitchFamily="34" charset="-128"/>
              </a:rPr>
              <a:t>Luonnokset, kokeilut, tehtävänannon noudattaminen (vai pitäytyykö jo opitussa eikä suostu kokeilemaan uutta), omien taitojen kehittyminen</a:t>
            </a:r>
          </a:p>
          <a:p>
            <a:endParaRPr lang="fi-FI" sz="2000" dirty="0">
              <a:solidFill>
                <a:srgbClr val="000000"/>
              </a:solidFill>
            </a:endParaRPr>
          </a:p>
        </p:txBody>
      </p:sp>
    </p:spTree>
    <p:extLst>
      <p:ext uri="{BB962C8B-B14F-4D97-AF65-F5344CB8AC3E}">
        <p14:creationId xmlns:p14="http://schemas.microsoft.com/office/powerpoint/2010/main" val="34451383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Otsikko 1">
            <a:extLst>
              <a:ext uri="{FF2B5EF4-FFF2-40B4-BE49-F238E27FC236}">
                <a16:creationId xmlns:a16="http://schemas.microsoft.com/office/drawing/2014/main" id="{975FAB80-211F-6640-BDF0-6D5F30F9AC30}"/>
              </a:ext>
            </a:extLst>
          </p:cNvPr>
          <p:cNvSpPr>
            <a:spLocks noGrp="1"/>
          </p:cNvSpPr>
          <p:nvPr>
            <p:ph type="title"/>
          </p:nvPr>
        </p:nvSpPr>
        <p:spPr>
          <a:xfrm>
            <a:off x="1389278" y="1233241"/>
            <a:ext cx="3240506" cy="4064628"/>
          </a:xfrm>
        </p:spPr>
        <p:txBody>
          <a:bodyPr>
            <a:normAutofit/>
          </a:bodyPr>
          <a:lstStyle/>
          <a:p>
            <a:br>
              <a:rPr lang="fi-FI" sz="2800" dirty="0">
                <a:solidFill>
                  <a:srgbClr val="FFFFFF"/>
                </a:solidFill>
              </a:rPr>
            </a:br>
            <a:r>
              <a:rPr lang="fi-FI" sz="2800" dirty="0">
                <a:solidFill>
                  <a:srgbClr val="FFFFFF"/>
                </a:solidFill>
              </a:rPr>
              <a:t>Opetuksen tavoitteita lähestytään valitsemalla kuvallisen työskentelyn lähtökohdiksi sisältöjä </a:t>
            </a:r>
            <a:br>
              <a:rPr lang="fi-FI" sz="2800" dirty="0">
                <a:solidFill>
                  <a:srgbClr val="FFFFFF"/>
                </a:solidFill>
              </a:rPr>
            </a:br>
            <a:endParaRPr lang="fi-FI" sz="2800" dirty="0">
              <a:solidFill>
                <a:srgbClr val="FFFFFF"/>
              </a:solidFill>
            </a:endParaRP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rgbClr val="70AD47"/>
          </a:solidFill>
          <a:ln w="9525" cap="flat">
            <a:noFill/>
            <a:prstDash val="solid"/>
            <a:miter/>
          </a:ln>
        </p:spPr>
        <p:txBody>
          <a:bodyPr rtlCol="0" anchor="ctr"/>
          <a:lstStyle/>
          <a:p>
            <a:endParaRPr lang="en-US" dirty="0"/>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 name="Sisällön paikkamerkki 2">
            <a:extLst>
              <a:ext uri="{FF2B5EF4-FFF2-40B4-BE49-F238E27FC236}">
                <a16:creationId xmlns:a16="http://schemas.microsoft.com/office/drawing/2014/main" id="{4B489A39-0C1B-624A-986A-7BA2BF525EF5}"/>
              </a:ext>
            </a:extLst>
          </p:cNvPr>
          <p:cNvSpPr>
            <a:spLocks noGrp="1"/>
          </p:cNvSpPr>
          <p:nvPr>
            <p:ph idx="1"/>
          </p:nvPr>
        </p:nvSpPr>
        <p:spPr>
          <a:xfrm>
            <a:off x="6187049" y="1398602"/>
            <a:ext cx="5257799" cy="4889350"/>
          </a:xfrm>
        </p:spPr>
        <p:txBody>
          <a:bodyPr anchor="t">
            <a:normAutofit/>
          </a:bodyPr>
          <a:lstStyle/>
          <a:p>
            <a:pPr marL="0" indent="0">
              <a:buNone/>
            </a:pPr>
            <a:endParaRPr lang="fi-FI" sz="3200" dirty="0"/>
          </a:p>
          <a:p>
            <a:r>
              <a:rPr lang="fi-FI" sz="3200" dirty="0"/>
              <a:t>oppilaiden omista kuvakulttuureista</a:t>
            </a:r>
          </a:p>
          <a:p>
            <a:r>
              <a:rPr lang="fi-FI" sz="3200" dirty="0"/>
              <a:t>ympäristön kuvakulttuureista</a:t>
            </a:r>
          </a:p>
          <a:p>
            <a:r>
              <a:rPr lang="fi-FI" sz="3200" dirty="0"/>
              <a:t>taiteen maailmoista</a:t>
            </a:r>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rgbClr val="70AD47"/>
          </a:solidFill>
          <a:ln w="9525" cap="flat">
            <a:noFill/>
            <a:prstDash val="solid"/>
            <a:miter/>
          </a:ln>
        </p:spPr>
        <p:txBody>
          <a:bodyPr rtlCol="0" anchor="ctr"/>
          <a:lstStyle/>
          <a:p>
            <a:endParaRPr lang="en-US" dirty="0"/>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rgbClr val="FFC000"/>
          </a:solidFill>
          <a:ln w="9525" cap="flat">
            <a:noFill/>
            <a:prstDash val="solid"/>
            <a:miter/>
          </a:ln>
        </p:spPr>
        <p:txBody>
          <a:bodyPr rtlCol="0" anchor="ctr"/>
          <a:lstStyle/>
          <a:p>
            <a:endParaRPr lang="en-US" dirty="0"/>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6072352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9DD32436-B019-444C-8D23-0F0487779724}"/>
              </a:ext>
            </a:extLst>
          </p:cNvPr>
          <p:cNvSpPr>
            <a:spLocks noGrp="1"/>
          </p:cNvSpPr>
          <p:nvPr>
            <p:ph type="title"/>
          </p:nvPr>
        </p:nvSpPr>
        <p:spPr>
          <a:xfrm>
            <a:off x="838200" y="963877"/>
            <a:ext cx="3494362" cy="4930246"/>
          </a:xfrm>
        </p:spPr>
        <p:txBody>
          <a:bodyPr>
            <a:normAutofit/>
          </a:bodyPr>
          <a:lstStyle/>
          <a:p>
            <a:pPr algn="r"/>
            <a:r>
              <a:rPr lang="fi-FI" dirty="0">
                <a:solidFill>
                  <a:schemeClr val="accent1"/>
                </a:solidFill>
              </a:rPr>
              <a:t>Muista perehtyä myös paikalliseen </a:t>
            </a:r>
            <a:r>
              <a:rPr lang="fi-FI" dirty="0" err="1">
                <a:solidFill>
                  <a:schemeClr val="accent1"/>
                </a:solidFill>
              </a:rPr>
              <a:t>opsiin</a:t>
            </a:r>
            <a:endParaRPr lang="fi-FI" dirty="0">
              <a:solidFill>
                <a:schemeClr val="accent1"/>
              </a:solidFill>
            </a:endParaRP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Sisällön paikkamerkki 2">
            <a:extLst>
              <a:ext uri="{FF2B5EF4-FFF2-40B4-BE49-F238E27FC236}">
                <a16:creationId xmlns:a16="http://schemas.microsoft.com/office/drawing/2014/main" id="{3EF0999C-3AC7-5D49-B3E3-8C2F54FE01FB}"/>
              </a:ext>
            </a:extLst>
          </p:cNvPr>
          <p:cNvSpPr>
            <a:spLocks noGrp="1"/>
          </p:cNvSpPr>
          <p:nvPr>
            <p:ph idx="1"/>
          </p:nvPr>
        </p:nvSpPr>
        <p:spPr>
          <a:xfrm>
            <a:off x="4976031" y="963877"/>
            <a:ext cx="6377769" cy="4930246"/>
          </a:xfrm>
        </p:spPr>
        <p:txBody>
          <a:bodyPr anchor="ctr">
            <a:normAutofit/>
          </a:bodyPr>
          <a:lstStyle/>
          <a:p>
            <a:r>
              <a:rPr lang="fi-FI" sz="2400" dirty="0"/>
              <a:t>Paikallisessa opetussuunnitelmassa voidaan täydentää ja tarkentaa opetussuunnitelman perusteissa määriteltyjä tavoitteita, keskeisiä sisältöjä, toimintaa ohjaavia linjauksia ja muita opetuksen järjestämiseen liittyviä seikkoja paikallisesta näkökulmasta. </a:t>
            </a:r>
          </a:p>
        </p:txBody>
      </p:sp>
      <p:sp>
        <p:nvSpPr>
          <p:cNvPr id="4" name="Tekstiruutu 3">
            <a:extLst>
              <a:ext uri="{FF2B5EF4-FFF2-40B4-BE49-F238E27FC236}">
                <a16:creationId xmlns:a16="http://schemas.microsoft.com/office/drawing/2014/main" id="{0D74972E-F0E8-BC42-A749-C5A629491D7F}"/>
              </a:ext>
            </a:extLst>
          </p:cNvPr>
          <p:cNvSpPr txBox="1"/>
          <p:nvPr/>
        </p:nvSpPr>
        <p:spPr>
          <a:xfrm>
            <a:off x="4313512" y="6168628"/>
            <a:ext cx="7388882" cy="369332"/>
          </a:xfrm>
          <a:prstGeom prst="rect">
            <a:avLst/>
          </a:prstGeom>
          <a:noFill/>
        </p:spPr>
        <p:txBody>
          <a:bodyPr wrap="none" rtlCol="0">
            <a:spAutoFit/>
          </a:bodyPr>
          <a:lstStyle/>
          <a:p>
            <a:r>
              <a:rPr lang="fi-FI" dirty="0">
                <a:hlinkClick r:id="rId2"/>
              </a:rPr>
              <a:t>https://www.oph.fi/fi/koulutus-ja-tutkinnot/kuvataideopetuksen-lahtokohtia</a:t>
            </a:r>
            <a:r>
              <a:rPr lang="fi-FI" dirty="0"/>
              <a:t> </a:t>
            </a:r>
          </a:p>
        </p:txBody>
      </p:sp>
    </p:spTree>
    <p:extLst>
      <p:ext uri="{BB962C8B-B14F-4D97-AF65-F5344CB8AC3E}">
        <p14:creationId xmlns:p14="http://schemas.microsoft.com/office/powerpoint/2010/main" val="1352174514"/>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639</Words>
  <Application>Microsoft Macintosh PowerPoint</Application>
  <PresentationFormat>Laajakuva</PresentationFormat>
  <Paragraphs>71</Paragraphs>
  <Slides>11</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11</vt:i4>
      </vt:variant>
    </vt:vector>
  </HeadingPairs>
  <TitlesOfParts>
    <vt:vector size="16" baseType="lpstr">
      <vt:lpstr>Arial</vt:lpstr>
      <vt:lpstr>Calibri</vt:lpstr>
      <vt:lpstr>Calibri Light</vt:lpstr>
      <vt:lpstr>Century Gothic</vt:lpstr>
      <vt:lpstr>Office-teema</vt:lpstr>
      <vt:lpstr>Kuvataiteen pedagogiikkaa</vt:lpstr>
      <vt:lpstr>Mitä sanoo OPS?</vt:lpstr>
      <vt:lpstr> Kuvataiteen opetuksen tavoitteet liittyvät kaikilla vuosiluokilla neljään opetussuunnitelmassa määriteltyyn tavoitealueeseen: </vt:lpstr>
      <vt:lpstr>PowerPoint-esitys</vt:lpstr>
      <vt:lpstr>MITEN KUVISTUNTI RAKENTUU?</vt:lpstr>
      <vt:lpstr>MUTTA MITEN SAAN INNOSTUMAAN…?</vt:lpstr>
      <vt:lpstr>ARVIOINTI</vt:lpstr>
      <vt:lpstr> Opetuksen tavoitteita lähestytään valitsemalla kuvallisen työskentelyn lähtökohdiksi sisältöjä  </vt:lpstr>
      <vt:lpstr>Muista perehtyä myös paikalliseen opsiin</vt:lpstr>
      <vt:lpstr>Kuvataiteen integrointi </vt:lpstr>
      <vt:lpstr>Miten annan palautetta oppilaalle kuvataiteessa?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Kuvataiteen pedagogiikkaa</dc:title>
  <dc:creator>suvituulille@gmail.com</dc:creator>
  <cp:lastModifiedBy>suvituulille@gmail.com</cp:lastModifiedBy>
  <cp:revision>1</cp:revision>
  <dcterms:created xsi:type="dcterms:W3CDTF">2020-02-04T20:48:28Z</dcterms:created>
  <dcterms:modified xsi:type="dcterms:W3CDTF">2020-02-04T20:52:54Z</dcterms:modified>
</cp:coreProperties>
</file>