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093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141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918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471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2272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20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883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73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54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21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34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8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97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71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69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7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7E1D-9392-430B-B775-6303C005B0FA}" type="datetimeFigureOut">
              <a:rPr lang="fi-FI" smtClean="0"/>
              <a:t>19.11.2014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D218AA-4FBB-4269-9736-69F6717599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89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8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93913"/>
            <a:ext cx="9144000" cy="1413803"/>
          </a:xfrm>
        </p:spPr>
        <p:txBody>
          <a:bodyPr>
            <a:normAutofit/>
          </a:bodyPr>
          <a:lstStyle/>
          <a:p>
            <a:r>
              <a:rPr lang="fi-FI" sz="2700" dirty="0" smtClean="0"/>
              <a:t>Pennalan koulun opettajakunnan näkemyksiä perusopetuksen </a:t>
            </a:r>
            <a:r>
              <a:rPr lang="fi-FI" sz="2700" dirty="0" err="1" smtClean="0"/>
              <a:t>OPS:n</a:t>
            </a:r>
            <a:r>
              <a:rPr lang="fi-FI" sz="2700" dirty="0" smtClean="0"/>
              <a:t> paikalliselle toteuttamiselle</a:t>
            </a:r>
            <a:r>
              <a:rPr lang="fi-FI" sz="2700" dirty="0"/>
              <a:t/>
            </a:r>
            <a:br>
              <a:rPr lang="fi-FI" sz="2700" dirty="0"/>
            </a:br>
            <a:endParaRPr lang="fi-FI" sz="27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9144000" cy="3302478"/>
          </a:xfrm>
        </p:spPr>
        <p:txBody>
          <a:bodyPr>
            <a:normAutofit/>
          </a:bodyPr>
          <a:lstStyle/>
          <a:p>
            <a:pPr algn="l"/>
            <a:endParaRPr lang="fi-FI" sz="1800" dirty="0" smtClean="0"/>
          </a:p>
          <a:p>
            <a:pPr algn="l"/>
            <a:endParaRPr lang="fi-FI" dirty="0"/>
          </a:p>
          <a:p>
            <a:pPr algn="l"/>
            <a:endParaRPr lang="fi-FI" dirty="0"/>
          </a:p>
          <a:p>
            <a:pPr algn="l"/>
            <a:endParaRPr lang="fi-FI" sz="1800" dirty="0" smtClean="0"/>
          </a:p>
          <a:p>
            <a:pPr algn="l"/>
            <a:endParaRPr lang="fi-FI" dirty="0" smtClean="0"/>
          </a:p>
          <a:p>
            <a:pPr algn="l"/>
            <a:endParaRPr lang="fi-FI" dirty="0"/>
          </a:p>
          <a:p>
            <a:pPr algn="l"/>
            <a:endParaRPr lang="fi-FI" dirty="0" smtClean="0"/>
          </a:p>
          <a:p>
            <a:pPr algn="r"/>
            <a:r>
              <a:rPr lang="fi-FI" dirty="0" smtClean="0"/>
              <a:t>Orimattilassa 12.11.2014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07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8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1413803"/>
          </a:xfrm>
        </p:spPr>
        <p:txBody>
          <a:bodyPr>
            <a:normAutofit/>
          </a:bodyPr>
          <a:lstStyle/>
          <a:p>
            <a:r>
              <a:rPr lang="fi-FI" sz="2700" dirty="0" smtClean="0"/>
              <a:t>Luku </a:t>
            </a:r>
            <a:r>
              <a:rPr lang="fi-FI" sz="2700" dirty="0"/>
              <a:t>1. PAIKALLISEN OPETUSSUUNNITELMAN MERKITYS JA LAADINTA</a:t>
            </a:r>
            <a:br>
              <a:rPr lang="fi-FI" sz="2700" dirty="0"/>
            </a:br>
            <a:endParaRPr lang="fi-FI" sz="27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293961"/>
            <a:ext cx="9144000" cy="5132717"/>
          </a:xfrm>
        </p:spPr>
        <p:txBody>
          <a:bodyPr>
            <a:normAutofit fontScale="92500"/>
          </a:bodyPr>
          <a:lstStyle/>
          <a:p>
            <a:pPr marL="457200" indent="-457200" algn="l">
              <a:buAutoNum type="arabicPeriod"/>
            </a:pPr>
            <a:r>
              <a:rPr lang="fi-FI" b="1" dirty="0" smtClean="0"/>
              <a:t>Miten opetussuunnitelma laaditaan yhdessä oppilaiden ja huoltajien kanssa?</a:t>
            </a:r>
          </a:p>
          <a:p>
            <a:pPr marL="342900" indent="-342900">
              <a:buFontTx/>
              <a:buChar char="-"/>
            </a:pPr>
            <a:r>
              <a:rPr lang="fi-FI" dirty="0"/>
              <a:t>Päähuomio tarkastelussa ei niinkään opetuksen tavoitteisiin ja sisältöihin vaan mm. toimintakulttuuriin ja kokonaisuuksiin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Oppilaskunnan hallitus ja vanhempainyhdistys keskeisiä toimijoita (mm. luokkakokoukset ja vanhempainillat): tiedottaminen ja mahdollisuus keskustella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Kyselyt huoltajille ja oppilaille lisäksi</a:t>
            </a:r>
          </a:p>
          <a:p>
            <a:pPr algn="l"/>
            <a:endParaRPr lang="fi-FI" dirty="0" smtClean="0"/>
          </a:p>
          <a:p>
            <a:pPr algn="l"/>
            <a:r>
              <a:rPr lang="fi-FI" b="1" dirty="0" smtClean="0"/>
              <a:t>2. Miten </a:t>
            </a:r>
            <a:r>
              <a:rPr lang="fi-FI" b="1" dirty="0" err="1" smtClean="0"/>
              <a:t>OPSin</a:t>
            </a:r>
            <a:r>
              <a:rPr lang="fi-FI" b="1" dirty="0" smtClean="0"/>
              <a:t> toteutumista voidaan tulevaisuudessa seurata, arvioida ja kehittää?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Laatupäivä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Opettajien virkatehtävään kuuluva asia </a:t>
            </a:r>
            <a:r>
              <a:rPr lang="fi-FI" sz="1800" dirty="0" err="1" smtClean="0"/>
              <a:t>OPS:n</a:t>
            </a:r>
            <a:r>
              <a:rPr lang="fi-FI" sz="1800" dirty="0" smtClean="0"/>
              <a:t> sisältöjen ja tavoitteiden osalta: toteutumista seurattava rehtorin johdolla säännöllisesti</a:t>
            </a:r>
          </a:p>
          <a:p>
            <a:pPr marL="285750" indent="-285750" algn="l">
              <a:buFontTx/>
              <a:buChar char="-"/>
            </a:pPr>
            <a:r>
              <a:rPr lang="fi-FI" sz="1800" dirty="0" err="1" smtClean="0"/>
              <a:t>OPS:n</a:t>
            </a:r>
            <a:r>
              <a:rPr lang="fi-FI" sz="1800" dirty="0" smtClean="0"/>
              <a:t> toteuttamista vaikeuttavat tilat, laitteet, etäisyydet (esim. uimahalli) yms. seurannan kohteena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Työtavat seurannan kohteena: vastaavatko ne </a:t>
            </a:r>
            <a:r>
              <a:rPr lang="fi-FI" sz="1800" dirty="0" err="1" smtClean="0"/>
              <a:t>OPS:n</a:t>
            </a:r>
            <a:r>
              <a:rPr lang="fi-FI" sz="1800" dirty="0" smtClean="0"/>
              <a:t> oppimiskäsitystä</a:t>
            </a:r>
          </a:p>
          <a:p>
            <a:pPr marL="285750" indent="-285750" algn="l">
              <a:buFontTx/>
              <a:buChar char="-"/>
            </a:pPr>
            <a:endParaRPr lang="fi-FI" sz="1800" dirty="0" smtClean="0"/>
          </a:p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70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8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4"/>
            <a:ext cx="9144000" cy="775448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Luku 2. PERUSOPETUS YLEISSIVISTYKSEN PERUSTANA</a:t>
            </a:r>
            <a:endParaRPr lang="fi-FI" sz="2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293961"/>
            <a:ext cx="9144000" cy="5132717"/>
          </a:xfrm>
        </p:spPr>
        <p:txBody>
          <a:bodyPr>
            <a:normAutofit/>
          </a:bodyPr>
          <a:lstStyle/>
          <a:p>
            <a:endParaRPr lang="fi-FI" dirty="0"/>
          </a:p>
          <a:p>
            <a:pPr marL="457200" indent="-457200">
              <a:buAutoNum type="arabicPeriod"/>
            </a:pPr>
            <a:r>
              <a:rPr lang="fi-FI" b="1" dirty="0" smtClean="0"/>
              <a:t>Miten </a:t>
            </a:r>
            <a:r>
              <a:rPr lang="fi-FI" b="1" dirty="0"/>
              <a:t>arvoperusta toteutuu opetuksen järjestämisessä ja koulujen toiminnassa</a:t>
            </a:r>
            <a:r>
              <a:rPr lang="fi-FI" dirty="0" smtClean="0"/>
              <a:t>?</a:t>
            </a:r>
            <a:endParaRPr lang="fi-FI" sz="1800" dirty="0"/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Lapsen kohtaaminen yksilönä: ryhmäkoot sellaisiksi, että se on mahdollista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Oppilaskuntatyö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Erilaisuuden hyväksyminen, lapsen ihmisoikeuksien kunnioittaminen kaikilla tasoilla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Lions </a:t>
            </a:r>
            <a:r>
              <a:rPr lang="fi-FI" sz="1800" dirty="0" err="1" smtClean="0"/>
              <a:t>Quest</a:t>
            </a:r>
            <a:r>
              <a:rPr lang="fi-FI" sz="1800" dirty="0" smtClean="0"/>
              <a:t>, Verso, </a:t>
            </a:r>
            <a:r>
              <a:rPr lang="fi-FI" sz="1800" dirty="0" err="1" smtClean="0"/>
              <a:t>KiVa</a:t>
            </a:r>
            <a:r>
              <a:rPr lang="fi-FI" sz="1800" dirty="0" smtClean="0"/>
              <a:t> –koulu edelleen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Kiireettömyys, viipyilevä oppiminen / opettaminen</a:t>
            </a:r>
          </a:p>
          <a:p>
            <a:pPr marL="342900" indent="-342900" algn="l">
              <a:buFontTx/>
              <a:buChar char="-"/>
            </a:pPr>
            <a:r>
              <a:rPr lang="fi-FI" sz="1800" dirty="0" smtClean="0"/>
              <a:t>Koulun ympäristöohjelman kehittäminen / kestävä kehitys</a:t>
            </a:r>
          </a:p>
          <a:p>
            <a:pPr algn="l"/>
            <a:endParaRPr lang="fi-FI" dirty="0" smtClean="0"/>
          </a:p>
          <a:p>
            <a:pPr algn="l"/>
            <a:r>
              <a:rPr lang="fi-FI" b="1" dirty="0" smtClean="0"/>
              <a:t>2</a:t>
            </a:r>
            <a:r>
              <a:rPr lang="fi-FI" b="1" dirty="0"/>
              <a:t>. Miten oppimiskäsitys toteutuu opetuksen järjestämisessä ja koulujen työssä?</a:t>
            </a:r>
            <a:endParaRPr lang="fi-FI" b="1" dirty="0" smtClean="0"/>
          </a:p>
          <a:p>
            <a:pPr marL="342900" indent="-342900" algn="l">
              <a:buFontTx/>
              <a:buChar char="-"/>
            </a:pPr>
            <a:r>
              <a:rPr lang="fi-FI" sz="1600" dirty="0" smtClean="0"/>
              <a:t>Jatkuvan tarkastelun kohde: Vastaavatko työtavat varmasti </a:t>
            </a:r>
            <a:r>
              <a:rPr lang="fi-FI" sz="1600" dirty="0" err="1" smtClean="0"/>
              <a:t>OPS:n</a:t>
            </a:r>
            <a:r>
              <a:rPr lang="fi-FI" sz="1600" dirty="0" smtClean="0"/>
              <a:t> oppimiskäsitystä?</a:t>
            </a:r>
          </a:p>
          <a:p>
            <a:pPr marL="342900" indent="-342900" algn="l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29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9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4"/>
            <a:ext cx="9144000" cy="775448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Luku 3. PERUSOPETUKSEN TEHTÄVÄT JA TAVOITTEET</a:t>
            </a:r>
            <a:endParaRPr lang="fi-FI" sz="2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293961"/>
            <a:ext cx="9144000" cy="5132717"/>
          </a:xfrm>
        </p:spPr>
        <p:txBody>
          <a:bodyPr>
            <a:normAutofit lnSpcReduction="10000"/>
          </a:bodyPr>
          <a:lstStyle/>
          <a:p>
            <a:pPr algn="l"/>
            <a:r>
              <a:rPr lang="fi-FI" dirty="0" smtClean="0"/>
              <a:t>1. </a:t>
            </a:r>
            <a:r>
              <a:rPr lang="fi-FI" b="1" dirty="0" smtClean="0"/>
              <a:t>Miten </a:t>
            </a:r>
            <a:r>
              <a:rPr lang="fi-FI" b="1" dirty="0"/>
              <a:t>luodaan edellytykset laaja-alaisen osaamisen kehittymiselle?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Riittävästi erilaisia lähestymistapoja opittaviin asioihin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Opettajille koulutusmahdollisuuksia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Työelämän perustaitojen harjoittaminen mm. aikatauluista kiinni pitäminen, vastuutehtävät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Avoin ilmapiiri luovuudelle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Enemmän yhteistyötä niin koulun sisällä kuin ympäröivän yhteiskunnan kanssakin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Tieto- ja viestintätekniikan laitteisto ja koulutus kuntoon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Pitempikestoiset projektit, urakat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Kiireettömyys, viipyilevä oppiminen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Toiminta entistä enemmän lähelle lapsen todellisuutta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Yhteisöllisyys kehittämiskohteena</a:t>
            </a:r>
          </a:p>
          <a:p>
            <a:pPr marL="285750" indent="-285750" algn="l">
              <a:buFontTx/>
              <a:buChar char="-"/>
            </a:pPr>
            <a:r>
              <a:rPr lang="fi-FI" sz="1800" dirty="0" smtClean="0"/>
              <a:t>Osallistaminen mm. oppilaskuntatyöllä, Versolla </a:t>
            </a:r>
            <a:r>
              <a:rPr lang="fi-FI" sz="1800" dirty="0" err="1" smtClean="0"/>
              <a:t>jne</a:t>
            </a:r>
            <a:endParaRPr lang="fi-FI" sz="1800" dirty="0" smtClean="0"/>
          </a:p>
          <a:p>
            <a:pPr marL="285750" indent="-285750" algn="l">
              <a:buFontTx/>
              <a:buChar char="-"/>
            </a:pPr>
            <a:endParaRPr lang="fi-FI" sz="1800" dirty="0" smtClean="0"/>
          </a:p>
          <a:p>
            <a:pPr marL="285750" indent="-285750" algn="l">
              <a:buFontTx/>
              <a:buChar char="-"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8674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9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24050" y="4665664"/>
            <a:ext cx="9144000" cy="775448"/>
          </a:xfrm>
        </p:spPr>
        <p:txBody>
          <a:bodyPr>
            <a:normAutofit/>
          </a:bodyPr>
          <a:lstStyle/>
          <a:p>
            <a:pPr algn="r"/>
            <a:r>
              <a:rPr lang="fi-FI" sz="2800" dirty="0" smtClean="0"/>
              <a:t>Keskustelu aiheesta jatkuu näiltä pohjilta.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24063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275</Words>
  <Application>Microsoft Office PowerPoint</Application>
  <PresentationFormat>Laajakuva</PresentationFormat>
  <Paragraphs>46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Kiehkura</vt:lpstr>
      <vt:lpstr>Pennalan koulun opettajakunnan näkemyksiä perusopetuksen OPS:n paikalliselle toteuttamiselle </vt:lpstr>
      <vt:lpstr>Luku 1. PAIKALLISEN OPETUSSUUNNITELMAN MERKITYS JA LAADINTA </vt:lpstr>
      <vt:lpstr>Luku 2. PERUSOPETUS YLEISSIVISTYKSEN PERUSTANA</vt:lpstr>
      <vt:lpstr>Luku 3. PERUSOPETUKSEN TEHTÄVÄT JA TAVOITTEET</vt:lpstr>
      <vt:lpstr>Keskustelu aiheesta jatkuu näiltä pohjilta.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1. PAIKALLISEN OPETUSSUUNNITELMAN MERKITYS JA LAADINTA</dc:title>
  <dc:creator>Pauli Väntönen</dc:creator>
  <cp:lastModifiedBy>Piia Uotinen</cp:lastModifiedBy>
  <cp:revision>18</cp:revision>
  <dcterms:created xsi:type="dcterms:W3CDTF">2014-11-12T19:14:36Z</dcterms:created>
  <dcterms:modified xsi:type="dcterms:W3CDTF">2014-11-19T14:57:06Z</dcterms:modified>
</cp:coreProperties>
</file>