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C0B801-5E4D-E9F4-64AC-88AC1D3F9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F7E402-F358-AFDC-4DB6-E914BE2A2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32F99B-7B6B-77AE-8FAD-772247B9A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A6C26C-FAEE-21BF-FB2E-57E61BF5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B17690-5657-5F14-C354-184755D65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12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96399B-2EA7-75DB-03DF-C00B8A4F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9711F61-2CE2-1FAE-8E6C-44B8ACD6B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C2DEC3-2C21-824A-06B6-83F563BE7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BCA7C2-E371-660E-8821-5FD01B903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BF1D2B-AF5A-538C-6E08-71E7B8D1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59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091D11-FD7D-AEA1-9271-D24E20D49E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1E4D6F-9BC8-A515-8C23-87989FF9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224AFF-5088-794B-7144-A6CEDCB7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28C9BD-555F-74F8-AEA9-A9EF3FB77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2F018E-15E7-CE9F-2771-E9B341EA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6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F41CA-6D18-1B6A-8FE2-BC23389E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06CECE-6C23-441B-B3A2-340921E2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E451B2-F0AA-95C3-999F-08FAF9D4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BCFA71-B009-81CD-26A5-ED108D872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8E33A8-0413-7076-1686-0F8B4A4D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18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2CEC6E-4AD2-D1D9-91C9-E9073DD75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D020D9-18D2-5812-89F0-9E60F35A4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66A5B3-0E8C-3582-3F50-29B4BB74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39D7BA-ECA5-438C-FF55-C2E709AB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667A16-7C8A-50A0-C2CE-52F6D79A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252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68EF4B-DF72-9289-C4A0-737BACF41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BD3F6A-1E5B-684F-4FDC-1FE7B3E29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32857F-3F84-4B44-72A8-780755203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70A3B0-E397-7E87-32C2-D52277758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987A9B-02C3-4D21-EADE-61C6A502D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6C8956-5EB1-E606-13CA-04232815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78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0EB8F-8DFF-65B0-FB85-A894501AA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3DA05D-CCFC-054C-1A27-192224386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BC306C3-DEA4-5E04-9C94-D4776BBFA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98C91E7-ABCD-413F-0549-2DDA99CD6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517309-6DA9-E2A0-DCD0-A04A91D20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C3C5C46-5BED-D8A8-6C1D-115E70FF1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7C90BC2-18A4-A5A8-58C2-138B09CE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C2247B3-80F0-A5B3-A9F1-DEB1EB59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73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63F7AA-3FFD-F10C-4F50-D30498A72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9AE0A31-8AED-17AE-A242-08B29544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712A28A-15CF-A377-2FCB-9E15FE009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07ECE6A-560A-9E58-058C-B6E959E5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34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027592-CA3D-F5D4-65AA-CE3FB2872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AD8C701-F275-FFEE-91A9-CD2B10E15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9CA87D7-D9CE-9870-44D7-DFF88B68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130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C63189-1FED-2B65-DE61-02B92D50C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F500AD-EB87-BF7F-17AA-3CC6F4112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00656F-F741-1C40-D6CE-606F25A76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1FA9804-C882-699D-50F0-3E158F05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24F9AF-2BF0-6592-481B-6092D3877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261AE5-8782-2869-4414-5270A164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89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3EFBFD-85D1-C66C-CF5A-E686ECD96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D48E943-F92E-1C87-8C7A-1E0929CAD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1E4F9D-5222-6852-64A2-1F8082C14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A6971E-404C-53AD-90CB-485D430D2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2234FB-49E4-8F6B-92E8-5CF628F3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D3E190-EEB0-D343-60E9-8FC31FEE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25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2B6903C-1C48-15CC-7420-9590A4CB0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FFCEC2-37ED-6731-92B9-5765D36F3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1177EB-17E1-8413-6359-CE7EF5D78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ED7F0-6C0D-4C1C-8AC2-8BF665363FE9}" type="datetimeFigureOut">
              <a:rPr lang="fi-FI" smtClean="0"/>
              <a:t>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31F7D4-9818-8EDF-0180-CA3959578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C89CC3-B5EF-5672-4BB0-23053B4BE5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B452A-A945-4F5E-8AA1-7902446D9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50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bxchange.org/library/items/lb:LabXchange:aefb97e0:lx_simulation:1?fullscreen=tru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FB8F60-DD5B-079E-A50C-009B016707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11-12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C0ADDA-2DF4-17D1-665F-D7E1A57DE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Lineaarinen malli, fysikaalinen kulmakerroin</a:t>
            </a:r>
          </a:p>
        </p:txBody>
      </p:sp>
    </p:spTree>
    <p:extLst>
      <p:ext uri="{BB962C8B-B14F-4D97-AF65-F5344CB8AC3E}">
        <p14:creationId xmlns:p14="http://schemas.microsoft.com/office/powerpoint/2010/main" val="2826740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8102569-F8F0-C820-EE97-54091758FF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76927"/>
            <a:ext cx="9310032" cy="3577924"/>
          </a:xfrm>
        </p:spPr>
      </p:pic>
    </p:spTree>
    <p:extLst>
      <p:ext uri="{BB962C8B-B14F-4D97-AF65-F5344CB8AC3E}">
        <p14:creationId xmlns:p14="http://schemas.microsoft.com/office/powerpoint/2010/main" val="10956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053E32-B709-7239-C44B-8F3FAEC07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772" y="434566"/>
            <a:ext cx="10515600" cy="1256122"/>
          </a:xfrm>
        </p:spPr>
        <p:txBody>
          <a:bodyPr>
            <a:normAutofit fontScale="90000"/>
          </a:bodyPr>
          <a:lstStyle/>
          <a:p>
            <a:r>
              <a:rPr lang="fi-FI" dirty="0"/>
              <a:t>Tutkitaan hiekan massan riippuvuutta tilavuudesta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4A7DC1-0D63-0438-FF35-A8388BD1A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2067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21E6BA-3BFD-43D1-B646-6A67E6604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Fysikaalinen kulmakerroin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BE45152-4D49-651A-687C-BE864B03F9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6852385" cy="4351338"/>
              </a:xfrm>
            </p:spPr>
            <p:txBody>
              <a:bodyPr>
                <a:normAutofit/>
              </a:bodyPr>
              <a:lstStyle/>
              <a:p>
                <a:r>
                  <a:rPr lang="fi-FI" sz="2000" dirty="0"/>
                  <a:t>Kuvaajasta huomataan, että massa on suoraan verrannollinen tilavuuteen: </a:t>
                </a:r>
                <a14:m>
                  <m:oMath xmlns:m="http://schemas.openxmlformats.org/officeDocument/2006/math"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 ~ </m:t>
                    </m:r>
                    <m:r>
                      <a:rPr lang="fi-FI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fi-FI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fi-FI" sz="2000" dirty="0"/>
                  <a:t> </a:t>
                </a:r>
              </a:p>
              <a:p>
                <a:r>
                  <a:rPr lang="fi-FI" sz="2000" dirty="0"/>
                  <a:t>Verrannollisuus voidaan esittää tällöin muodossa </a:t>
                </a:r>
                <a14:m>
                  <m:oMath xmlns:m="http://schemas.openxmlformats.org/officeDocument/2006/math"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𝑘𝑉</m:t>
                    </m:r>
                  </m:oMath>
                </a14:m>
                <a:r>
                  <a:rPr lang="fi-FI" sz="2000" dirty="0"/>
                  <a:t>, jossa </a:t>
                </a:r>
                <a14:m>
                  <m:oMath xmlns:m="http://schemas.openxmlformats.org/officeDocument/2006/math"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fi-FI" sz="2000" dirty="0"/>
                  <a:t> on verrannollisuuskerroin. </a:t>
                </a:r>
              </a:p>
              <a:p>
                <a:r>
                  <a:rPr lang="fi-FI" sz="2000" dirty="0"/>
                  <a:t>Verrannollisuuskerrointa kutsutaan </a:t>
                </a:r>
                <a:r>
                  <a:rPr lang="fi-FI" sz="2000" b="1" dirty="0"/>
                  <a:t>fysikaaliseksi kulmakertoimeksi</a:t>
                </a:r>
                <a:r>
                  <a:rPr lang="fi-FI" sz="2000" dirty="0"/>
                  <a:t>.</a:t>
                </a:r>
              </a:p>
              <a:p>
                <a:r>
                  <a:rPr lang="fi-FI" sz="2000" dirty="0"/>
                  <a:t>Se ilmaisee uuden suureen.</a:t>
                </a:r>
                <a:endParaRPr lang="fi-FI" sz="1800" dirty="0"/>
              </a:p>
              <a:p>
                <a:r>
                  <a:rPr lang="fi-FI" sz="2000" dirty="0"/>
                  <a:t>Tutkimuksessamme uusi suure on tiheys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fi-FI" sz="2400" dirty="0"/>
                  <a:t>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BE45152-4D49-651A-687C-BE864B03F9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6852385" cy="4351338"/>
              </a:xfrm>
              <a:blipFill>
                <a:blip r:embed="rId2"/>
                <a:stretch>
                  <a:fillRect l="-711" t="-1261" r="-62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3BA31676-661F-480F-5883-F303A716F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361" y="4948010"/>
            <a:ext cx="7992794" cy="136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21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C58FAC-8E8B-B623-9F6D-AE815DB0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Fysikaalinen kulmakerroin 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766B30-C62F-FDAB-6110-DEF5BFB55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06979" cy="4351338"/>
          </a:xfrm>
        </p:spPr>
        <p:txBody>
          <a:bodyPr>
            <a:normAutofit/>
          </a:bodyPr>
          <a:lstStyle/>
          <a:p>
            <a:r>
              <a:rPr lang="fi-FI" sz="2000" dirty="0"/>
              <a:t>Matkustaja mittasi junan väliajan aina, kun juna ohitti sähkötolpan. Tolppien välimatka oli 100 m. Hän muodosti tuloksista taulukon ja esitti mittaustulokset </a:t>
            </a:r>
            <a:r>
              <a:rPr lang="fi-FI" sz="2000" dirty="0" err="1"/>
              <a:t>t,x</a:t>
            </a:r>
            <a:r>
              <a:rPr lang="fi-FI" sz="2000" dirty="0"/>
              <a:t>-koordinaatistossa.</a:t>
            </a:r>
          </a:p>
          <a:p>
            <a:r>
              <a:rPr lang="fi-FI" sz="2400" dirty="0"/>
              <a:t>Mitä suoran kulmakerroin ilmaisee?</a:t>
            </a:r>
          </a:p>
          <a:p>
            <a:pPr lvl="1"/>
            <a:r>
              <a:rPr lang="fi-FI" sz="2000" dirty="0"/>
              <a:t>Kulmakerroinkerroin ilmaisee paikan muutoksen ajan suhteen eli </a:t>
            </a:r>
            <a:r>
              <a:rPr lang="fi-FI" sz="2000" b="1" dirty="0"/>
              <a:t>nopeuden.</a:t>
            </a:r>
          </a:p>
          <a:p>
            <a:pPr lvl="1"/>
            <a:r>
              <a:rPr lang="fi-FI" sz="2000" dirty="0"/>
              <a:t>Mittausohjelmasta ilmoittaa kulmakertoimeksi 22,85 m/s, mikä kertoo junan nopeuden.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7CF8FE1-73BD-D894-9CD8-00F934B17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045" y="1825624"/>
            <a:ext cx="5217252" cy="368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46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68E216-831A-9F27-92EC-6027D2F23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Tiheys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8177DE4-6136-0302-0BB8-26D8A79E19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1934" y="1825625"/>
                <a:ext cx="7780699" cy="4351338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Tiheys on suure, joka ilmaisee kappaleen massan suhteessa sen tilavuuteen.</a:t>
                </a:r>
              </a:p>
              <a:p>
                <a:r>
                  <a:rPr lang="fi-FI" sz="2400" dirty="0"/>
                  <a:t>Tunnus on </a:t>
                </a:r>
                <a14:m>
                  <m:oMath xmlns:m="http://schemas.openxmlformats.org/officeDocument/2006/math">
                    <m:r>
                      <a:rPr lang="fi-FI" sz="2400" i="1" smtClean="0"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fi-FI" sz="2400" dirty="0"/>
                  <a:t> (Rhoo) ja yksikkö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2400" b="0" i="1" smtClean="0"/>
                        </m:ctrlPr>
                      </m:fPr>
                      <m:num>
                        <m:r>
                          <a:rPr lang="fi-FI" sz="2400" b="0" i="1" smtClean="0"/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fi-FI" sz="2400" b="0" i="1" smtClean="0"/>
                            </m:ctrlPr>
                          </m:sSupPr>
                          <m:e>
                            <m:r>
                              <a:rPr lang="fi-FI" sz="2400" b="0" i="1" smtClean="0"/>
                              <m:t>𝑚</m:t>
                            </m:r>
                          </m:e>
                          <m:sup>
                            <m:r>
                              <a:rPr lang="fi-FI" sz="2400" b="0" i="1" smtClean="0"/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sz="2400" b="0" dirty="0"/>
                  <a:t>.</a:t>
                </a:r>
              </a:p>
              <a:p>
                <a:r>
                  <a:rPr lang="fi-FI" sz="2400" dirty="0"/>
                  <a:t>Tiheyden malli soveltuu parhaiten homogeenisille aineille ja seoksille.</a:t>
                </a:r>
                <a:endParaRPr lang="fi-FI" sz="2400" b="0" dirty="0"/>
              </a:p>
              <a:p>
                <a:endParaRPr lang="fi-FI" sz="24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8177DE4-6136-0302-0BB8-26D8A79E19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1934" y="1825625"/>
                <a:ext cx="7780699" cy="4351338"/>
              </a:xfrm>
              <a:blipFill>
                <a:blip r:embed="rId2"/>
                <a:stretch>
                  <a:fillRect l="-1018" t="-1681" r="-27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7EB0E5AB-6F62-1ED1-1ADB-EF5A06C3D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2633" y="1825625"/>
            <a:ext cx="3235227" cy="396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6735C9-F8F4-0067-B7BF-753C26FB0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Lasku esimerkki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E2C078-1A07-0221-D24C-C08B29FD77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2400" dirty="0"/>
                  <a:t>Kallion päällä on lähes pyöreä kivi. Kiven korkeudeksi arvioitiin 1,7 m ja tiheydeksi 2300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sz="2400" b="0" i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fi-FI" sz="2400" b="0" i="0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i-FI" sz="2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fi-FI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fi-FI" sz="2400" dirty="0"/>
                  <a:t>. Arvioi kiven massa.</a:t>
                </a:r>
              </a:p>
              <a:p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E2C078-1A07-0221-D24C-C08B29FD77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82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656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DD792D-71C8-F51B-128A-64F714BA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Kiihtyvän liikkeen hetkellinen nopeus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9A33A8-BF6E-BB08-970F-C3BA95FF5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>
                <a:hlinkClick r:id="rId2"/>
              </a:rPr>
              <a:t>https://www.labxchange.org/library/items/lb:LabXchange:aefb97e0:lx_simulation:1?fullscreen=true</a:t>
            </a:r>
            <a:endParaRPr lang="fi-FI" sz="1800" dirty="0"/>
          </a:p>
          <a:p>
            <a:r>
              <a:rPr lang="fi-FI" sz="2000" dirty="0" smtClean="0"/>
              <a:t>Taulukoidaan mitatut tulokset:</a:t>
            </a:r>
          </a:p>
          <a:p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664632"/>
              </p:ext>
            </p:extLst>
          </p:nvPr>
        </p:nvGraphicFramePr>
        <p:xfrm>
          <a:off x="1143977" y="2867445"/>
          <a:ext cx="8127999" cy="22676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29852125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4300572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19485514"/>
                    </a:ext>
                  </a:extLst>
                </a:gridCol>
              </a:tblGrid>
              <a:tr h="413498">
                <a:tc>
                  <a:txBody>
                    <a:bodyPr/>
                    <a:lstStyle/>
                    <a:p>
                      <a:r>
                        <a:rPr lang="fi-FI" dirty="0" smtClean="0"/>
                        <a:t>Aika</a:t>
                      </a:r>
                      <a:r>
                        <a:rPr lang="fi-FI" baseline="0" dirty="0" smtClean="0"/>
                        <a:t> (s)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Matka (m)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Nopeus (m/s)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841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442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43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871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53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00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81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F745C-6711-0351-D405-2D21B5E9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Pitääkö väite paikkansa?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CBAEC6BB-3EFD-8088-9B87-8F085823BD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845825"/>
              </p:ext>
            </p:extLst>
          </p:nvPr>
        </p:nvGraphicFramePr>
        <p:xfrm>
          <a:off x="838200" y="1825625"/>
          <a:ext cx="10515597" cy="428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5222">
                  <a:extLst>
                    <a:ext uri="{9D8B030D-6E8A-4147-A177-3AD203B41FA5}">
                      <a16:colId xmlns:a16="http://schemas.microsoft.com/office/drawing/2014/main" val="2890369769"/>
                    </a:ext>
                  </a:extLst>
                </a:gridCol>
                <a:gridCol w="814812">
                  <a:extLst>
                    <a:ext uri="{9D8B030D-6E8A-4147-A177-3AD203B41FA5}">
                      <a16:colId xmlns:a16="http://schemas.microsoft.com/office/drawing/2014/main" val="737213334"/>
                    </a:ext>
                  </a:extLst>
                </a:gridCol>
                <a:gridCol w="815563">
                  <a:extLst>
                    <a:ext uri="{9D8B030D-6E8A-4147-A177-3AD203B41FA5}">
                      <a16:colId xmlns:a16="http://schemas.microsoft.com/office/drawing/2014/main" val="2356186643"/>
                    </a:ext>
                  </a:extLst>
                </a:gridCol>
              </a:tblGrid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Väite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Kyllä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938487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Ekstrapoloinnissa kuvaajalta määritetään arvoja havaintopisteiden väliltä.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699946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Systemaattinen virhe toistuu samanlaisena eri mittauskerroilla.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544181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Mallien avulla selitetään ilmiöitä ja tehdään niistä ennusteita.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22934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Fysiikassa malli on pätevyysalueeltaan rajallinen.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299526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Tasaisesti kiihtyvän liikkeen kuvaaja </a:t>
                      </a:r>
                      <a:r>
                        <a:rPr lang="fi-FI" dirty="0" err="1"/>
                        <a:t>t,v</a:t>
                      </a:r>
                      <a:r>
                        <a:rPr lang="fi-FI" dirty="0"/>
                        <a:t>-koordinaatistossa on suora.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800417"/>
                  </a:ext>
                </a:extLst>
              </a:tr>
              <a:tr h="574160">
                <a:tc>
                  <a:txBody>
                    <a:bodyPr/>
                    <a:lstStyle/>
                    <a:p>
                      <a:r>
                        <a:rPr lang="fi-FI" dirty="0"/>
                        <a:t>Yhtälössä s = </a:t>
                      </a:r>
                      <a:r>
                        <a:rPr lang="fi-FI" dirty="0" err="1"/>
                        <a:t>vt</a:t>
                      </a:r>
                      <a:r>
                        <a:rPr lang="fi-FI" dirty="0"/>
                        <a:t> matka s on suoraan verrannollinen aikaan 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49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08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69EE09-EF45-9437-8272-15A37D4E6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Mahdollinen tehtävä kokeessa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1BA8AB3-A527-DBB7-5ABD-FBC059204D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01018"/>
            <a:ext cx="8297433" cy="1686160"/>
          </a:xfrm>
        </p:spPr>
      </p:pic>
    </p:spTree>
    <p:extLst>
      <p:ext uri="{BB962C8B-B14F-4D97-AF65-F5344CB8AC3E}">
        <p14:creationId xmlns:p14="http://schemas.microsoft.com/office/powerpoint/2010/main" val="283272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264</Words>
  <Application>Microsoft Office PowerPoint</Application>
  <PresentationFormat>Laajakuva</PresentationFormat>
  <Paragraphs>37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Office-teema</vt:lpstr>
      <vt:lpstr>Oppitunnit 11-12</vt:lpstr>
      <vt:lpstr>Tutkitaan hiekan massan riippuvuutta tilavuudesta</vt:lpstr>
      <vt:lpstr>Fysikaalinen kulmakerroin</vt:lpstr>
      <vt:lpstr>Fysikaalinen kulmakerroin esimerkki</vt:lpstr>
      <vt:lpstr>Tiheys</vt:lpstr>
      <vt:lpstr>Lasku esimerkki</vt:lpstr>
      <vt:lpstr>Kiihtyvän liikkeen hetkellinen nopeus</vt:lpstr>
      <vt:lpstr>Pitääkö väite paikkansa?</vt:lpstr>
      <vt:lpstr>Mahdollinen tehtävä kokeessa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11-12</dc:title>
  <dc:creator>Brenda Simenson</dc:creator>
  <cp:lastModifiedBy>-</cp:lastModifiedBy>
  <cp:revision>2</cp:revision>
  <dcterms:created xsi:type="dcterms:W3CDTF">2024-11-30T11:59:24Z</dcterms:created>
  <dcterms:modified xsi:type="dcterms:W3CDTF">2024-12-02T12:27:12Z</dcterms:modified>
</cp:coreProperties>
</file>