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3" r:id="rId6"/>
    <p:sldId id="267" r:id="rId7"/>
    <p:sldId id="268" r:id="rId8"/>
    <p:sldId id="269" r:id="rId9"/>
    <p:sldId id="265" r:id="rId10"/>
  </p:sldIdLst>
  <p:sldSz cx="9144000" cy="6858000" type="screen4x3"/>
  <p:notesSz cx="7099300" cy="102235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998" y="-7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3076362" cy="5111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4021296" y="0"/>
            <a:ext cx="3076362" cy="5111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spcAft>
                <a:spcPts val="0"/>
              </a:spcAft>
              <a:defRPr/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993775" y="766762"/>
            <a:ext cx="5111750" cy="3833811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709931" y="4856164"/>
            <a:ext cx="5679439" cy="4600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360"/>
              </a:spcBef>
              <a:spcAft>
                <a:spcPts val="0"/>
              </a:spcAft>
              <a:defRPr/>
            </a:lvl1pPr>
            <a:lvl2pPr marL="457200" marR="0" indent="0" algn="l" rtl="0">
              <a:spcBef>
                <a:spcPts val="360"/>
              </a:spcBef>
              <a:spcAft>
                <a:spcPts val="0"/>
              </a:spcAft>
              <a:defRPr/>
            </a:lvl2pPr>
            <a:lvl3pPr marL="914400" marR="0" indent="0" algn="l" rtl="0">
              <a:spcBef>
                <a:spcPts val="360"/>
              </a:spcBef>
              <a:spcAft>
                <a:spcPts val="0"/>
              </a:spcAft>
              <a:defRPr/>
            </a:lvl3pPr>
            <a:lvl4pPr marL="1371600" marR="0" indent="0" algn="l" rtl="0">
              <a:spcBef>
                <a:spcPts val="360"/>
              </a:spcBef>
              <a:spcAft>
                <a:spcPts val="0"/>
              </a:spcAft>
              <a:defRPr/>
            </a:lvl4pPr>
            <a:lvl5pPr marL="1828800" marR="0" indent="0" algn="l" rtl="0">
              <a:spcBef>
                <a:spcPts val="360"/>
              </a:spcBef>
              <a:spcAft>
                <a:spcPts val="0"/>
              </a:spcAft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1" y="9710550"/>
            <a:ext cx="3076362" cy="5111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457200" marR="0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914400" marR="0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1371600" marR="0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1828800" marR="0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4021296" y="9710550"/>
            <a:ext cx="3076362" cy="511174"/>
          </a:xfrm>
          <a:prstGeom prst="rect">
            <a:avLst/>
          </a:prstGeom>
          <a:noFill/>
          <a:ln>
            <a:noFill/>
          </a:ln>
        </p:spPr>
        <p:txBody>
          <a:bodyPr lIns="98950" tIns="49475" rIns="98950" bIns="494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3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fi-FI" sz="13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3930373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709931" y="4856164"/>
            <a:ext cx="5679439" cy="460057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1750" cy="38338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709931" y="4856164"/>
            <a:ext cx="5679439" cy="460057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1750" cy="38338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709931" y="4856164"/>
            <a:ext cx="5679439" cy="460057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1750" cy="38338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709931" y="4856164"/>
            <a:ext cx="5679439" cy="460057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1750" cy="38338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709931" y="4856164"/>
            <a:ext cx="5679439" cy="460057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1750" cy="38338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709931" y="4856164"/>
            <a:ext cx="5679439" cy="460057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1750" cy="38338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709931" y="4856164"/>
            <a:ext cx="5679439" cy="460057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1750" cy="38338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709931" y="4856164"/>
            <a:ext cx="5679439" cy="460057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4" name="Shape 144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1750" cy="38338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body" idx="1"/>
          </p:nvPr>
        </p:nvSpPr>
        <p:spPr>
          <a:xfrm>
            <a:off x="709931" y="4856164"/>
            <a:ext cx="5679439" cy="460057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993775" y="766763"/>
            <a:ext cx="5111750" cy="38338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Shape 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165303"/>
            <a:ext cx="9144000" cy="69269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Shape 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5495" y="2878974"/>
            <a:ext cx="3240359" cy="328633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Shape 17"/>
          <p:cNvSpPr txBox="1">
            <a:spLocks noGrp="1"/>
          </p:cNvSpPr>
          <p:nvPr>
            <p:ph type="ctrTitle"/>
          </p:nvPr>
        </p:nvSpPr>
        <p:spPr>
          <a:xfrm>
            <a:off x="685800" y="1526926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rgbClr val="3D7FCF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ubTitle" idx="1"/>
          </p:nvPr>
        </p:nvSpPr>
        <p:spPr>
          <a:xfrm>
            <a:off x="3419871" y="3476600"/>
            <a:ext cx="4824535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/>
            </a:lvl1pPr>
            <a:lvl2pPr marL="457200" marR="0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/>
            </a:lvl2pPr>
            <a:lvl3pPr marL="914400" marR="0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/>
            </a:lvl3pPr>
            <a:lvl4pPr marL="13716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4pPr>
            <a:lvl5pPr marL="18288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5pPr>
            <a:lvl6pPr marL="22860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6pPr>
            <a:lvl7pPr marL="27432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7pPr>
            <a:lvl8pPr marL="32004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8pPr>
            <a:lvl9pPr marL="36576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9" name="Shape 19"/>
          <p:cNvSpPr txBox="1"/>
          <p:nvPr/>
        </p:nvSpPr>
        <p:spPr>
          <a:xfrm>
            <a:off x="10016" y="6326985"/>
            <a:ext cx="9144000" cy="36933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800" b="1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Sähköisen oppimisen edelläkävijä | www.e-oppi.fi</a:t>
            </a:r>
          </a:p>
        </p:txBody>
      </p:sp>
      <p:pic>
        <p:nvPicPr>
          <p:cNvPr id="20" name="Shape 2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707632" y="167605"/>
            <a:ext cx="2328863" cy="11731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Shape 2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165303"/>
            <a:ext cx="9144000" cy="692695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ftr" idx="11"/>
          </p:nvPr>
        </p:nvSpPr>
        <p:spPr>
          <a:xfrm>
            <a:off x="2483767" y="6356350"/>
            <a:ext cx="4176464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8" name="Shape 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91722" y="260647"/>
            <a:ext cx="1100757" cy="11082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san ylätunniste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Shape 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165303"/>
            <a:ext cx="9144000" cy="692695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Shape 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15730" y="1707216"/>
            <a:ext cx="3140445" cy="3161943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Shape 32"/>
          <p:cNvSpPr txBox="1"/>
          <p:nvPr/>
        </p:nvSpPr>
        <p:spPr>
          <a:xfrm>
            <a:off x="465583" y="4270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D7FCF"/>
              </a:buClr>
              <a:buSzPct val="25000"/>
              <a:buFont typeface="Calibri"/>
              <a:buNone/>
            </a:pPr>
            <a:r>
              <a:rPr lang="fi-FI" sz="4000" b="1" i="0" u="none" strike="noStrike" cap="none" baseline="0">
                <a:solidFill>
                  <a:srgbClr val="3D7FCF"/>
                </a:solidFill>
                <a:latin typeface="Calibri"/>
                <a:ea typeface="Calibri"/>
                <a:cs typeface="Calibri"/>
                <a:sym typeface="Calibri"/>
              </a:rPr>
              <a:t>Sähköä oppimiseen!</a:t>
            </a:r>
          </a:p>
        </p:txBody>
      </p:sp>
      <p:sp>
        <p:nvSpPr>
          <p:cNvPr id="33" name="Shape 33"/>
          <p:cNvSpPr txBox="1"/>
          <p:nvPr/>
        </p:nvSpPr>
        <p:spPr>
          <a:xfrm>
            <a:off x="467543" y="5022303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3D7FCF"/>
              </a:buClr>
              <a:buSzPct val="25000"/>
              <a:buFont typeface="Calibri"/>
              <a:buNone/>
            </a:pPr>
            <a:r>
              <a:rPr lang="fi-FI" sz="3400" b="1" i="0" u="none" strike="noStrike" cap="none" baseline="0">
                <a:solidFill>
                  <a:srgbClr val="3D7FCF"/>
                </a:solidFill>
                <a:latin typeface="Calibri"/>
                <a:ea typeface="Calibri"/>
                <a:cs typeface="Calibri"/>
                <a:sym typeface="Calibri"/>
              </a:rPr>
              <a:t>www.oppi.fi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8" name="Shape 68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78000">
              <a:schemeClr val="lt1"/>
            </a:gs>
            <a:gs pos="100000">
              <a:srgbClr val="C5D8F1"/>
            </a:gs>
          </a:gsLst>
          <a:lin ang="5400000" scaled="0"/>
        </a:gra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marR="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marR="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 baseline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oppimateriaalit/e-oppi/lukio/on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simo.veistola@e-oppi.f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ctrTitle"/>
          </p:nvPr>
        </p:nvSpPr>
        <p:spPr>
          <a:xfrm>
            <a:off x="685800" y="1526926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4400" b="1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e-Oppi</a:t>
            </a:r>
            <a:endParaRPr lang="fi-FI" sz="4400" b="1" i="1" u="none" strike="noStrike" cap="none" baseline="0" dirty="0">
              <a:solidFill>
                <a:srgbClr val="3D7FC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Shape 87"/>
          <p:cNvSpPr txBox="1">
            <a:spLocks noGrp="1"/>
          </p:cNvSpPr>
          <p:nvPr>
            <p:ph type="subTitle" idx="1"/>
          </p:nvPr>
        </p:nvSpPr>
        <p:spPr>
          <a:xfrm>
            <a:off x="3419871" y="3620616"/>
            <a:ext cx="5400599" cy="23286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Simo Veistola</a:t>
            </a:r>
            <a:endParaRPr lang="fi-FI"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fi-FI" sz="2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Rehtori, toimitusjohtaja</a:t>
            </a:r>
            <a:endParaRPr lang="fi-FI"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buClr>
                <a:srgbClr val="888888"/>
              </a:buClr>
              <a:buFont typeface="Arial"/>
              <a:buNone/>
            </a:pPr>
            <a:r>
              <a:rPr lang="fi-FI" sz="2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simo.veistola@e-oppi.fi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8" name="Shape 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4572000" cy="1714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D7FCF"/>
              </a:buClr>
              <a:buSzPct val="25000"/>
              <a:buFont typeface="Calibri"/>
              <a:buNone/>
            </a:pPr>
            <a:r>
              <a:rPr lang="fi-FI" sz="4000" b="1" i="0" u="none" strike="noStrike" cap="none" baseline="0">
                <a:solidFill>
                  <a:srgbClr val="3D7FCF"/>
                </a:solidFill>
                <a:latin typeface="Calibri"/>
                <a:ea typeface="Calibri"/>
                <a:cs typeface="Calibri"/>
                <a:sym typeface="Calibri"/>
              </a:rPr>
              <a:t>e-Oppi Oy</a:t>
            </a:r>
          </a:p>
        </p:txBody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467010" y="1268759"/>
            <a:ext cx="7754922" cy="367240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3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Sähköisten oppimateriaalien kustannustalo</a:t>
            </a:r>
          </a:p>
          <a:p>
            <a:pPr marL="342900" marR="0" lvl="0" indent="-342900" algn="l" rtl="0">
              <a:spcBef>
                <a:spcPts val="46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3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Perustettu v. 2011, Tj. Simo Veistola, FT, Forssan yhteislyseon rehtori, oppikirjailija</a:t>
            </a:r>
          </a:p>
          <a:p>
            <a:pPr marL="342900" marR="0" lvl="0" indent="-342900" algn="l" rtl="0">
              <a:spcBef>
                <a:spcPts val="46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3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150 oppikirjailijaa </a:t>
            </a:r>
          </a:p>
          <a:p>
            <a:pPr marL="342900" marR="0" lvl="0" indent="-342900" algn="l" rtl="0">
              <a:spcBef>
                <a:spcPts val="46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3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 lukiokirjaa</a:t>
            </a:r>
          </a:p>
          <a:p>
            <a:pPr marL="342900" marR="0" lvl="0" indent="-342900" algn="l" rtl="0">
              <a:spcBef>
                <a:spcPts val="46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3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Asiakkaita jo yli 100 kunnassa</a:t>
            </a:r>
          </a:p>
          <a:p>
            <a:pPr marL="342900" marR="0" lvl="0" indent="-342900" algn="l" rtl="0">
              <a:spcBef>
                <a:spcPts val="46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3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Lukuisia teknologiakumppaneita</a:t>
            </a:r>
          </a:p>
        </p:txBody>
      </p:sp>
      <p:pic>
        <p:nvPicPr>
          <p:cNvPr id="95" name="Shape 9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66282" y="4663255"/>
            <a:ext cx="2120517" cy="1359305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Shape 9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592803" y="3933055"/>
            <a:ext cx="1909530" cy="523160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Shape 97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827583" y="4725564"/>
            <a:ext cx="4320480" cy="1123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D7FCF"/>
              </a:buClr>
              <a:buSzPct val="25000"/>
              <a:buFont typeface="Calibri"/>
              <a:buNone/>
            </a:pPr>
            <a:r>
              <a:rPr lang="fi-FI" sz="4000" b="1" i="0" u="none" strike="noStrike" cap="none" baseline="0">
                <a:solidFill>
                  <a:srgbClr val="3D7FCF"/>
                </a:solidFill>
                <a:latin typeface="Calibri"/>
                <a:ea typeface="Calibri"/>
                <a:cs typeface="Calibri"/>
                <a:sym typeface="Calibri"/>
              </a:rPr>
              <a:t>e-Opin Peda.net-kirjat 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33375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Ovat</a:t>
            </a:r>
            <a:r>
              <a:rPr lang="fi-FI" sz="2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muokattavia</a:t>
            </a:r>
            <a:r>
              <a:rPr lang="fi-FI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ja </a:t>
            </a:r>
            <a:r>
              <a:rPr lang="fi-FI" sz="2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vuorovaikut</a:t>
            </a:r>
            <a:r>
              <a:rPr lang="fi-FI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teisia</a:t>
            </a:r>
            <a:r>
              <a:rPr lang="fi-FI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paperisen kirjan korvaavia sähköisiä oppikirjoja</a:t>
            </a:r>
          </a:p>
          <a:p>
            <a:pPr marL="457200" marR="0" lvl="1" indent="0" algn="l" rtl="0">
              <a:lnSpc>
                <a:spcPct val="90000"/>
              </a:lnSpc>
              <a:spcBef>
                <a:spcPts val="476"/>
              </a:spcBef>
              <a:buClr>
                <a:schemeClr val="dk1"/>
              </a:buClr>
              <a:buFont typeface="Arial"/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0" algn="l" rtl="0">
              <a:lnSpc>
                <a:spcPct val="9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i="1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Opettaja/oppilas lisää tekstiä, kuvia, ääntä, videoita, linkkejä </a:t>
            </a:r>
          </a:p>
          <a:p>
            <a:pPr marL="914400" marR="0" lvl="2" indent="0" algn="l" rtl="0">
              <a:lnSpc>
                <a:spcPct val="90000"/>
              </a:lnSpc>
              <a:spcBef>
                <a:spcPts val="408"/>
              </a:spcBef>
              <a:buClr>
                <a:schemeClr val="dk1"/>
              </a:buClr>
              <a:buFont typeface="Arial"/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0" algn="l" rtl="0">
              <a:lnSpc>
                <a:spcPct val="90000"/>
              </a:lnSpc>
              <a:spcBef>
                <a:spcPts val="48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400" b="0" i="1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Oppilas tekee tehtäviä ja näkee, kuinka suoriutui</a:t>
            </a:r>
          </a:p>
          <a:p>
            <a:pPr marL="342900" marR="0" lvl="0" indent="-180975" algn="l" rtl="0">
              <a:lnSpc>
                <a:spcPct val="90000"/>
              </a:lnSpc>
              <a:spcBef>
                <a:spcPts val="510"/>
              </a:spcBef>
              <a:buClr>
                <a:schemeClr val="dk1"/>
              </a:buClr>
              <a:buFont typeface="Arial"/>
              <a:buNone/>
            </a:pPr>
            <a:endParaRPr sz="2400" b="1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33375" algn="l" rtl="0">
              <a:lnSpc>
                <a:spcPct val="90000"/>
              </a:lnSpc>
              <a:spcBef>
                <a:spcPts val="51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Toimivat verkossa kaikilla päätelaitteilla </a:t>
            </a:r>
            <a:r>
              <a:rPr lang="fi-FI"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(PC, tablet, älypuhelin)</a:t>
            </a:r>
          </a:p>
          <a:p>
            <a:pPr marL="342900" marR="0" lvl="0" indent="-180975" algn="l" rtl="0">
              <a:lnSpc>
                <a:spcPct val="90000"/>
              </a:lnSpc>
              <a:spcBef>
                <a:spcPts val="510"/>
              </a:spcBef>
              <a:buClr>
                <a:schemeClr val="dk1"/>
              </a:buClr>
              <a:buFont typeface="Arial"/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33375" algn="l" rtl="0">
              <a:lnSpc>
                <a:spcPct val="90000"/>
              </a:lnSpc>
              <a:spcBef>
                <a:spcPts val="51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400" b="1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Myydään elinikäisellä lisenssillä</a:t>
            </a:r>
          </a:p>
          <a:p>
            <a:pPr marL="457200" marR="0" lvl="1" indent="0" algn="l" rtl="0">
              <a:lnSpc>
                <a:spcPct val="90000"/>
              </a:lnSpc>
              <a:spcBef>
                <a:spcPts val="476"/>
              </a:spcBef>
              <a:buClr>
                <a:schemeClr val="dk1"/>
              </a:buClr>
              <a:buFont typeface="Arial"/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80975" algn="l" rtl="0">
              <a:lnSpc>
                <a:spcPct val="90000"/>
              </a:lnSpc>
              <a:spcBef>
                <a:spcPts val="510"/>
              </a:spcBef>
              <a:buClr>
                <a:schemeClr val="dk1"/>
              </a:buClr>
              <a:buFont typeface="Arial"/>
              <a:buNone/>
            </a:pPr>
            <a:endParaRPr sz="255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80975" algn="l" rtl="0">
              <a:lnSpc>
                <a:spcPct val="90000"/>
              </a:lnSpc>
              <a:spcBef>
                <a:spcPts val="510"/>
              </a:spcBef>
              <a:buClr>
                <a:schemeClr val="dk1"/>
              </a:buClr>
              <a:buFont typeface="Arial"/>
              <a:buNone/>
            </a:pPr>
            <a:endParaRPr sz="2550" b="0" i="0" u="none" strike="noStrike" cap="none" baseline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D7FCF"/>
              </a:buClr>
              <a:buSzPct val="25000"/>
              <a:buFont typeface="Calibri"/>
              <a:buNone/>
            </a:pPr>
            <a:r>
              <a:rPr lang="fi-FI" sz="4000" b="1" i="0" u="none" strike="noStrike" cap="none" baseline="0">
                <a:solidFill>
                  <a:srgbClr val="3D7FCF"/>
                </a:solidFill>
                <a:latin typeface="Calibri"/>
                <a:ea typeface="Calibri"/>
                <a:cs typeface="Calibri"/>
                <a:sym typeface="Calibri"/>
              </a:rPr>
              <a:t>e-Opin Peda.net-kirjat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Motivoivat oppilasta </a:t>
            </a:r>
            <a:r>
              <a:rPr lang="fi-FI" sz="28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työhön ja saavuttamaan parempia oppimistuloksia; tekniikka lähellä nuoren arkea</a:t>
            </a:r>
          </a:p>
          <a:p>
            <a:pPr marL="342900" marR="0" lvl="0" indent="-166687" algn="l" rtl="0">
              <a:spcBef>
                <a:spcPts val="555"/>
              </a:spcBef>
              <a:buClr>
                <a:schemeClr val="dk1"/>
              </a:buClr>
              <a:buFont typeface="Arial"/>
              <a:buNone/>
            </a:pPr>
            <a:endParaRPr sz="2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Säästävät opettajan aikaa</a:t>
            </a:r>
          </a:p>
          <a:p>
            <a:pPr marL="457200" marR="0" lvl="1" indent="0" algn="l" rtl="0">
              <a:spcBef>
                <a:spcPts val="52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Sähköinen </a:t>
            </a:r>
            <a:r>
              <a:rPr lang="fi-FI" sz="26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dokumenttien hallinta ja opetusmateriaaleja (</a:t>
            </a:r>
            <a:r>
              <a:rPr lang="fi-FI" sz="2600" b="0" i="0" u="none" strike="noStrike" cap="none" baseline="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slideja</a:t>
            </a:r>
            <a:r>
              <a:rPr lang="fi-FI" sz="260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tehtäviä, koetehtäviä ym.) </a:t>
            </a:r>
          </a:p>
          <a:p>
            <a:pPr marL="342900" marR="0" lvl="0" indent="-166687" algn="l" rtl="0">
              <a:spcBef>
                <a:spcPts val="555"/>
              </a:spcBef>
              <a:buClr>
                <a:schemeClr val="dk1"/>
              </a:buClr>
              <a:buFont typeface="Arial"/>
              <a:buNone/>
            </a:pPr>
            <a:endParaRPr sz="2800" b="1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fi-FI" sz="2800" b="1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Ovat hinnaltaan edullisia</a:t>
            </a:r>
          </a:p>
          <a:p>
            <a:pPr marL="342900" marR="0" lvl="0" indent="-166687" algn="l" rtl="0">
              <a:spcBef>
                <a:spcPts val="555"/>
              </a:spcBef>
              <a:buClr>
                <a:schemeClr val="dk1"/>
              </a:buClr>
              <a:buFont typeface="Arial"/>
              <a:buNone/>
            </a:pPr>
            <a:endParaRPr sz="2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66687" algn="l" rtl="0">
              <a:spcBef>
                <a:spcPts val="555"/>
              </a:spcBef>
              <a:buClr>
                <a:schemeClr val="dk1"/>
              </a:buClr>
              <a:buFont typeface="Arial"/>
              <a:buNone/>
            </a:pPr>
            <a:endParaRPr sz="2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66687" algn="l" rtl="0">
              <a:spcBef>
                <a:spcPts val="555"/>
              </a:spcBef>
              <a:buClr>
                <a:schemeClr val="dk1"/>
              </a:buClr>
              <a:buFont typeface="Arial"/>
              <a:buNone/>
            </a:pPr>
            <a:endParaRPr sz="2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66687" algn="l" rtl="0">
              <a:spcBef>
                <a:spcPts val="555"/>
              </a:spcBef>
              <a:buClr>
                <a:schemeClr val="dk1"/>
              </a:buClr>
              <a:buFont typeface="Arial"/>
              <a:buNone/>
            </a:pPr>
            <a:endParaRPr sz="2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166687" algn="l" rtl="0">
              <a:spcBef>
                <a:spcPts val="555"/>
              </a:spcBef>
              <a:buClr>
                <a:schemeClr val="dk1"/>
              </a:buClr>
              <a:buFont typeface="Arial"/>
              <a:buNone/>
            </a:pPr>
            <a:endParaRPr sz="280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D7FCF"/>
              </a:buClr>
              <a:buSzPct val="25000"/>
              <a:buFont typeface="Calibri"/>
              <a:buNone/>
            </a:pPr>
            <a:r>
              <a:rPr lang="fi-FI" sz="4000" b="1" i="0" u="none" strike="noStrike" cap="none" baseline="0">
                <a:solidFill>
                  <a:srgbClr val="3D7FCF"/>
                </a:solidFill>
                <a:latin typeface="Calibri"/>
                <a:ea typeface="Calibri"/>
                <a:cs typeface="Calibri"/>
                <a:sym typeface="Calibri"/>
              </a:rPr>
              <a:t>Tutustu kirjojen sisältöön</a:t>
            </a:r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350" b="0" i="0" u="none" strike="noStrike" cap="none" baseline="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Tutustu vapaasti verkossa tunnuksella ”talitiainen”.</a:t>
            </a:r>
          </a:p>
          <a:p>
            <a:pPr marL="0" marR="0" lvl="0" indent="0" algn="l" rtl="0">
              <a:lnSpc>
                <a:spcPct val="80000"/>
              </a:lnSpc>
              <a:spcBef>
                <a:spcPts val="470"/>
              </a:spcBef>
              <a:buClr>
                <a:schemeClr val="dk2"/>
              </a:buClr>
              <a:buSzPct val="25000"/>
              <a:buFont typeface="Arial"/>
              <a:buNone/>
            </a:pPr>
            <a:r>
              <a:rPr lang="fi-FI" sz="2350" b="0" i="0" u="sng" strike="noStrike" cap="none" baseline="0" dirty="0" smtClean="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http:bit.ly/naytekirjat</a:t>
            </a:r>
            <a:endParaRPr lang="fi-FI" sz="2350" b="0" i="0" u="sng" strike="noStrike" cap="none" baseline="0" dirty="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 typeface="Arial"/>
              <a:buNone/>
            </a:pPr>
            <a:endParaRPr sz="23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 typeface="Arial"/>
              <a:buNone/>
            </a:pPr>
            <a:endParaRPr sz="23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D7FCF"/>
              </a:buClr>
              <a:buSzPct val="25000"/>
              <a:buFont typeface="Calibri"/>
              <a:buNone/>
            </a:pPr>
            <a:r>
              <a:rPr lang="fi-FI" sz="4000" b="1" dirty="0" err="1">
                <a:solidFill>
                  <a:srgbClr val="3D7FCF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fi-FI" sz="4000" b="1" i="0" u="none" strike="noStrike" cap="none" baseline="0" dirty="0" err="1" smtClean="0">
                <a:solidFill>
                  <a:srgbClr val="3D7FCF"/>
                </a:solidFill>
                <a:latin typeface="Calibri"/>
                <a:ea typeface="Calibri"/>
                <a:cs typeface="Calibri"/>
                <a:sym typeface="Calibri"/>
              </a:rPr>
              <a:t>-Opin</a:t>
            </a:r>
            <a:r>
              <a:rPr lang="fi-FI" sz="4000" b="1" i="0" u="none" strike="noStrike" cap="none" dirty="0" smtClean="0">
                <a:solidFill>
                  <a:srgbClr val="3D7FCF"/>
                </a:solidFill>
                <a:latin typeface="Calibri"/>
                <a:ea typeface="Calibri"/>
                <a:cs typeface="Calibri"/>
                <a:sym typeface="Calibri"/>
              </a:rPr>
              <a:t> kirjat</a:t>
            </a:r>
            <a:endParaRPr lang="fi-FI" sz="4000" b="1" i="0" u="none" strike="noStrike" cap="none" baseline="0" dirty="0">
              <a:solidFill>
                <a:srgbClr val="3D7FC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indent="-34290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Tx/>
              <a:buChar char="-"/>
            </a:pPr>
            <a:r>
              <a:rPr lang="fi-FI" sz="235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Laaja sisältö,</a:t>
            </a:r>
            <a:r>
              <a:rPr lang="fi-FI" sz="235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jota opettaja voi supistaa/laajentaa/muokata</a:t>
            </a:r>
          </a:p>
          <a:p>
            <a:pPr marR="0" lvl="0" indent="-34290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Tx/>
              <a:buChar char="-"/>
            </a:pPr>
            <a:r>
              <a:rPr lang="fi-FI" sz="2350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Esim. BI2 Itämeri ja kaupunkiekologia</a:t>
            </a:r>
          </a:p>
          <a:p>
            <a:pPr marR="0" lvl="0" indent="-34290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Tx/>
              <a:buChar char="-"/>
            </a:pPr>
            <a:endParaRPr lang="fi-FI" sz="235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0" indent="-34290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Tx/>
              <a:buChar char="-"/>
            </a:pPr>
            <a:endParaRPr lang="fi-FI" sz="2350" baseline="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0" indent="-34290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Tx/>
              <a:buChar char="-"/>
            </a:pPr>
            <a:r>
              <a:rPr lang="fi-FI" sz="235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Reaaliaikaista aineistoa</a:t>
            </a:r>
          </a:p>
          <a:p>
            <a:pPr marR="0" lvl="0" indent="-34290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Tx/>
              <a:buChar char="-"/>
            </a:pPr>
            <a:r>
              <a:rPr lang="fi-FI" sz="235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Suuri määrä opetuksellisesti tärkeitä videolinkkejä</a:t>
            </a:r>
          </a:p>
          <a:p>
            <a:pPr marR="0" lvl="0" indent="-34290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Tx/>
              <a:buChar char="-"/>
            </a:pPr>
            <a:r>
              <a:rPr lang="fi-FI" sz="235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Termien</a:t>
            </a:r>
            <a:r>
              <a:rPr lang="fi-FI" sz="235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hyperselitykset</a:t>
            </a:r>
          </a:p>
          <a:p>
            <a:pPr marR="0" lvl="0" indent="-34290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Tx/>
              <a:buChar char="-"/>
            </a:pPr>
            <a:endParaRPr lang="fi-FI" sz="2350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0" indent="-34290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Tx/>
              <a:buChar char="-"/>
            </a:pPr>
            <a:r>
              <a:rPr lang="fi-FI" sz="235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Kirjoja käytetään päätelaitteella </a:t>
            </a:r>
            <a:r>
              <a:rPr lang="fi-FI" sz="235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Wingdings" panose="05000000000000000000" pitchFamily="2" charset="2"/>
              </a:rPr>
              <a:t> on opiskelijoilla mukana!</a:t>
            </a:r>
            <a:endParaRPr sz="23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 typeface="Arial"/>
              <a:buNone/>
            </a:pPr>
            <a:endParaRPr sz="23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 typeface="Arial"/>
              <a:buNone/>
            </a:pPr>
            <a:endParaRPr sz="23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 typeface="Arial"/>
              <a:buNone/>
            </a:pPr>
            <a:endParaRPr sz="23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 typeface="Arial"/>
              <a:buNone/>
            </a:pPr>
            <a:endParaRPr sz="23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9251858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D7FCF"/>
              </a:buClr>
              <a:buSzPct val="25000"/>
              <a:buFont typeface="Calibri"/>
              <a:buNone/>
            </a:pPr>
            <a:r>
              <a:rPr lang="fi-FI" sz="4000" b="1" dirty="0" err="1">
                <a:solidFill>
                  <a:srgbClr val="3D7FCF"/>
                </a:solidFill>
                <a:latin typeface="Calibri"/>
                <a:ea typeface="Calibri"/>
                <a:cs typeface="Calibri"/>
                <a:sym typeface="Calibri"/>
              </a:rPr>
              <a:t>e</a:t>
            </a:r>
            <a:r>
              <a:rPr lang="fi-FI" sz="4000" b="1" i="0" u="none" strike="noStrike" cap="none" baseline="0" dirty="0" err="1" smtClean="0">
                <a:solidFill>
                  <a:srgbClr val="3D7FCF"/>
                </a:solidFill>
                <a:latin typeface="Calibri"/>
                <a:ea typeface="Calibri"/>
                <a:cs typeface="Calibri"/>
                <a:sym typeface="Calibri"/>
              </a:rPr>
              <a:t>-Opin</a:t>
            </a:r>
            <a:r>
              <a:rPr lang="fi-FI" sz="4000" b="1" i="0" u="none" strike="noStrike" cap="none" dirty="0" smtClean="0">
                <a:solidFill>
                  <a:srgbClr val="3D7FCF"/>
                </a:solidFill>
                <a:latin typeface="Calibri"/>
                <a:ea typeface="Calibri"/>
                <a:cs typeface="Calibri"/>
                <a:sym typeface="Calibri"/>
              </a:rPr>
              <a:t> kirjat</a:t>
            </a:r>
            <a:endParaRPr lang="fi-FI" sz="4000" b="1" i="0" u="none" strike="noStrike" cap="none" baseline="0" dirty="0">
              <a:solidFill>
                <a:srgbClr val="3D7FC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indent="-34290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Tx/>
              <a:buChar char="-"/>
            </a:pPr>
            <a:r>
              <a:rPr lang="fi-FI" sz="3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Tehtävät jotka helpottavat oppimista ja valmistavat yo-kirjoituksiin.</a:t>
            </a:r>
          </a:p>
          <a:p>
            <a:pPr marR="0" lvl="0" indent="-34290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Tx/>
              <a:buChar char="-"/>
            </a:pPr>
            <a:r>
              <a:rPr lang="fi-FI" sz="3200" b="0" i="0" u="none" strike="noStrike" cap="none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Opettaja</a:t>
            </a:r>
            <a:r>
              <a:rPr lang="fi-FI" sz="32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näkee vastaukset.</a:t>
            </a:r>
          </a:p>
          <a:p>
            <a:pPr marR="0" lvl="0" indent="-34290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Tx/>
              <a:buChar char="-"/>
            </a:pPr>
            <a:r>
              <a:rPr lang="fi-FI" sz="3200" baseline="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Opettaja voi</a:t>
            </a:r>
            <a:r>
              <a:rPr lang="fi-FI" sz="3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lisätä/muokata tehtäviä.</a:t>
            </a:r>
          </a:p>
          <a:p>
            <a:pPr marR="0" lvl="0" indent="-34290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Tx/>
              <a:buChar char="-"/>
            </a:pPr>
            <a:r>
              <a:rPr lang="fi-FI" sz="3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Peda.net on Suomen paras alusta, e-Oppi on tutkinut!</a:t>
            </a:r>
          </a:p>
          <a:p>
            <a:pPr lvl="1" indent="-342900">
              <a:lnSpc>
                <a:spcPct val="80000"/>
              </a:lnSpc>
              <a:spcBef>
                <a:spcPts val="465"/>
              </a:spcBef>
              <a:buFontTx/>
              <a:buChar char="-"/>
            </a:pPr>
            <a:r>
              <a:rPr lang="fi-FI" sz="3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Helppo muokattavuus</a:t>
            </a:r>
          </a:p>
          <a:p>
            <a:pPr lvl="1" indent="-342900">
              <a:lnSpc>
                <a:spcPct val="80000"/>
              </a:lnSpc>
              <a:spcBef>
                <a:spcPts val="465"/>
              </a:spcBef>
              <a:buFontTx/>
              <a:buChar char="-"/>
            </a:pPr>
            <a:r>
              <a:rPr lang="fi-FI" sz="3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Vuorovaikutteisuus</a:t>
            </a:r>
          </a:p>
          <a:p>
            <a:pPr lvl="1" indent="-342900">
              <a:lnSpc>
                <a:spcPct val="80000"/>
              </a:lnSpc>
              <a:spcBef>
                <a:spcPts val="465"/>
              </a:spcBef>
              <a:buFontTx/>
              <a:buChar char="-"/>
            </a:pPr>
            <a:endParaRPr lang="fi-FI" sz="235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0" indent="-34290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Tx/>
              <a:buChar char="-"/>
            </a:pPr>
            <a:endParaRPr sz="23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 typeface="Arial"/>
              <a:buNone/>
            </a:pPr>
            <a:endParaRPr sz="23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 typeface="Arial"/>
              <a:buNone/>
            </a:pPr>
            <a:endParaRPr sz="23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 typeface="Arial"/>
              <a:buNone/>
            </a:pPr>
            <a:endParaRPr sz="23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7088649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3D7FCF"/>
              </a:buClr>
              <a:buSzPct val="25000"/>
              <a:buFont typeface="Calibri"/>
              <a:buNone/>
            </a:pPr>
            <a:r>
              <a:rPr lang="fi-FI" sz="4000" b="1" dirty="0" smtClean="0">
                <a:solidFill>
                  <a:srgbClr val="3D7FCF"/>
                </a:solidFill>
                <a:latin typeface="Calibri"/>
                <a:ea typeface="Calibri"/>
                <a:cs typeface="Calibri"/>
                <a:sym typeface="Calibri"/>
              </a:rPr>
              <a:t>Käyttöönotto </a:t>
            </a:r>
            <a:endParaRPr lang="fi-FI" sz="4000" b="1" i="0" u="none" strike="noStrike" cap="none" baseline="0" dirty="0">
              <a:solidFill>
                <a:srgbClr val="3D7FC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indent="-34290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Tx/>
              <a:buChar char="-"/>
            </a:pPr>
            <a:r>
              <a:rPr lang="fi-FI" sz="3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A) Opiskelijat ostavat oikeuden opettajan kirjaan </a:t>
            </a:r>
            <a:r>
              <a:rPr lang="fi-FI" sz="3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Wingdings" panose="05000000000000000000" pitchFamily="2" charset="2"/>
              </a:rPr>
              <a:t> 12,40e (15e) </a:t>
            </a:r>
          </a:p>
          <a:p>
            <a:pPr marR="0" lvl="0" indent="-34290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Tx/>
              <a:buChar char="-"/>
            </a:pPr>
            <a:r>
              <a:rPr lang="fi-FI" sz="3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Wingdings" panose="05000000000000000000" pitchFamily="2" charset="2"/>
              </a:rPr>
              <a:t>B) Lukiosopimus 20e alv 0 * oppilasmäärä  kaikki </a:t>
            </a:r>
            <a:r>
              <a:rPr lang="fi-FI" sz="32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Wingdings" panose="05000000000000000000" pitchFamily="2" charset="2"/>
              </a:rPr>
              <a:t>e-Opin</a:t>
            </a:r>
            <a:r>
              <a:rPr lang="fi-FI" sz="3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Wingdings" panose="05000000000000000000" pitchFamily="2" charset="2"/>
              </a:rPr>
              <a:t> lukiokirjat! Lukio voi periä rahan esimerkiksi oppimateriaalimaksuna!</a:t>
            </a:r>
          </a:p>
          <a:p>
            <a:pPr marR="0" lvl="0" indent="-34290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Tx/>
              <a:buChar char="-"/>
            </a:pPr>
            <a:endParaRPr lang="fi-FI" sz="3200" dirty="0">
              <a:solidFill>
                <a:schemeClr val="dk1"/>
              </a:solidFill>
              <a:latin typeface="Calibri"/>
              <a:ea typeface="Calibri"/>
              <a:cs typeface="Calibri"/>
              <a:sym typeface="Wingdings" panose="05000000000000000000" pitchFamily="2" charset="2"/>
            </a:endParaRPr>
          </a:p>
          <a:p>
            <a:pPr marR="0" lvl="0" indent="-34290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Tx/>
              <a:buChar char="-"/>
            </a:pPr>
            <a:r>
              <a:rPr lang="fi-FI" sz="32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Wingdings" panose="05000000000000000000" pitchFamily="2" charset="2"/>
              </a:rPr>
              <a:t>Opettaja voi muokata kirjaa ja näkee oppilaiden vastaukset.</a:t>
            </a:r>
            <a:endParaRPr lang="fi-FI" sz="320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1" indent="-342900">
              <a:lnSpc>
                <a:spcPct val="80000"/>
              </a:lnSpc>
              <a:spcBef>
                <a:spcPts val="465"/>
              </a:spcBef>
              <a:buFontTx/>
              <a:buChar char="-"/>
            </a:pPr>
            <a:endParaRPr lang="fi-FI" sz="235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R="0" lvl="0" indent="-34290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Tx/>
              <a:buChar char="-"/>
            </a:pPr>
            <a:endParaRPr sz="23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 typeface="Arial"/>
              <a:buNone/>
            </a:pPr>
            <a:endParaRPr sz="23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 typeface="Arial"/>
              <a:buNone/>
            </a:pPr>
            <a:endParaRPr sz="23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465"/>
              </a:spcBef>
              <a:buClr>
                <a:schemeClr val="dk1"/>
              </a:buClr>
              <a:buFont typeface="Arial"/>
              <a:buNone/>
            </a:pPr>
            <a:endParaRPr sz="2350" b="0" i="0" u="none" strike="noStrike" cap="none" baseline="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515448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2" name="Shape 15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4" y="2924943"/>
            <a:ext cx="9144000" cy="3429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3" name="Shape 153"/>
          <p:cNvSpPr txBox="1">
            <a:spLocks noGrp="1"/>
          </p:cNvSpPr>
          <p:nvPr>
            <p:ph type="subTitle" idx="1"/>
          </p:nvPr>
        </p:nvSpPr>
        <p:spPr>
          <a:xfrm>
            <a:off x="1187624" y="764704"/>
            <a:ext cx="5400599" cy="23286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Simo Veistola</a:t>
            </a:r>
            <a:endParaRPr lang="fi-FI"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rtl="0">
              <a:spcBef>
                <a:spcPts val="0"/>
              </a:spcBef>
              <a:buClr>
                <a:srgbClr val="888888"/>
              </a:buClr>
              <a:buSzPct val="25000"/>
              <a:buFont typeface="Arial"/>
              <a:buNone/>
            </a:pPr>
            <a:r>
              <a:rPr lang="fi-FI" sz="28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simo.veistola@e-oppi.fi</a:t>
            </a:r>
            <a:endParaRPr lang="fi-FI" sz="280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0" rtl="0">
              <a:spcBef>
                <a:spcPts val="0"/>
              </a:spcBef>
              <a:buClr>
                <a:srgbClr val="888888"/>
              </a:buClr>
              <a:buFont typeface="Arial"/>
              <a:buNone/>
            </a:pPr>
            <a:r>
              <a:rPr lang="fi-FI" sz="2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050-4318578</a:t>
            </a: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buClr>
                <a:srgbClr val="000000"/>
              </a:buClr>
              <a:buFont typeface="Arial"/>
              <a:buNone/>
            </a:pPr>
            <a:endParaRPr sz="2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60"/>
              </a:spcBef>
              <a:buClr>
                <a:srgbClr val="888888"/>
              </a:buClr>
              <a:buFont typeface="Arial"/>
              <a:buNone/>
            </a:pPr>
            <a:endParaRPr sz="2800" b="0" i="0" u="none" strike="noStrike" cap="none" baseline="0" dirty="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ukautettu suunnittelumalli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5672</TotalTime>
  <Words>239</Words>
  <Application>Microsoft Office PowerPoint</Application>
  <PresentationFormat>Näytössä katseltava diaesitys (4:3)</PresentationFormat>
  <Paragraphs>68</Paragraphs>
  <Slides>9</Slides>
  <Notes>9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Mukautettu suunnittelumalli</vt:lpstr>
      <vt:lpstr>e-Oppi</vt:lpstr>
      <vt:lpstr>e-Oppi Oy</vt:lpstr>
      <vt:lpstr>e-Opin Peda.net-kirjat </vt:lpstr>
      <vt:lpstr>e-Opin Peda.net-kirjat</vt:lpstr>
      <vt:lpstr>Tutustu kirjojen sisältöön</vt:lpstr>
      <vt:lpstr>e-Opin kirjat</vt:lpstr>
      <vt:lpstr>e-Opin kirjat</vt:lpstr>
      <vt:lpstr>Käyttöönotto </vt:lpstr>
      <vt:lpstr>PowerPoint-esitys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e-Oppiminen</dc:title>
  <dc:creator>Käyttäjä</dc:creator>
  <cp:lastModifiedBy>Käyttäjä</cp:lastModifiedBy>
  <cp:revision>11</cp:revision>
  <dcterms:modified xsi:type="dcterms:W3CDTF">2016-04-12T02:46:24Z</dcterms:modified>
</cp:coreProperties>
</file>