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5" r:id="rId4"/>
    <p:sldId id="259" r:id="rId5"/>
    <p:sldId id="260" r:id="rId6"/>
    <p:sldId id="261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-120" y="-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C6279-B862-744C-BF76-C12E2B8390AE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6FEE0E3-4FB2-D943-8D06-F3A06556F447}">
      <dgm:prSet phldrT="[Teksti]"/>
      <dgm:spPr/>
      <dgm:t>
        <a:bodyPr/>
        <a:lstStyle/>
        <a:p>
          <a:r>
            <a:rPr lang="fi-FI" b="1" dirty="0" smtClean="0"/>
            <a:t>Havaitse</a:t>
          </a:r>
        </a:p>
        <a:p>
          <a:r>
            <a:rPr lang="fi-FI" dirty="0" smtClean="0"/>
            <a:t>- Lähtökohta</a:t>
          </a:r>
        </a:p>
        <a:p>
          <a:r>
            <a:rPr lang="fi-FI" dirty="0" smtClean="0"/>
            <a:t>- Viestin lähettäjä ja hänen tavoitteensa</a:t>
          </a:r>
        </a:p>
        <a:p>
          <a:r>
            <a:rPr lang="fi-FI" dirty="0" smtClean="0"/>
            <a:t>- Kohderyhmä</a:t>
          </a:r>
          <a:endParaRPr lang="fi-FI" dirty="0"/>
        </a:p>
      </dgm:t>
    </dgm:pt>
    <dgm:pt modelId="{86D45CC9-D9E8-3B4C-A79B-DEC04A324A66}" type="parTrans" cxnId="{BBA7F63F-AB4D-B440-BC98-49A7D9126A4B}">
      <dgm:prSet/>
      <dgm:spPr/>
      <dgm:t>
        <a:bodyPr/>
        <a:lstStyle/>
        <a:p>
          <a:endParaRPr lang="fi-FI"/>
        </a:p>
      </dgm:t>
    </dgm:pt>
    <dgm:pt modelId="{0B051DC9-603B-5D4A-A70F-5FE3E53AB222}" type="sibTrans" cxnId="{BBA7F63F-AB4D-B440-BC98-49A7D9126A4B}">
      <dgm:prSet/>
      <dgm:spPr/>
      <dgm:t>
        <a:bodyPr/>
        <a:lstStyle/>
        <a:p>
          <a:endParaRPr lang="fi-FI"/>
        </a:p>
      </dgm:t>
    </dgm:pt>
    <dgm:pt modelId="{373828C4-C8D3-0F4E-9327-D52DFAC57F23}">
      <dgm:prSet phldrT="[Teksti]"/>
      <dgm:spPr/>
      <dgm:t>
        <a:bodyPr/>
        <a:lstStyle/>
        <a:p>
          <a:r>
            <a:rPr lang="fi-FI" b="1" dirty="0" smtClean="0"/>
            <a:t>Tunnista</a:t>
          </a:r>
        </a:p>
        <a:p>
          <a:r>
            <a:rPr lang="fi-FI" dirty="0" smtClean="0"/>
            <a:t>- Mihin mainos vetoaa?</a:t>
          </a:r>
        </a:p>
        <a:p>
          <a:r>
            <a:rPr lang="fi-FI" dirty="0" smtClean="0"/>
            <a:t>- Mitä tehokeinoja käytetään?</a:t>
          </a:r>
        </a:p>
        <a:p>
          <a:r>
            <a:rPr lang="fi-FI" dirty="0" smtClean="0"/>
            <a:t>- Perusviestit</a:t>
          </a:r>
        </a:p>
      </dgm:t>
    </dgm:pt>
    <dgm:pt modelId="{63ED5472-1545-9441-88D5-78C0463AC9DF}" type="parTrans" cxnId="{B1FACE98-2347-8A41-9F27-6F64648A75E0}">
      <dgm:prSet/>
      <dgm:spPr/>
      <dgm:t>
        <a:bodyPr/>
        <a:lstStyle/>
        <a:p>
          <a:endParaRPr lang="fi-FI"/>
        </a:p>
      </dgm:t>
    </dgm:pt>
    <dgm:pt modelId="{D14C3D82-34E2-684B-A333-9BBA785974EA}" type="sibTrans" cxnId="{B1FACE98-2347-8A41-9F27-6F64648A75E0}">
      <dgm:prSet/>
      <dgm:spPr/>
      <dgm:t>
        <a:bodyPr/>
        <a:lstStyle/>
        <a:p>
          <a:endParaRPr lang="fi-FI"/>
        </a:p>
      </dgm:t>
    </dgm:pt>
    <dgm:pt modelId="{8D4499B5-0A98-994E-80EE-4A7781200BD1}">
      <dgm:prSet phldrT="[Teksti]"/>
      <dgm:spPr/>
      <dgm:t>
        <a:bodyPr/>
        <a:lstStyle/>
        <a:p>
          <a:r>
            <a:rPr lang="fi-FI" b="1" dirty="0" smtClean="0"/>
            <a:t>Pohdi</a:t>
          </a:r>
        </a:p>
        <a:p>
          <a:r>
            <a:rPr lang="fi-FI" dirty="0" smtClean="0"/>
            <a:t>- Pohdi vaikuttavuutta ja vaikutuskeinoja</a:t>
          </a:r>
        </a:p>
        <a:p>
          <a:r>
            <a:rPr lang="fi-FI" dirty="0" smtClean="0"/>
            <a:t>- Miksi juuri ne on valittu?</a:t>
          </a:r>
        </a:p>
        <a:p>
          <a:r>
            <a:rPr lang="fi-FI" dirty="0" smtClean="0"/>
            <a:t>- Miten juuri se on valittu kohderyhmäksi?</a:t>
          </a:r>
          <a:endParaRPr lang="fi-FI" dirty="0"/>
        </a:p>
      </dgm:t>
    </dgm:pt>
    <dgm:pt modelId="{6998A96B-913D-B54B-A79E-90BAFF951E24}" type="parTrans" cxnId="{D66BC47B-F2FC-7244-88DC-E56C871E14C6}">
      <dgm:prSet/>
      <dgm:spPr/>
      <dgm:t>
        <a:bodyPr/>
        <a:lstStyle/>
        <a:p>
          <a:endParaRPr lang="fi-FI"/>
        </a:p>
      </dgm:t>
    </dgm:pt>
    <dgm:pt modelId="{115CE1D1-49AC-784B-BDD5-A4B05CFC11BB}" type="sibTrans" cxnId="{D66BC47B-F2FC-7244-88DC-E56C871E14C6}">
      <dgm:prSet/>
      <dgm:spPr/>
      <dgm:t>
        <a:bodyPr/>
        <a:lstStyle/>
        <a:p>
          <a:endParaRPr lang="fi-FI"/>
        </a:p>
      </dgm:t>
    </dgm:pt>
    <dgm:pt modelId="{FB972695-28B0-0B46-B77C-F180E6A73649}" type="pres">
      <dgm:prSet presAssocID="{1BEC6279-B862-744C-BF76-C12E2B8390A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6D7775C4-5E81-A842-BB47-1C60EAEA8024}" type="pres">
      <dgm:prSet presAssocID="{96FEE0E3-4FB2-D943-8D06-F3A06556F447}" presName="composite" presStyleCnt="0"/>
      <dgm:spPr/>
    </dgm:pt>
    <dgm:pt modelId="{95B3EB54-0F6A-F644-B87D-CC12D5421FC2}" type="pres">
      <dgm:prSet presAssocID="{96FEE0E3-4FB2-D943-8D06-F3A06556F447}" presName="LShape" presStyleLbl="alignNode1" presStyleIdx="0" presStyleCnt="5"/>
      <dgm:spPr/>
    </dgm:pt>
    <dgm:pt modelId="{154BF029-22AC-E74A-9A36-7DB179F44556}" type="pres">
      <dgm:prSet presAssocID="{96FEE0E3-4FB2-D943-8D06-F3A06556F44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D56A3E3-34AA-8045-830E-D5B5802F831F}" type="pres">
      <dgm:prSet presAssocID="{96FEE0E3-4FB2-D943-8D06-F3A06556F447}" presName="Triangle" presStyleLbl="alignNode1" presStyleIdx="1" presStyleCnt="5"/>
      <dgm:spPr/>
    </dgm:pt>
    <dgm:pt modelId="{D89C8635-88AB-224D-9B4B-DE3DB4DE0D30}" type="pres">
      <dgm:prSet presAssocID="{0B051DC9-603B-5D4A-A70F-5FE3E53AB222}" presName="sibTrans" presStyleCnt="0"/>
      <dgm:spPr/>
    </dgm:pt>
    <dgm:pt modelId="{2B53632B-BD39-7242-8EEC-E63291BE5106}" type="pres">
      <dgm:prSet presAssocID="{0B051DC9-603B-5D4A-A70F-5FE3E53AB222}" presName="space" presStyleCnt="0"/>
      <dgm:spPr/>
    </dgm:pt>
    <dgm:pt modelId="{E1BF6D7F-9A12-6447-B62E-59E765FE63AC}" type="pres">
      <dgm:prSet presAssocID="{373828C4-C8D3-0F4E-9327-D52DFAC57F23}" presName="composite" presStyleCnt="0"/>
      <dgm:spPr/>
    </dgm:pt>
    <dgm:pt modelId="{F0056736-559A-BA48-8E2E-658E60D99E79}" type="pres">
      <dgm:prSet presAssocID="{373828C4-C8D3-0F4E-9327-D52DFAC57F23}" presName="LShape" presStyleLbl="alignNode1" presStyleIdx="2" presStyleCnt="5"/>
      <dgm:spPr/>
    </dgm:pt>
    <dgm:pt modelId="{3113E719-D44F-B742-91AD-D0589CD7BF86}" type="pres">
      <dgm:prSet presAssocID="{373828C4-C8D3-0F4E-9327-D52DFAC57F2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BB95560-C978-1D41-B79A-84F3C86AABF6}" type="pres">
      <dgm:prSet presAssocID="{373828C4-C8D3-0F4E-9327-D52DFAC57F23}" presName="Triangle" presStyleLbl="alignNode1" presStyleIdx="3" presStyleCnt="5"/>
      <dgm:spPr/>
    </dgm:pt>
    <dgm:pt modelId="{79C7AA13-AC3A-9A43-80A2-EFD3314AE770}" type="pres">
      <dgm:prSet presAssocID="{D14C3D82-34E2-684B-A333-9BBA785974EA}" presName="sibTrans" presStyleCnt="0"/>
      <dgm:spPr/>
    </dgm:pt>
    <dgm:pt modelId="{971C950D-BD53-AA47-9C95-CA11A96AEA3B}" type="pres">
      <dgm:prSet presAssocID="{D14C3D82-34E2-684B-A333-9BBA785974EA}" presName="space" presStyleCnt="0"/>
      <dgm:spPr/>
    </dgm:pt>
    <dgm:pt modelId="{8342F74D-F350-434C-BD12-AA547512EFBE}" type="pres">
      <dgm:prSet presAssocID="{8D4499B5-0A98-994E-80EE-4A7781200BD1}" presName="composite" presStyleCnt="0"/>
      <dgm:spPr/>
    </dgm:pt>
    <dgm:pt modelId="{019DBE69-F670-1F4E-8B23-07E29753E17C}" type="pres">
      <dgm:prSet presAssocID="{8D4499B5-0A98-994E-80EE-4A7781200BD1}" presName="LShape" presStyleLbl="alignNode1" presStyleIdx="4" presStyleCnt="5"/>
      <dgm:spPr/>
    </dgm:pt>
    <dgm:pt modelId="{DEB417EA-246D-DF4F-85AB-7DBFB98641DC}" type="pres">
      <dgm:prSet presAssocID="{8D4499B5-0A98-994E-80EE-4A7781200B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4D250CE-82E0-864F-82E0-8785F317B27A}" type="presOf" srcId="{96FEE0E3-4FB2-D943-8D06-F3A06556F447}" destId="{154BF029-22AC-E74A-9A36-7DB179F44556}" srcOrd="0" destOrd="0" presId="urn:microsoft.com/office/officeart/2009/3/layout/StepUpProcess"/>
    <dgm:cxn modelId="{B1FACE98-2347-8A41-9F27-6F64648A75E0}" srcId="{1BEC6279-B862-744C-BF76-C12E2B8390AE}" destId="{373828C4-C8D3-0F4E-9327-D52DFAC57F23}" srcOrd="1" destOrd="0" parTransId="{63ED5472-1545-9441-88D5-78C0463AC9DF}" sibTransId="{D14C3D82-34E2-684B-A333-9BBA785974EA}"/>
    <dgm:cxn modelId="{1D26D6DF-9B50-B540-B82A-F65A8454FBCD}" type="presOf" srcId="{8D4499B5-0A98-994E-80EE-4A7781200BD1}" destId="{DEB417EA-246D-DF4F-85AB-7DBFB98641DC}" srcOrd="0" destOrd="0" presId="urn:microsoft.com/office/officeart/2009/3/layout/StepUpProcess"/>
    <dgm:cxn modelId="{5A1A187E-BAEE-B440-8BCE-E1F12566DD5C}" type="presOf" srcId="{1BEC6279-B862-744C-BF76-C12E2B8390AE}" destId="{FB972695-28B0-0B46-B77C-F180E6A73649}" srcOrd="0" destOrd="0" presId="urn:microsoft.com/office/officeart/2009/3/layout/StepUpProcess"/>
    <dgm:cxn modelId="{A935517F-1DF4-E545-A836-7872FC59D54B}" type="presOf" srcId="{373828C4-C8D3-0F4E-9327-D52DFAC57F23}" destId="{3113E719-D44F-B742-91AD-D0589CD7BF86}" srcOrd="0" destOrd="0" presId="urn:microsoft.com/office/officeart/2009/3/layout/StepUpProcess"/>
    <dgm:cxn modelId="{BBA7F63F-AB4D-B440-BC98-49A7D9126A4B}" srcId="{1BEC6279-B862-744C-BF76-C12E2B8390AE}" destId="{96FEE0E3-4FB2-D943-8D06-F3A06556F447}" srcOrd="0" destOrd="0" parTransId="{86D45CC9-D9E8-3B4C-A79B-DEC04A324A66}" sibTransId="{0B051DC9-603B-5D4A-A70F-5FE3E53AB222}"/>
    <dgm:cxn modelId="{D66BC47B-F2FC-7244-88DC-E56C871E14C6}" srcId="{1BEC6279-B862-744C-BF76-C12E2B8390AE}" destId="{8D4499B5-0A98-994E-80EE-4A7781200BD1}" srcOrd="2" destOrd="0" parTransId="{6998A96B-913D-B54B-A79E-90BAFF951E24}" sibTransId="{115CE1D1-49AC-784B-BDD5-A4B05CFC11BB}"/>
    <dgm:cxn modelId="{12E3E8F6-050C-8D4B-8B35-1DC2F4FED0C8}" type="presParOf" srcId="{FB972695-28B0-0B46-B77C-F180E6A73649}" destId="{6D7775C4-5E81-A842-BB47-1C60EAEA8024}" srcOrd="0" destOrd="0" presId="urn:microsoft.com/office/officeart/2009/3/layout/StepUpProcess"/>
    <dgm:cxn modelId="{96E184BA-7219-6E41-9626-787CA43E9FDE}" type="presParOf" srcId="{6D7775C4-5E81-A842-BB47-1C60EAEA8024}" destId="{95B3EB54-0F6A-F644-B87D-CC12D5421FC2}" srcOrd="0" destOrd="0" presId="urn:microsoft.com/office/officeart/2009/3/layout/StepUpProcess"/>
    <dgm:cxn modelId="{117C31F3-2F31-C146-B561-771A21FF98BD}" type="presParOf" srcId="{6D7775C4-5E81-A842-BB47-1C60EAEA8024}" destId="{154BF029-22AC-E74A-9A36-7DB179F44556}" srcOrd="1" destOrd="0" presId="urn:microsoft.com/office/officeart/2009/3/layout/StepUpProcess"/>
    <dgm:cxn modelId="{CBC3085F-9AAD-2746-85D5-585CF2BFDB2C}" type="presParOf" srcId="{6D7775C4-5E81-A842-BB47-1C60EAEA8024}" destId="{5D56A3E3-34AA-8045-830E-D5B5802F831F}" srcOrd="2" destOrd="0" presId="urn:microsoft.com/office/officeart/2009/3/layout/StepUpProcess"/>
    <dgm:cxn modelId="{F38793DA-5268-B341-8676-32CCEA4260E8}" type="presParOf" srcId="{FB972695-28B0-0B46-B77C-F180E6A73649}" destId="{D89C8635-88AB-224D-9B4B-DE3DB4DE0D30}" srcOrd="1" destOrd="0" presId="urn:microsoft.com/office/officeart/2009/3/layout/StepUpProcess"/>
    <dgm:cxn modelId="{CF139CA9-F4A2-F74C-B570-AE1C331204A1}" type="presParOf" srcId="{D89C8635-88AB-224D-9B4B-DE3DB4DE0D30}" destId="{2B53632B-BD39-7242-8EEC-E63291BE5106}" srcOrd="0" destOrd="0" presId="urn:microsoft.com/office/officeart/2009/3/layout/StepUpProcess"/>
    <dgm:cxn modelId="{00A36ED0-5356-1D4A-847A-944F17E9AAC9}" type="presParOf" srcId="{FB972695-28B0-0B46-B77C-F180E6A73649}" destId="{E1BF6D7F-9A12-6447-B62E-59E765FE63AC}" srcOrd="2" destOrd="0" presId="urn:microsoft.com/office/officeart/2009/3/layout/StepUpProcess"/>
    <dgm:cxn modelId="{BCDD353A-5DFE-DE49-A4D7-91DCD410C8E4}" type="presParOf" srcId="{E1BF6D7F-9A12-6447-B62E-59E765FE63AC}" destId="{F0056736-559A-BA48-8E2E-658E60D99E79}" srcOrd="0" destOrd="0" presId="urn:microsoft.com/office/officeart/2009/3/layout/StepUpProcess"/>
    <dgm:cxn modelId="{BDFE7A03-B6AD-D24C-BA86-7473D6F61A47}" type="presParOf" srcId="{E1BF6D7F-9A12-6447-B62E-59E765FE63AC}" destId="{3113E719-D44F-B742-91AD-D0589CD7BF86}" srcOrd="1" destOrd="0" presId="urn:microsoft.com/office/officeart/2009/3/layout/StepUpProcess"/>
    <dgm:cxn modelId="{7FE3DE6F-1B82-B642-8D8E-D4BCF943714B}" type="presParOf" srcId="{E1BF6D7F-9A12-6447-B62E-59E765FE63AC}" destId="{3BB95560-C978-1D41-B79A-84F3C86AABF6}" srcOrd="2" destOrd="0" presId="urn:microsoft.com/office/officeart/2009/3/layout/StepUpProcess"/>
    <dgm:cxn modelId="{44931161-3923-014C-8B93-D122632FAC3D}" type="presParOf" srcId="{FB972695-28B0-0B46-B77C-F180E6A73649}" destId="{79C7AA13-AC3A-9A43-80A2-EFD3314AE770}" srcOrd="3" destOrd="0" presId="urn:microsoft.com/office/officeart/2009/3/layout/StepUpProcess"/>
    <dgm:cxn modelId="{BEE35081-7582-B246-B0D8-74BACEC28320}" type="presParOf" srcId="{79C7AA13-AC3A-9A43-80A2-EFD3314AE770}" destId="{971C950D-BD53-AA47-9C95-CA11A96AEA3B}" srcOrd="0" destOrd="0" presId="urn:microsoft.com/office/officeart/2009/3/layout/StepUpProcess"/>
    <dgm:cxn modelId="{36F81A9D-553A-DE48-854C-A890027FEB3A}" type="presParOf" srcId="{FB972695-28B0-0B46-B77C-F180E6A73649}" destId="{8342F74D-F350-434C-BD12-AA547512EFBE}" srcOrd="4" destOrd="0" presId="urn:microsoft.com/office/officeart/2009/3/layout/StepUpProcess"/>
    <dgm:cxn modelId="{B2EF8708-AE43-C94D-9AE0-3F1C1FA8D449}" type="presParOf" srcId="{8342F74D-F350-434C-BD12-AA547512EFBE}" destId="{019DBE69-F670-1F4E-8B23-07E29753E17C}" srcOrd="0" destOrd="0" presId="urn:microsoft.com/office/officeart/2009/3/layout/StepUpProcess"/>
    <dgm:cxn modelId="{77B8A8DA-3465-B04A-A719-5233A4DC1F38}" type="presParOf" srcId="{8342F74D-F350-434C-BD12-AA547512EFBE}" destId="{DEB417EA-246D-DF4F-85AB-7DBFB98641D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3EB54-0F6A-F644-B87D-CC12D5421FC2}">
      <dsp:nvSpPr>
        <dsp:cNvPr id="0" name=""/>
        <dsp:cNvSpPr/>
      </dsp:nvSpPr>
      <dsp:spPr>
        <a:xfrm rot="5400000">
          <a:off x="1004876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BF029-22AC-E74A-9A36-7DB179F44556}">
      <dsp:nvSpPr>
        <dsp:cNvPr id="0" name=""/>
        <dsp:cNvSpPr/>
      </dsp:nvSpPr>
      <dsp:spPr>
        <a:xfrm>
          <a:off x="701585" y="1956292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/>
            <a:t>Havaitse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Lähtökohta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Viestin lähettäjä ja hänen tavoitteensa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Kohderyhmä</a:t>
          </a:r>
          <a:endParaRPr lang="fi-FI" sz="1900" kern="1200" dirty="0"/>
        </a:p>
      </dsp:txBody>
      <dsp:txXfrm>
        <a:off x="701585" y="1956292"/>
        <a:ext cx="2729487" cy="2392556"/>
      </dsp:txXfrm>
    </dsp:sp>
    <dsp:sp modelId="{5D56A3E3-34AA-8045-830E-D5B5802F831F}">
      <dsp:nvSpPr>
        <dsp:cNvPr id="0" name=""/>
        <dsp:cNvSpPr/>
      </dsp:nvSpPr>
      <dsp:spPr>
        <a:xfrm>
          <a:off x="2916075" y="830384"/>
          <a:ext cx="514997" cy="5149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56736-559A-BA48-8E2E-658E60D99E79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13E719-D44F-B742-91AD-D0589CD7BF86}">
      <dsp:nvSpPr>
        <dsp:cNvPr id="0" name=""/>
        <dsp:cNvSpPr/>
      </dsp:nvSpPr>
      <dsp:spPr>
        <a:xfrm>
          <a:off x="4043011" y="1129453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/>
            <a:t>Tunnista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Mihin mainos vetoaa?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Mitä tehokeinoja käytetään?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Perusviestit</a:t>
          </a:r>
        </a:p>
      </dsp:txBody>
      <dsp:txXfrm>
        <a:off x="4043011" y="1129453"/>
        <a:ext cx="2729487" cy="2392556"/>
      </dsp:txXfrm>
    </dsp:sp>
    <dsp:sp modelId="{3BB95560-C978-1D41-B79A-84F3C86AABF6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DBE69-F670-1F4E-8B23-07E29753E17C}">
      <dsp:nvSpPr>
        <dsp:cNvPr id="0" name=""/>
        <dsp:cNvSpPr/>
      </dsp:nvSpPr>
      <dsp:spPr>
        <a:xfrm rot="5400000">
          <a:off x="7687729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B417EA-246D-DF4F-85AB-7DBFB98641DC}">
      <dsp:nvSpPr>
        <dsp:cNvPr id="0" name=""/>
        <dsp:cNvSpPr/>
      </dsp:nvSpPr>
      <dsp:spPr>
        <a:xfrm>
          <a:off x="7384437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smtClean="0"/>
            <a:t>Pohdi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Pohdi vaikuttavuutta ja vaikutuskeinoja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Miksi juuri ne on valittu?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- Miten juuri se on valittu kohderyhmäksi?</a:t>
          </a:r>
          <a:endParaRPr lang="fi-FI" sz="1900" kern="1200" dirty="0"/>
        </a:p>
      </dsp:txBody>
      <dsp:txXfrm>
        <a:off x="7384437" y="302614"/>
        <a:ext cx="2729487" cy="2392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15FD-484D-3641-9F8C-AFF91B5CC32A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72258-1CDA-4C4B-B8F9-E65C1B8DD9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44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i-FI" altLang="fi-FI">
              <a:ea typeface="ＭＳ Ｐゴシック" charset="-128"/>
            </a:endParaRPr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611A5F-AD54-3748-9110-3383E25AC335}" type="slidenum">
              <a:rPr lang="fi-FI" altLang="fi-FI" sz="1200">
                <a:latin typeface="Calibri" charset="0"/>
              </a:rPr>
              <a:pPr eaLnBrk="1" hangingPunct="1"/>
              <a:t>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9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DIA1 Hyvän mainonnan eettisen periaatteet</a:t>
            </a:r>
          </a:p>
        </p:txBody>
      </p:sp>
      <p:sp>
        <p:nvSpPr>
          <p:cNvPr id="1741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EC1495-CB1D-DB4F-AE51-86C623BBF0E7}" type="slidenum">
              <a:rPr lang="fi-FI" altLang="fi-FI" sz="1200">
                <a:latin typeface="Calibri" charset="0"/>
              </a:rPr>
              <a:pPr eaLnBrk="1" hangingPunct="1"/>
              <a:t>4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5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/>
              <a:t>DIA2 Ennen vanhaan 1</a:t>
            </a:r>
          </a:p>
        </p:txBody>
      </p:sp>
      <p:sp>
        <p:nvSpPr>
          <p:cNvPr id="1946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B9501A-085D-3848-B358-0DB3D65ADC1A}" type="slidenum">
              <a:rPr lang="fi-FI" altLang="fi-FI" sz="1200">
                <a:latin typeface="Calibri" charset="0"/>
              </a:rPr>
              <a:pPr eaLnBrk="1" hangingPunct="1"/>
              <a:t>5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/>
              <a:t>DIA3 Ennen vanhaan 2</a:t>
            </a:r>
          </a:p>
        </p:txBody>
      </p:sp>
      <p:sp>
        <p:nvSpPr>
          <p:cNvPr id="2150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F2826E-DF3E-CC49-9709-E815FF78FD4A}" type="slidenum">
              <a:rPr lang="fi-FI" altLang="fi-FI" sz="1200">
                <a:latin typeface="Calibri" charset="0"/>
              </a:rPr>
              <a:pPr eaLnBrk="1" hangingPunct="1"/>
              <a:t>6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3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DIA4 Piilomainonta</a:t>
            </a:r>
          </a:p>
        </p:txBody>
      </p:sp>
      <p:sp>
        <p:nvSpPr>
          <p:cNvPr id="2355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364F57-E87C-A14C-9B86-BDD2C6A61423}" type="slidenum">
              <a:rPr lang="fi-FI" altLang="fi-FI" sz="1200">
                <a:latin typeface="Calibri" charset="0"/>
              </a:rPr>
              <a:pPr eaLnBrk="1" hangingPunct="1"/>
              <a:t>8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7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/>
              <a:t>DIA5 Terveysviestintä</a:t>
            </a:r>
          </a:p>
        </p:txBody>
      </p:sp>
      <p:sp>
        <p:nvSpPr>
          <p:cNvPr id="2560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6EC5CC-C724-7B4B-850D-A13CAE175D36}" type="slidenum">
              <a:rPr lang="fi-FI" altLang="fi-FI" sz="1200">
                <a:latin typeface="Calibri" charset="0"/>
              </a:rPr>
              <a:pPr eaLnBrk="1" hangingPunct="1"/>
              <a:t>9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8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96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64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8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20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82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58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42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2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85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AA9E0-3746-1540-8BC2-213DBF42EACD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FA09-8A99-C645-9932-088729E6C39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EDUkustannus_4V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15" y="6107256"/>
            <a:ext cx="1565260" cy="498187"/>
          </a:xfrm>
          <a:prstGeom prst="rect">
            <a:avLst/>
          </a:prstGeom>
        </p:spPr>
      </p:pic>
      <p:pic>
        <p:nvPicPr>
          <p:cNvPr id="8" name="Kuva 7" descr="logo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4" y="5689181"/>
            <a:ext cx="999952" cy="9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9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ctrTitle"/>
          </p:nvPr>
        </p:nvSpPr>
        <p:spPr>
          <a:xfrm>
            <a:off x="2144163" y="167274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5400" dirty="0" smtClean="0">
                <a:solidFill>
                  <a:srgbClr val="000000"/>
                </a:solidFill>
                <a:latin typeface="Arial Black" charset="0"/>
                <a:ea typeface="ＭＳ Ｐゴシック" charset="-128"/>
              </a:rPr>
              <a:t>VI Media ja terveysviestintä</a:t>
            </a:r>
            <a:endParaRPr lang="fi-FI" altLang="fi-FI" sz="5400" dirty="0">
              <a:solidFill>
                <a:srgbClr val="000000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15363" name="Alaotsikko 2"/>
          <p:cNvSpPr>
            <a:spLocks noGrp="1"/>
          </p:cNvSpPr>
          <p:nvPr>
            <p:ph type="subTitle" idx="1"/>
          </p:nvPr>
        </p:nvSpPr>
        <p:spPr>
          <a:xfrm>
            <a:off x="2644225" y="3619020"/>
            <a:ext cx="6400800" cy="140397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sz="1800" dirty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Virtaa </a:t>
            </a:r>
            <a:r>
              <a:rPr lang="fi-FI" altLang="fi-FI" sz="1800" dirty="0" smtClean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TE2</a:t>
            </a:r>
            <a:endParaRPr lang="fi-FI" altLang="fi-FI" sz="1800" dirty="0">
              <a:solidFill>
                <a:srgbClr val="898989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fi-FI" altLang="fi-FI" dirty="0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Ihminen, ympäristö ja terveys</a:t>
            </a:r>
            <a:endParaRPr lang="fi-FI" altLang="fi-FI" dirty="0">
              <a:solidFill>
                <a:srgbClr val="898989"/>
              </a:solidFill>
              <a:latin typeface="Arial Black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30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Terveystiedon lukutaito on kykyä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vastaanottaa,</a:t>
            </a:r>
          </a:p>
          <a:p>
            <a:pPr>
              <a:buFont typeface="Wingdings" charset="2"/>
              <a:buChar char="ü"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hankkia,</a:t>
            </a:r>
          </a:p>
          <a:p>
            <a:pPr>
              <a:buFont typeface="Wingdings" charset="2"/>
              <a:buChar char="ü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prosessoida,</a:t>
            </a:r>
          </a:p>
          <a:p>
            <a:pPr>
              <a:buFont typeface="Wingdings" charset="2"/>
              <a:buChar char="ü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analysoida,</a:t>
            </a:r>
          </a:p>
          <a:p>
            <a:pPr>
              <a:buFont typeface="Wingdings" charset="2"/>
              <a:buChar char="ü"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ymmärtää terveyteen liittyvää informaatiota ja tietoa.</a:t>
            </a:r>
          </a:p>
          <a:p>
            <a:pPr marL="0" indent="0">
              <a:buNone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Media ja terveysviestintä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5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Media-analyysin askeleet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453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Media ja terveysviestintä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9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Media ja terveysviestintä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16387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8095A8-FD6C-5045-9310-44C0D44BFB4F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6388" name="Otsikko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686800" cy="1143000"/>
          </a:xfrm>
        </p:spPr>
        <p:txBody>
          <a:bodyPr/>
          <a:lstStyle/>
          <a:p>
            <a:pPr eaLnBrk="1" hangingPunct="1"/>
            <a:r>
              <a:rPr lang="fi-FI" altLang="fi-FI" sz="3100">
                <a:latin typeface="Arial Black" charset="0"/>
              </a:rPr>
              <a:t>Hyvän mainonnan eettiset periaatteet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33600" y="1295400"/>
            <a:ext cx="8382000" cy="51054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fi-FI" altLang="fi-FI" sz="1800" b="1" i="1" dirty="0">
                <a:solidFill>
                  <a:srgbClr val="990000"/>
                </a:solidFill>
                <a:latin typeface="Arial" charset="0"/>
              </a:rPr>
              <a:t>Perussääntö</a:t>
            </a:r>
            <a:r>
              <a:rPr lang="fi-FI" altLang="fi-FI" sz="1800" dirty="0">
                <a:latin typeface="Arial" charset="0"/>
              </a:rPr>
              <a:t>: Mainoksessa ei suvaita syrjintää rodun, kansallisen alkuperän, uskonnon, sukupuolen tai iän perusteella, eikä mainos saa loukata ihmisarvoa millään tavalla.</a:t>
            </a:r>
            <a:br>
              <a:rPr lang="fi-FI" altLang="fi-FI" sz="1800" dirty="0">
                <a:latin typeface="Arial" charset="0"/>
              </a:rPr>
            </a:br>
            <a:r>
              <a:rPr lang="fi-FI" altLang="fi-FI" sz="1400" dirty="0">
                <a:latin typeface="Arial" charset="0"/>
              </a:rPr>
              <a:t/>
            </a:r>
            <a:br>
              <a:rPr lang="fi-FI" altLang="fi-FI" sz="1400" dirty="0">
                <a:latin typeface="Arial" charset="0"/>
              </a:rPr>
            </a:br>
            <a:r>
              <a:rPr lang="fi-FI" altLang="fi-FI" sz="1800" b="1" i="1" dirty="0">
                <a:solidFill>
                  <a:srgbClr val="990000"/>
                </a:solidFill>
                <a:latin typeface="Arial" charset="0"/>
              </a:rPr>
              <a:t>Mainos on hyvän markkinointitavan vastainen jos…</a:t>
            </a:r>
          </a:p>
          <a:p>
            <a:pPr marL="0"/>
            <a:r>
              <a:rPr lang="fi-FI" altLang="fi-FI" sz="1800" dirty="0">
                <a:latin typeface="Arial" charset="0"/>
              </a:rPr>
              <a:t>naista tai miestä käytetään katseenvangitsijana tai seksiobjektina ja sukupuolta käytetään alentavalla, väheksyvällä tai halventavalla tavalla.</a:t>
            </a:r>
          </a:p>
          <a:p>
            <a:pPr marL="0"/>
            <a:r>
              <a:rPr lang="fi-FI" altLang="fi-FI" sz="1800" dirty="0">
                <a:latin typeface="Arial" charset="0"/>
              </a:rPr>
              <a:t>naista tai miestä käytetään katseenvangitsijana ilman, että sillä on mainostettavan tuotteen kanssa mitään tekemistä.</a:t>
            </a:r>
          </a:p>
          <a:p>
            <a:pPr marL="0"/>
            <a:r>
              <a:rPr lang="fi-FI" altLang="fi-FI" sz="1800" dirty="0">
                <a:latin typeface="Arial" charset="0"/>
              </a:rPr>
              <a:t>mainoksessa on seksuaalisia vihjailuja tai lupauksia, joilla ei ole mainostettavan tuotteen kanssa mitään tekemistä.</a:t>
            </a:r>
          </a:p>
          <a:p>
            <a:pPr marL="0"/>
            <a:r>
              <a:rPr lang="fi-FI" altLang="fi-FI" sz="1800" dirty="0">
                <a:latin typeface="Arial" charset="0"/>
              </a:rPr>
              <a:t>toinen sukupuoli esitetään alempiarvoisempana tai mainos ylläpitää kaavamaista roolikäsitystä sukupuolesta.</a:t>
            </a:r>
            <a:br>
              <a:rPr lang="fi-FI" altLang="fi-FI" sz="1800" dirty="0">
                <a:latin typeface="Arial" charset="0"/>
              </a:rPr>
            </a:br>
            <a:endParaRPr lang="fi-FI" altLang="fi-FI" sz="1400" dirty="0">
              <a:latin typeface="Arial" charset="0"/>
            </a:endParaRPr>
          </a:p>
          <a:p>
            <a:pPr marL="0">
              <a:spcBef>
                <a:spcPct val="0"/>
              </a:spcBef>
              <a:buNone/>
            </a:pPr>
            <a:r>
              <a:rPr lang="fi-FI" altLang="fi-FI" sz="1800" dirty="0">
                <a:latin typeface="Arial" charset="0"/>
              </a:rPr>
              <a:t>Mainos ei ole hyvän markkinointitavan vastainen vain siksi, että siinä esiintyy </a:t>
            </a:r>
            <a:r>
              <a:rPr lang="fi-FI" altLang="fi-FI" sz="1800" dirty="0" err="1">
                <a:latin typeface="Arial" charset="0"/>
              </a:rPr>
              <a:t>vähäpukeisia</a:t>
            </a:r>
            <a:r>
              <a:rPr lang="fi-FI" altLang="fi-FI" sz="1800" dirty="0">
                <a:latin typeface="Arial" charset="0"/>
              </a:rPr>
              <a:t> tai alastomia ihmisiä, jos heitä ei ole kuvattu alentavalla, väheksyvällä tai halveksivalla tavalla.</a:t>
            </a:r>
          </a:p>
          <a:p>
            <a:pPr marL="0">
              <a:lnSpc>
                <a:spcPct val="110000"/>
              </a:lnSpc>
            </a:pPr>
            <a:endParaRPr lang="fi-FI" altLang="fi-FI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4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terveys| Media ja terveysviestintä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1843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40DF9-45C2-5541-8FE8-5E6BE34FADE7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6" name="Otsikko 1"/>
          <p:cNvSpPr>
            <a:spLocks noGrp="1"/>
          </p:cNvSpPr>
          <p:nvPr>
            <p:ph type="title"/>
          </p:nvPr>
        </p:nvSpPr>
        <p:spPr>
          <a:xfrm>
            <a:off x="2135188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>
                <a:latin typeface="Arial Black" charset="0"/>
              </a:rPr>
              <a:t>Vanhoja tupakkamainoksia analysoitavaksi</a:t>
            </a:r>
            <a:endParaRPr lang="fi-FI" altLang="fi-FI" dirty="0">
              <a:latin typeface="Arial Black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75038" y="5921376"/>
            <a:ext cx="1782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000"/>
              <a:t>(Suomen Kuvalehti 34/1928)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572376" y="5949951"/>
            <a:ext cx="1419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000"/>
              <a:t>(Uusi Aura 29.9.1978)</a:t>
            </a:r>
          </a:p>
        </p:txBody>
      </p:sp>
      <p:pic>
        <p:nvPicPr>
          <p:cNvPr id="18439" name="Picture 7" descr="Klubi_UA_29091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444625"/>
            <a:ext cx="277336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Pikku_Fennia_SK_34_19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6" y="1484314"/>
            <a:ext cx="31781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6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Media ja terveysviestintä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20483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B5E410-1E27-ED40-AEFB-0E7824776935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dirty="0" err="1" smtClean="0">
                <a:latin typeface="Arial Black" charset="0"/>
              </a:rPr>
              <a:t>Vanhoja</a:t>
            </a:r>
            <a:r>
              <a:rPr lang="en-US" altLang="fi-FI" dirty="0" smtClean="0">
                <a:latin typeface="Arial Black" charset="0"/>
              </a:rPr>
              <a:t> </a:t>
            </a:r>
            <a:r>
              <a:rPr lang="en-US" altLang="fi-FI" dirty="0" err="1" smtClean="0">
                <a:latin typeface="Arial Black" charset="0"/>
              </a:rPr>
              <a:t>tupakkamainoksia</a:t>
            </a:r>
            <a:r>
              <a:rPr lang="en-US" altLang="fi-FI" dirty="0" smtClean="0">
                <a:latin typeface="Arial Black" charset="0"/>
              </a:rPr>
              <a:t> </a:t>
            </a:r>
            <a:r>
              <a:rPr lang="en-US" altLang="fi-FI" dirty="0" err="1" smtClean="0">
                <a:latin typeface="Arial Black" charset="0"/>
              </a:rPr>
              <a:t>analysoitavaksi</a:t>
            </a:r>
            <a:endParaRPr lang="fi-FI" altLang="fi-FI" dirty="0">
              <a:latin typeface="Arial Black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744788" y="5867401"/>
            <a:ext cx="158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000"/>
              <a:t>(Viikkosanomat 14/1966)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486400" y="5867401"/>
            <a:ext cx="158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000"/>
              <a:t>(Viikkosanomat 24/1965)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8205788" y="5851526"/>
            <a:ext cx="1649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000"/>
              <a:t>(Ilta-Sanomat 2.–25.1978)</a:t>
            </a:r>
          </a:p>
        </p:txBody>
      </p:sp>
      <p:pic>
        <p:nvPicPr>
          <p:cNvPr id="20488" name="Picture 7" descr="Bristol_Vs_14_1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73238"/>
            <a:ext cx="241935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8" descr="Marlboro_VS_24_19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6" y="1752600"/>
            <a:ext cx="22510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Belmont_IS_250219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4" y="1887538"/>
            <a:ext cx="2566987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3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04312" y="365125"/>
            <a:ext cx="10515600" cy="1325563"/>
          </a:xfrm>
        </p:spPr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Mainosten vaikutuskeinoja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27194" y="1825625"/>
            <a:ext cx="467645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Järkeen vetoavia vaikutuskeinoja mm.</a:t>
            </a:r>
          </a:p>
          <a:p>
            <a:pPr>
              <a:buFont typeface="Arial" charset="0"/>
              <a:buChar char="•"/>
            </a:pPr>
            <a:r>
              <a:rPr lang="fi-FI" dirty="0"/>
              <a:t>v</a:t>
            </a:r>
            <a:r>
              <a:rPr lang="fi-FI" dirty="0" smtClean="0"/>
              <a:t>ertailutiedot muihin samanlaisiin tuotteisiin</a:t>
            </a:r>
          </a:p>
          <a:p>
            <a:pPr>
              <a:buFont typeface="Arial" charset="0"/>
              <a:buChar char="•"/>
            </a:pPr>
            <a:r>
              <a:rPr lang="fi-FI" dirty="0"/>
              <a:t>u</a:t>
            </a:r>
            <a:r>
              <a:rPr lang="fi-FI" dirty="0" smtClean="0"/>
              <a:t>utuus ja erikoisuus</a:t>
            </a:r>
          </a:p>
          <a:p>
            <a:pPr>
              <a:buFont typeface="Arial" charset="0"/>
              <a:buChar char="•"/>
            </a:pPr>
            <a:r>
              <a:rPr lang="fi-FI" dirty="0"/>
              <a:t>t</a:t>
            </a:r>
            <a:r>
              <a:rPr lang="fi-FI" dirty="0" smtClean="0"/>
              <a:t>utkimustuloksilla perustelu</a:t>
            </a:r>
          </a:p>
          <a:p>
            <a:pPr>
              <a:buFont typeface="Arial" charset="0"/>
              <a:buChar char="•"/>
            </a:pPr>
            <a:r>
              <a:rPr lang="fi-FI" dirty="0"/>
              <a:t>t</a:t>
            </a:r>
            <a:r>
              <a:rPr lang="fi-FI" dirty="0" smtClean="0"/>
              <a:t>uotteen ominaisuudet</a:t>
            </a:r>
          </a:p>
          <a:p>
            <a:pPr>
              <a:buFont typeface="Arial" charset="0"/>
              <a:buChar char="•"/>
            </a:pPr>
            <a:r>
              <a:rPr lang="fi-FI" dirty="0"/>
              <a:t>r</a:t>
            </a:r>
            <a:r>
              <a:rPr lang="fi-FI" dirty="0" smtClean="0"/>
              <a:t>atkaisu tiettyyn ongelmaan</a:t>
            </a:r>
          </a:p>
          <a:p>
            <a:pPr>
              <a:buFont typeface="Arial" charset="0"/>
              <a:buChar char="•"/>
            </a:pPr>
            <a:r>
              <a:rPr lang="fi-FI" dirty="0"/>
              <a:t>o</a:t>
            </a:r>
            <a:r>
              <a:rPr lang="fi-FI" dirty="0" smtClean="0"/>
              <a:t>man aseman korostaminen</a:t>
            </a:r>
          </a:p>
          <a:p>
            <a:pPr>
              <a:buFont typeface="Arial" charset="0"/>
              <a:buChar char="•"/>
            </a:pPr>
            <a:r>
              <a:rPr lang="fi-FI" dirty="0"/>
              <a:t>s</a:t>
            </a:r>
            <a:r>
              <a:rPr lang="fi-FI" dirty="0" smtClean="0"/>
              <a:t>loganit tai sanavalinnat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Tunteisiin vetoavia vaikutuskeinoja mm.</a:t>
            </a:r>
          </a:p>
          <a:p>
            <a:pPr>
              <a:buFont typeface="Arial" charset="0"/>
              <a:buChar char="•"/>
            </a:pPr>
            <a:r>
              <a:rPr lang="fi-FI" dirty="0"/>
              <a:t>m</a:t>
            </a:r>
            <a:r>
              <a:rPr lang="fi-FI" dirty="0" smtClean="0"/>
              <a:t>ielikuvat</a:t>
            </a:r>
          </a:p>
          <a:p>
            <a:pPr>
              <a:buFont typeface="Arial" charset="0"/>
              <a:buChar char="•"/>
            </a:pPr>
            <a:r>
              <a:rPr lang="fi-FI" dirty="0"/>
              <a:t>s</a:t>
            </a:r>
            <a:r>
              <a:rPr lang="fi-FI" dirty="0" smtClean="0"/>
              <a:t>amaistuminen tilanteeseen</a:t>
            </a:r>
          </a:p>
          <a:p>
            <a:pPr>
              <a:buFont typeface="Arial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erustarpeista muistuttaminen ja kulttuurisymbolit</a:t>
            </a:r>
          </a:p>
          <a:p>
            <a:pPr>
              <a:buFont typeface="Arial" charset="0"/>
              <a:buChar char="•"/>
            </a:pPr>
            <a:r>
              <a:rPr lang="fi-FI" dirty="0"/>
              <a:t>h</a:t>
            </a:r>
            <a:r>
              <a:rPr lang="fi-FI" dirty="0" smtClean="0"/>
              <a:t>uumori</a:t>
            </a:r>
          </a:p>
          <a:p>
            <a:pPr>
              <a:buFont typeface="Arial" charset="0"/>
              <a:buChar char="•"/>
            </a:pPr>
            <a:r>
              <a:rPr lang="fi-FI" dirty="0"/>
              <a:t>v</a:t>
            </a:r>
            <a:r>
              <a:rPr lang="fi-FI" dirty="0" smtClean="0"/>
              <a:t>ärit</a:t>
            </a:r>
          </a:p>
          <a:p>
            <a:pPr>
              <a:buFont typeface="Arial" charset="0"/>
              <a:buChar char="•"/>
            </a:pPr>
            <a:r>
              <a:rPr lang="fi-FI" dirty="0"/>
              <a:t>f</a:t>
            </a:r>
            <a:r>
              <a:rPr lang="fi-FI" dirty="0" smtClean="0"/>
              <a:t>yysinen vetovoimaisuus</a:t>
            </a:r>
          </a:p>
          <a:p>
            <a:pPr>
              <a:buFont typeface="Arial" charset="0"/>
              <a:buChar char="•"/>
            </a:pPr>
            <a:r>
              <a:rPr lang="fi-FI" dirty="0"/>
              <a:t>s</a:t>
            </a:r>
            <a:r>
              <a:rPr lang="fi-FI" dirty="0" smtClean="0"/>
              <a:t>loganit ja sanavalinnat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Media ja terveysviestintä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Media ja terveysviestintä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2253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344B70-704C-EA47-9E23-76F48B554D46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2" name="Otsikko 1"/>
          <p:cNvSpPr>
            <a:spLocks noGrp="1"/>
          </p:cNvSpPr>
          <p:nvPr>
            <p:ph type="title"/>
          </p:nvPr>
        </p:nvSpPr>
        <p:spPr>
          <a:xfrm>
            <a:off x="2187575" y="4143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</a:rPr>
              <a:t>Piilomainonta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62200" y="1600201"/>
            <a:ext cx="7848600" cy="4525963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fi-FI" altLang="fi-FI" sz="2400">
                <a:latin typeface="Arial" charset="0"/>
              </a:rPr>
              <a:t>Piilomainonta on kiellettyä, sillä jos markkinoinnin ja journalismin raja hämärtyy, se heikentää koko tiedonvälityksen uskottavuutta.</a:t>
            </a:r>
            <a:br>
              <a:rPr lang="fi-FI" altLang="fi-FI" sz="2400">
                <a:latin typeface="Arial" charset="0"/>
              </a:rPr>
            </a:br>
            <a:endParaRPr lang="fi-FI" altLang="fi-FI" sz="2400">
              <a:latin typeface="Arial" charset="0"/>
            </a:endParaRPr>
          </a:p>
          <a:p>
            <a:pPr marL="0">
              <a:buNone/>
            </a:pPr>
            <a:r>
              <a:rPr lang="fi-FI" altLang="fi-FI" sz="2400" b="1" i="1">
                <a:solidFill>
                  <a:srgbClr val="990000"/>
                </a:solidFill>
                <a:latin typeface="Arial" charset="0"/>
              </a:rPr>
              <a:t>Piilomainontaa on</a:t>
            </a:r>
          </a:p>
          <a:p>
            <a:pPr marL="0"/>
            <a:r>
              <a:rPr lang="fi-FI" altLang="fi-FI" sz="2400">
                <a:latin typeface="Arial" charset="0"/>
              </a:rPr>
              <a:t>tekstimainonta, jossa toimituksen tuottama materiaali sisältää mainontaa.</a:t>
            </a:r>
          </a:p>
          <a:p>
            <a:pPr marL="0"/>
            <a:r>
              <a:rPr lang="fi-FI" altLang="fi-FI" sz="2400">
                <a:latin typeface="Arial" charset="0"/>
              </a:rPr>
              <a:t>maksetut ilmoitukset, jotka laaditaan muistuttamaan toimituksellisen aineiston esitystapaa.</a:t>
            </a:r>
          </a:p>
          <a:p>
            <a:pPr marL="0"/>
            <a:r>
              <a:rPr lang="fi-FI" altLang="fi-FI" sz="2400">
                <a:latin typeface="Arial" charset="0"/>
              </a:rPr>
              <a:t>erityisesti sähköisen viestinnän piirissä piilomainonnan riski on suuri, kun sponsoroitu ohjelma käsittelee sponsorin omaa toimintaa.</a:t>
            </a:r>
          </a:p>
          <a:p>
            <a:pPr marL="0"/>
            <a:endParaRPr lang="fi-FI" altLang="fi-FI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4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Media ja terveysviestintä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24579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6718B5-3AE6-C24B-B84B-80888E94307B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Arial Black" charset="0"/>
              </a:rPr>
              <a:t>Terveysviestintä </a:t>
            </a:r>
          </a:p>
        </p:txBody>
      </p:sp>
      <p:sp>
        <p:nvSpPr>
          <p:cNvPr id="24581" name="Sisällön paikkamerkki 2"/>
          <p:cNvSpPr>
            <a:spLocks noGrp="1"/>
          </p:cNvSpPr>
          <p:nvPr>
            <p:ph idx="1"/>
          </p:nvPr>
        </p:nvSpPr>
        <p:spPr>
          <a:xfrm>
            <a:off x="2835276" y="1711326"/>
            <a:ext cx="6861175" cy="4525963"/>
          </a:xfrm>
        </p:spPr>
        <p:txBody>
          <a:bodyPr/>
          <a:lstStyle/>
          <a:p>
            <a:r>
              <a:rPr lang="fi-FI" altLang="fi-FI" sz="2400">
                <a:latin typeface="Arial" charset="0"/>
              </a:rPr>
              <a:t>Terveyteen, sairauteen, lääketieteeseen ja terveydenhuoltoon liittyvää viestintää</a:t>
            </a:r>
          </a:p>
          <a:p>
            <a:r>
              <a:rPr lang="fi-FI" altLang="fi-FI" sz="2400">
                <a:latin typeface="Arial" charset="0"/>
              </a:rPr>
              <a:t>Arkipäivän terveysviestintää ovat </a:t>
            </a:r>
          </a:p>
          <a:p>
            <a:pPr lvl="1"/>
            <a:r>
              <a:rPr lang="fi-FI" altLang="fi-FI">
                <a:latin typeface="Arial" charset="0"/>
                <a:ea typeface="ＭＳ Ｐゴシック" charset="-128"/>
              </a:rPr>
              <a:t>verkkolääkäripalvelut</a:t>
            </a:r>
          </a:p>
          <a:p>
            <a:pPr lvl="1"/>
            <a:r>
              <a:rPr lang="fi-FI" altLang="fi-FI">
                <a:latin typeface="Arial" charset="0"/>
                <a:ea typeface="ＭＳ Ｐゴシック" charset="-128"/>
              </a:rPr>
              <a:t>artikkelit</a:t>
            </a:r>
          </a:p>
          <a:p>
            <a:pPr lvl="1"/>
            <a:r>
              <a:rPr lang="fi-FI" altLang="fi-FI">
                <a:latin typeface="Arial" charset="0"/>
                <a:ea typeface="ＭＳ Ｐゴシック" charset="-128"/>
              </a:rPr>
              <a:t>keskusteluryhmät, vertaistuki</a:t>
            </a:r>
          </a:p>
          <a:p>
            <a:pPr lvl="1"/>
            <a:r>
              <a:rPr lang="fi-FI" altLang="fi-FI">
                <a:latin typeface="Arial" charset="0"/>
                <a:ea typeface="ＭＳ Ｐゴシック" charset="-128"/>
              </a:rPr>
              <a:t>muotikuvien mallit</a:t>
            </a:r>
          </a:p>
          <a:p>
            <a:pPr lvl="1"/>
            <a:r>
              <a:rPr lang="fi-FI" altLang="fi-FI">
                <a:latin typeface="Arial" charset="0"/>
                <a:ea typeface="ＭＳ Ｐゴシック" charset="-128"/>
              </a:rPr>
              <a:t>terveyslehtien ruokavalio-ohjeet</a:t>
            </a:r>
          </a:p>
          <a:p>
            <a:pPr lvl="1"/>
            <a:r>
              <a:rPr lang="fi-FI" altLang="fi-FI">
                <a:latin typeface="Arial" charset="0"/>
                <a:ea typeface="ＭＳ Ｐゴシック" charset="-128"/>
              </a:rPr>
              <a:t>laihdutusohjelmat</a:t>
            </a:r>
          </a:p>
          <a:p>
            <a:pPr lvl="1"/>
            <a:r>
              <a:rPr lang="fi-FI" altLang="fi-FI">
                <a:latin typeface="Arial" charset="0"/>
                <a:ea typeface="ＭＳ Ｐゴシック" charset="-128"/>
              </a:rPr>
              <a:t>liikuntavaatteiden ja -varusteiden muoti jne.</a:t>
            </a:r>
          </a:p>
          <a:p>
            <a:endParaRPr lang="fi-FI" altLang="fi-FI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8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366</Words>
  <Application>Microsoft Macintosh PowerPoint</Application>
  <PresentationFormat>Mukautettu</PresentationFormat>
  <Paragraphs>93</Paragraphs>
  <Slides>9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VI Media ja terveysviestintä</vt:lpstr>
      <vt:lpstr>Terveystiedon lukutaito on kykyä</vt:lpstr>
      <vt:lpstr>Media-analyysin askeleet</vt:lpstr>
      <vt:lpstr>Hyvän mainonnan eettiset periaatteet</vt:lpstr>
      <vt:lpstr>Vanhoja tupakkamainoksia analysoitavaksi</vt:lpstr>
      <vt:lpstr>Vanhoja tupakkamainoksia analysoitavaksi</vt:lpstr>
      <vt:lpstr>Mainosten vaikutuskeinoja</vt:lpstr>
      <vt:lpstr>Piilomainonta</vt:lpstr>
      <vt:lpstr>Terveysviestintä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Media ja terveysviestintä</dc:title>
  <dc:creator>Microsoft Office -käyttäjä</dc:creator>
  <cp:lastModifiedBy>Pekka Laine</cp:lastModifiedBy>
  <cp:revision>9</cp:revision>
  <dcterms:created xsi:type="dcterms:W3CDTF">2017-10-13T06:38:57Z</dcterms:created>
  <dcterms:modified xsi:type="dcterms:W3CDTF">2017-10-23T09:06:46Z</dcterms:modified>
</cp:coreProperties>
</file>