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BF3B6-11F9-D542-847B-00E09CE31F79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9E2FC-6254-774B-B5B9-5466FADF3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747856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2035761"/>
            <a:ext cx="447207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12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Vallan monet kasvot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5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dirty="0" smtClean="0"/>
              <a:t>Virittäytyminen aiheeseen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Katsokaa </a:t>
            </a:r>
            <a:r>
              <a:rPr lang="fi-FI" dirty="0" smtClean="0"/>
              <a:t>yhdessä </a:t>
            </a:r>
            <a:r>
              <a:rPr lang="fi-FI" dirty="0" smtClean="0"/>
              <a:t>digiopetusaineiston 12. luvun videolinkki siitä </a:t>
            </a:r>
            <a:r>
              <a:rPr lang="fi-FI" dirty="0" smtClean="0"/>
              <a:t>mitä valta </a:t>
            </a:r>
            <a:r>
              <a:rPr lang="fi-FI" dirty="0" smtClean="0"/>
              <a:t>on.</a:t>
            </a:r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r>
              <a:rPr lang="fi-FI" dirty="0" smtClean="0"/>
              <a:t>Vastaa videon perusteella kysymykseen ”Mitä </a:t>
            </a:r>
            <a:r>
              <a:rPr lang="fi-FI" dirty="0" smtClean="0"/>
              <a:t>valta </a:t>
            </a:r>
            <a:r>
              <a:rPr lang="fi-FI" dirty="0" smtClean="0"/>
              <a:t>on?”.</a:t>
            </a:r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r>
              <a:rPr lang="fi-FI" dirty="0"/>
              <a:t>P</a:t>
            </a:r>
            <a:r>
              <a:rPr lang="fi-FI" dirty="0" smtClean="0"/>
              <a:t>ohtikaa </a:t>
            </a:r>
            <a:r>
              <a:rPr lang="fi-FI" dirty="0"/>
              <a:t>pareittain tai pienryhmässä </a:t>
            </a:r>
            <a:r>
              <a:rPr lang="fi-FI" dirty="0" smtClean="0"/>
              <a:t>videon pohjalta seuraavia </a:t>
            </a:r>
            <a:r>
              <a:rPr lang="fi-FI" dirty="0"/>
              <a:t>kysymyksiä</a:t>
            </a:r>
            <a:r>
              <a:rPr lang="fi-FI" dirty="0" smtClean="0"/>
              <a:t>:</a:t>
            </a:r>
            <a:endParaRPr lang="fi-FI" dirty="0"/>
          </a:p>
          <a:p>
            <a:pPr lvl="1">
              <a:defRPr/>
            </a:pPr>
            <a:r>
              <a:rPr lang="fi-FI" dirty="0" smtClean="0"/>
              <a:t>Mitä eri vallanmuotoja videossa mainittiin?</a:t>
            </a:r>
          </a:p>
          <a:p>
            <a:pPr lvl="1">
              <a:defRPr/>
            </a:pPr>
            <a:r>
              <a:rPr lang="fi-FI" dirty="0" smtClean="0"/>
              <a:t>Miten valtaa voi saada?</a:t>
            </a:r>
          </a:p>
          <a:p>
            <a:pPr lvl="1">
              <a:defRPr/>
            </a:pPr>
            <a:r>
              <a:rPr lang="fi-FI" dirty="0" smtClean="0"/>
              <a:t>Miten videon visuaalinen ilme ja kuvakieli </a:t>
            </a:r>
            <a:r>
              <a:rPr lang="fi-FI" dirty="0" smtClean="0"/>
              <a:t>liittyivät </a:t>
            </a:r>
            <a:r>
              <a:rPr lang="fi-FI" dirty="0" smtClean="0"/>
              <a:t>valtaan?</a:t>
            </a:r>
          </a:p>
          <a:p>
            <a:pPr lvl="1">
              <a:defRPr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1331532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r>
              <a:rPr lang="en-US" dirty="0" smtClean="0"/>
              <a:t> 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Yksinkertainen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r>
              <a:rPr lang="en-US" dirty="0" smtClean="0"/>
              <a:t>: </a:t>
            </a:r>
            <a:r>
              <a:rPr lang="en-US" dirty="0" err="1" smtClean="0"/>
              <a:t>saada</a:t>
            </a:r>
            <a:r>
              <a:rPr lang="en-US" dirty="0" smtClean="0"/>
              <a:t> </a:t>
            </a:r>
            <a:r>
              <a:rPr lang="en-US" dirty="0" err="1" smtClean="0"/>
              <a:t>toinen</a:t>
            </a:r>
            <a:r>
              <a:rPr lang="en-US" dirty="0" smtClean="0"/>
              <a:t> </a:t>
            </a:r>
            <a:r>
              <a:rPr lang="en-US" dirty="0" err="1" smtClean="0"/>
              <a:t>tekemään</a:t>
            </a:r>
            <a:r>
              <a:rPr lang="en-US" dirty="0" smtClean="0"/>
              <a:t> </a:t>
            </a:r>
            <a:r>
              <a:rPr lang="en-US" dirty="0" err="1" smtClean="0"/>
              <a:t>jotain</a:t>
            </a:r>
            <a:r>
              <a:rPr lang="en-US" dirty="0" smtClean="0"/>
              <a:t> </a:t>
            </a:r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hän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muuten</a:t>
            </a:r>
            <a:r>
              <a:rPr lang="en-US" dirty="0" smtClean="0"/>
              <a:t> </a:t>
            </a:r>
            <a:r>
              <a:rPr lang="en-US" dirty="0" err="1" smtClean="0"/>
              <a:t>tekisi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Legitiimivalta</a:t>
            </a:r>
            <a:r>
              <a:rPr lang="en-US" dirty="0" smtClean="0"/>
              <a:t>: </a:t>
            </a:r>
            <a:r>
              <a:rPr lang="en-US" dirty="0" err="1" smtClean="0"/>
              <a:t>vallankäyttöä</a:t>
            </a:r>
            <a:r>
              <a:rPr lang="en-US" dirty="0" smtClean="0"/>
              <a:t> </a:t>
            </a:r>
            <a:r>
              <a:rPr lang="en-US" dirty="0" err="1" smtClean="0"/>
              <a:t>pidetään</a:t>
            </a:r>
            <a:r>
              <a:rPr lang="en-US" dirty="0" smtClean="0"/>
              <a:t> </a:t>
            </a:r>
            <a:r>
              <a:rPr lang="en-US" dirty="0" err="1" smtClean="0"/>
              <a:t>oikeutettuna</a:t>
            </a:r>
            <a:r>
              <a:rPr lang="en-US" dirty="0" smtClean="0"/>
              <a:t> ja </a:t>
            </a:r>
            <a:r>
              <a:rPr lang="en-US" dirty="0" err="1" smtClean="0"/>
              <a:t>valtaa</a:t>
            </a:r>
            <a:r>
              <a:rPr lang="en-US" dirty="0" smtClean="0"/>
              <a:t> </a:t>
            </a:r>
            <a:r>
              <a:rPr lang="en-US" dirty="0" err="1" smtClean="0"/>
              <a:t>kättävän</a:t>
            </a:r>
            <a:r>
              <a:rPr lang="en-US" dirty="0" smtClean="0"/>
              <a:t> </a:t>
            </a:r>
            <a:r>
              <a:rPr lang="en-US" dirty="0" err="1" smtClean="0"/>
              <a:t>auktoriteettiasema</a:t>
            </a:r>
            <a:r>
              <a:rPr lang="en-US" dirty="0" smtClean="0"/>
              <a:t> </a:t>
            </a:r>
            <a:r>
              <a:rPr lang="en-US" dirty="0" err="1" smtClean="0"/>
              <a:t>hyväksytään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Pehmeä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r>
              <a:rPr lang="en-US" dirty="0" smtClean="0"/>
              <a:t>: </a:t>
            </a:r>
            <a:r>
              <a:rPr lang="en-US" dirty="0" err="1" smtClean="0"/>
              <a:t>suostutellaan</a:t>
            </a:r>
            <a:r>
              <a:rPr lang="en-US" dirty="0" smtClean="0"/>
              <a:t> </a:t>
            </a:r>
            <a:r>
              <a:rPr lang="en-US" dirty="0" err="1" smtClean="0"/>
              <a:t>toinen</a:t>
            </a:r>
            <a:r>
              <a:rPr lang="en-US" dirty="0" smtClean="0"/>
              <a:t> </a:t>
            </a:r>
            <a:r>
              <a:rPr lang="en-US" dirty="0" err="1" smtClean="0"/>
              <a:t>haluamaan</a:t>
            </a:r>
            <a:r>
              <a:rPr lang="en-US" dirty="0" smtClean="0"/>
              <a:t> </a:t>
            </a:r>
            <a:r>
              <a:rPr lang="en-US" dirty="0" err="1" smtClean="0"/>
              <a:t>samoja</a:t>
            </a:r>
            <a:r>
              <a:rPr lang="en-US" dirty="0" smtClean="0"/>
              <a:t> </a:t>
            </a:r>
            <a:r>
              <a:rPr lang="en-US" dirty="0" err="1" smtClean="0"/>
              <a:t>arvoja</a:t>
            </a:r>
            <a:r>
              <a:rPr lang="en-US" dirty="0" smtClean="0"/>
              <a:t> ja </a:t>
            </a:r>
            <a:r>
              <a:rPr lang="en-US" dirty="0" err="1" smtClean="0"/>
              <a:t>ihanteita</a:t>
            </a:r>
            <a:r>
              <a:rPr lang="en-US" dirty="0"/>
              <a:t> </a:t>
            </a:r>
            <a:r>
              <a:rPr lang="en-US" dirty="0" smtClean="0"/>
              <a:t>ja </a:t>
            </a:r>
            <a:r>
              <a:rPr lang="en-US" dirty="0" err="1" smtClean="0"/>
              <a:t>näin</a:t>
            </a:r>
            <a:r>
              <a:rPr lang="en-US" dirty="0" smtClean="0"/>
              <a:t> </a:t>
            </a:r>
            <a:r>
              <a:rPr lang="en-US" dirty="0" err="1" smtClean="0"/>
              <a:t>toimimaan</a:t>
            </a:r>
            <a:r>
              <a:rPr lang="en-US" dirty="0" smtClean="0"/>
              <a:t> </a:t>
            </a:r>
            <a:r>
              <a:rPr lang="en-US" dirty="0" err="1" smtClean="0"/>
              <a:t>samalla</a:t>
            </a:r>
            <a:r>
              <a:rPr lang="en-US" dirty="0" smtClean="0"/>
              <a:t> </a:t>
            </a:r>
            <a:r>
              <a:rPr lang="en-US" dirty="0" err="1" smtClean="0"/>
              <a:t>tavalla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1894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Vallan</a:t>
            </a:r>
            <a:r>
              <a:rPr lang="en-US" dirty="0" smtClean="0"/>
              <a:t> </a:t>
            </a:r>
            <a:r>
              <a:rPr lang="en-US" dirty="0" err="1" smtClean="0"/>
              <a:t>oikeutus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Sosiologi</a:t>
            </a:r>
            <a:r>
              <a:rPr lang="en-US" dirty="0" smtClean="0"/>
              <a:t> Max Weber (1864–1920)</a:t>
            </a:r>
          </a:p>
          <a:p>
            <a:pPr lvl="1"/>
            <a:r>
              <a:rPr lang="en-US" dirty="0" err="1"/>
              <a:t>t</a:t>
            </a:r>
            <a:r>
              <a:rPr lang="en-US" dirty="0" err="1" smtClean="0"/>
              <a:t>raditio</a:t>
            </a:r>
            <a:r>
              <a:rPr lang="en-US" dirty="0" smtClean="0"/>
              <a:t> 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perinne</a:t>
            </a:r>
            <a:endParaRPr lang="en-US" dirty="0" smtClean="0"/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arisma</a:t>
            </a:r>
            <a:r>
              <a:rPr lang="en-US" dirty="0" smtClean="0"/>
              <a:t> 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henkilökohtainen</a:t>
            </a:r>
            <a:r>
              <a:rPr lang="en-US" dirty="0" smtClean="0"/>
              <a:t> </a:t>
            </a:r>
            <a:r>
              <a:rPr lang="en-US" dirty="0" err="1" smtClean="0"/>
              <a:t>vetovoima</a:t>
            </a:r>
            <a:endParaRPr lang="en-US" dirty="0" smtClean="0"/>
          </a:p>
          <a:p>
            <a:pPr lvl="1"/>
            <a:r>
              <a:rPr lang="en-US" dirty="0" err="1"/>
              <a:t>l</a:t>
            </a:r>
            <a:r>
              <a:rPr lang="en-US" dirty="0" err="1" smtClean="0"/>
              <a:t>aillisuus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/>
              <a:t>v</a:t>
            </a:r>
            <a:r>
              <a:rPr lang="en-US" dirty="0" err="1" smtClean="0"/>
              <a:t>apaaehtoinen</a:t>
            </a:r>
            <a:r>
              <a:rPr lang="en-US" dirty="0" smtClean="0"/>
              <a:t> </a:t>
            </a:r>
            <a:r>
              <a:rPr lang="en-US" dirty="0" err="1" smtClean="0"/>
              <a:t>järkeenkäypä</a:t>
            </a:r>
            <a:r>
              <a:rPr lang="en-US" dirty="0" smtClean="0"/>
              <a:t> </a:t>
            </a:r>
            <a:r>
              <a:rPr lang="en-US" dirty="0" err="1" smtClean="0"/>
              <a:t>suostumus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/>
              <a:t>v</a:t>
            </a:r>
            <a:r>
              <a:rPr lang="en-US" dirty="0" err="1" smtClean="0"/>
              <a:t>allankäytön</a:t>
            </a:r>
            <a:r>
              <a:rPr lang="en-US" dirty="0" smtClean="0"/>
              <a:t> </a:t>
            </a:r>
            <a:r>
              <a:rPr lang="en-US" dirty="0" err="1" smtClean="0"/>
              <a:t>hyvät</a:t>
            </a:r>
            <a:r>
              <a:rPr lang="en-US" dirty="0" smtClean="0"/>
              <a:t> </a:t>
            </a:r>
            <a:r>
              <a:rPr lang="en-US" dirty="0" err="1" smtClean="0"/>
              <a:t>seuraukset</a:t>
            </a:r>
            <a:endParaRPr lang="en-US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613119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Epäsuora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Joku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suoraan</a:t>
            </a:r>
            <a:r>
              <a:rPr lang="en-US" dirty="0" smtClean="0"/>
              <a:t> </a:t>
            </a:r>
            <a:r>
              <a:rPr lang="en-US" dirty="0" err="1" smtClean="0"/>
              <a:t>pakota</a:t>
            </a:r>
            <a:r>
              <a:rPr lang="en-US" dirty="0" smtClean="0"/>
              <a:t> </a:t>
            </a:r>
            <a:r>
              <a:rPr lang="en-US" dirty="0" err="1" smtClean="0"/>
              <a:t>toista</a:t>
            </a:r>
            <a:r>
              <a:rPr lang="en-US" dirty="0" smtClean="0"/>
              <a:t> </a:t>
            </a:r>
            <a:r>
              <a:rPr lang="en-US" dirty="0" err="1" smtClean="0"/>
              <a:t>tekemään</a:t>
            </a:r>
            <a:r>
              <a:rPr lang="en-US" dirty="0" smtClean="0"/>
              <a:t> </a:t>
            </a:r>
            <a:r>
              <a:rPr lang="en-US" dirty="0" err="1" smtClean="0"/>
              <a:t>jotain</a:t>
            </a:r>
            <a:r>
              <a:rPr lang="en-US" dirty="0" smtClean="0"/>
              <a:t> </a:t>
            </a:r>
            <a:r>
              <a:rPr lang="en-US" dirty="0" err="1" smtClean="0"/>
              <a:t>vaan</a:t>
            </a:r>
            <a:r>
              <a:rPr lang="en-US" dirty="0" smtClean="0"/>
              <a:t> </a:t>
            </a:r>
            <a:r>
              <a:rPr lang="en-US" dirty="0" err="1" smtClean="0"/>
              <a:t>muuttaa</a:t>
            </a:r>
            <a:r>
              <a:rPr lang="en-US" dirty="0" smtClean="0"/>
              <a:t> </a:t>
            </a:r>
            <a:r>
              <a:rPr lang="en-US" dirty="0" err="1" smtClean="0"/>
              <a:t>olosuhteita</a:t>
            </a:r>
            <a:r>
              <a:rPr lang="en-US" dirty="0" smtClean="0"/>
              <a:t> </a:t>
            </a:r>
            <a:r>
              <a:rPr lang="en-US" dirty="0" err="1" smtClean="0"/>
              <a:t>niin</a:t>
            </a:r>
            <a:r>
              <a:rPr lang="en-US" dirty="0" smtClean="0"/>
              <a:t>,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toinen</a:t>
            </a:r>
            <a:r>
              <a:rPr lang="en-US" dirty="0" smtClean="0"/>
              <a:t> </a:t>
            </a:r>
            <a:r>
              <a:rPr lang="en-US" dirty="0" err="1" smtClean="0"/>
              <a:t>todennäköisesti</a:t>
            </a:r>
            <a:r>
              <a:rPr lang="en-US" dirty="0" smtClean="0"/>
              <a:t> </a:t>
            </a:r>
            <a:r>
              <a:rPr lang="en-US" dirty="0" err="1" smtClean="0"/>
              <a:t>toimii</a:t>
            </a:r>
            <a:r>
              <a:rPr lang="en-US" dirty="0" smtClean="0"/>
              <a:t> </a:t>
            </a:r>
            <a:r>
              <a:rPr lang="en-US" dirty="0" err="1" smtClean="0"/>
              <a:t>halutulla</a:t>
            </a:r>
            <a:r>
              <a:rPr lang="en-US" dirty="0" smtClean="0"/>
              <a:t> </a:t>
            </a:r>
            <a:r>
              <a:rPr lang="en-US" dirty="0" err="1" smtClean="0"/>
              <a:t>tavalla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/>
              <a:t>m</a:t>
            </a:r>
            <a:r>
              <a:rPr lang="en-US" dirty="0" err="1" smtClean="0"/>
              <a:t>anipulaatio</a:t>
            </a:r>
            <a:endParaRPr lang="en-US" dirty="0" smtClean="0"/>
          </a:p>
          <a:p>
            <a:pPr lvl="1"/>
            <a:r>
              <a:rPr lang="en-US" dirty="0"/>
              <a:t>p</a:t>
            </a:r>
            <a:r>
              <a:rPr lang="en-US" dirty="0" smtClean="0"/>
              <a:t>ropaganda</a:t>
            </a:r>
            <a:endParaRPr lang="en-US" dirty="0" smtClean="0"/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ndoktrinaatio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Esimerkiksi</a:t>
            </a:r>
            <a:r>
              <a:rPr lang="en-US" dirty="0" smtClean="0"/>
              <a:t> </a:t>
            </a:r>
            <a:r>
              <a:rPr lang="en-US" dirty="0" err="1" smtClean="0"/>
              <a:t>mainonnassa</a:t>
            </a:r>
            <a:r>
              <a:rPr lang="en-US" dirty="0" smtClean="0"/>
              <a:t> </a:t>
            </a:r>
            <a:r>
              <a:rPr lang="en-US" dirty="0" err="1" smtClean="0"/>
              <a:t>käytetään</a:t>
            </a:r>
            <a:r>
              <a:rPr lang="en-US" dirty="0" smtClean="0"/>
              <a:t> </a:t>
            </a:r>
            <a:r>
              <a:rPr lang="en-US" dirty="0" err="1" smtClean="0"/>
              <a:t>epäsuoraa</a:t>
            </a:r>
            <a:r>
              <a:rPr lang="en-US" dirty="0" smtClean="0"/>
              <a:t> </a:t>
            </a:r>
            <a:r>
              <a:rPr lang="en-US" dirty="0" err="1" smtClean="0"/>
              <a:t>valtaa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775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Verkostojen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Valta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ole </a:t>
            </a:r>
            <a:r>
              <a:rPr lang="en-US" dirty="0" err="1" smtClean="0"/>
              <a:t>yksinomaan</a:t>
            </a:r>
            <a:r>
              <a:rPr lang="en-US" dirty="0" smtClean="0"/>
              <a:t> </a:t>
            </a:r>
            <a:r>
              <a:rPr lang="en-US" dirty="0" err="1" smtClean="0"/>
              <a:t>vallankäyttäjän</a:t>
            </a:r>
            <a:r>
              <a:rPr lang="en-US" dirty="0" smtClean="0"/>
              <a:t> </a:t>
            </a:r>
            <a:r>
              <a:rPr lang="en-US" dirty="0" err="1" smtClean="0"/>
              <a:t>ominaisuus</a:t>
            </a:r>
            <a:r>
              <a:rPr lang="en-US" dirty="0" smtClean="0"/>
              <a:t> </a:t>
            </a:r>
            <a:r>
              <a:rPr lang="en-US" dirty="0" err="1" smtClean="0"/>
              <a:t>vaan</a:t>
            </a:r>
            <a:r>
              <a:rPr lang="en-US" dirty="0" smtClean="0"/>
              <a:t> se </a:t>
            </a:r>
            <a:r>
              <a:rPr lang="en-US" dirty="0" err="1" smtClean="0"/>
              <a:t>liittyy</a:t>
            </a:r>
            <a:r>
              <a:rPr lang="en-US" dirty="0" smtClean="0"/>
              <a:t> </a:t>
            </a:r>
            <a:r>
              <a:rPr lang="en-US" dirty="0" err="1" smtClean="0"/>
              <a:t>vallankäyttäjän</a:t>
            </a:r>
            <a:r>
              <a:rPr lang="en-US" dirty="0" smtClean="0"/>
              <a:t> ja </a:t>
            </a:r>
            <a:r>
              <a:rPr lang="en-US" dirty="0" err="1" smtClean="0"/>
              <a:t>vallankäytön</a:t>
            </a:r>
            <a:r>
              <a:rPr lang="en-US" dirty="0" smtClean="0"/>
              <a:t> </a:t>
            </a:r>
            <a:r>
              <a:rPr lang="en-US" dirty="0" err="1" smtClean="0"/>
              <a:t>kohteen</a:t>
            </a:r>
            <a:r>
              <a:rPr lang="en-US" dirty="0" smtClean="0"/>
              <a:t> </a:t>
            </a:r>
            <a:r>
              <a:rPr lang="en-US" dirty="0" err="1" smtClean="0"/>
              <a:t>suhteeseen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Verkostossa</a:t>
            </a:r>
            <a:r>
              <a:rPr lang="en-US" dirty="0" smtClean="0"/>
              <a:t> </a:t>
            </a:r>
            <a:r>
              <a:rPr lang="en-US" dirty="0" err="1" smtClean="0"/>
              <a:t>jokaisella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dirty="0" err="1" smtClean="0"/>
              <a:t>jäsenellä</a:t>
            </a:r>
            <a:r>
              <a:rPr lang="en-US" dirty="0" smtClean="0"/>
              <a:t> on </a:t>
            </a:r>
            <a:r>
              <a:rPr lang="en-US" dirty="0" err="1" smtClean="0"/>
              <a:t>jokin</a:t>
            </a:r>
            <a:r>
              <a:rPr lang="en-US" dirty="0" smtClean="0"/>
              <a:t> </a:t>
            </a:r>
            <a:r>
              <a:rPr lang="en-US" dirty="0" err="1" smtClean="0"/>
              <a:t>tavoite</a:t>
            </a:r>
            <a:r>
              <a:rPr lang="en-US" dirty="0" smtClean="0"/>
              <a:t>, </a:t>
            </a:r>
            <a:r>
              <a:rPr lang="en-US" dirty="0" smtClean="0"/>
              <a:t>ja </a:t>
            </a:r>
            <a:r>
              <a:rPr lang="en-US" dirty="0" err="1" smtClean="0"/>
              <a:t>toiminta</a:t>
            </a:r>
            <a:r>
              <a:rPr lang="en-US" dirty="0" smtClean="0"/>
              <a:t> </a:t>
            </a:r>
            <a:r>
              <a:rPr lang="en-US" dirty="0" err="1" smtClean="0"/>
              <a:t>verkostossa</a:t>
            </a:r>
            <a:r>
              <a:rPr lang="en-US" dirty="0" smtClean="0"/>
              <a:t> </a:t>
            </a:r>
            <a:r>
              <a:rPr lang="en-US" dirty="0" err="1" smtClean="0"/>
              <a:t>palvelee</a:t>
            </a:r>
            <a:r>
              <a:rPr lang="en-US" dirty="0" smtClean="0"/>
              <a:t> </a:t>
            </a:r>
            <a:r>
              <a:rPr lang="en-US" dirty="0" err="1" smtClean="0"/>
              <a:t>sekä</a:t>
            </a:r>
            <a:r>
              <a:rPr lang="en-US" dirty="0" smtClean="0"/>
              <a:t> </a:t>
            </a:r>
            <a:r>
              <a:rPr lang="en-US" dirty="0" err="1" smtClean="0"/>
              <a:t>oman</a:t>
            </a:r>
            <a:r>
              <a:rPr lang="en-US" dirty="0" smtClean="0"/>
              <a:t> </a:t>
            </a:r>
            <a:r>
              <a:rPr lang="en-US" dirty="0" err="1" smtClean="0"/>
              <a:t>tavoitteen</a:t>
            </a:r>
            <a:r>
              <a:rPr lang="en-US" dirty="0" smtClean="0"/>
              <a:t> </a:t>
            </a:r>
            <a:r>
              <a:rPr lang="en-US" dirty="0" err="1" smtClean="0"/>
              <a:t>saavuttamista</a:t>
            </a:r>
            <a:r>
              <a:rPr lang="en-US" dirty="0" smtClean="0"/>
              <a:t>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muiden</a:t>
            </a:r>
            <a:r>
              <a:rPr lang="en-US" dirty="0" smtClean="0"/>
              <a:t> </a:t>
            </a:r>
            <a:r>
              <a:rPr lang="en-US" dirty="0" err="1" smtClean="0"/>
              <a:t>verkoston</a:t>
            </a:r>
            <a:r>
              <a:rPr lang="en-US" dirty="0" smtClean="0"/>
              <a:t> </a:t>
            </a:r>
            <a:r>
              <a:rPr lang="en-US" dirty="0" err="1" smtClean="0"/>
              <a:t>jäsenten</a:t>
            </a:r>
            <a:r>
              <a:rPr lang="en-US" dirty="0" smtClean="0"/>
              <a:t> </a:t>
            </a:r>
            <a:r>
              <a:rPr lang="en-US" dirty="0" err="1" smtClean="0"/>
              <a:t>tavoitteita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3568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Rakenteellinen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Yhteiskunnassa on </a:t>
            </a:r>
            <a:r>
              <a:rPr lang="fi-FI" dirty="0" smtClean="0"/>
              <a:t>vakiintuneita ja osin tiedostamattomia mielikuvia, asenteita ja käytänteitä, jotka saa ihmiset toimimaan </a:t>
            </a:r>
            <a:r>
              <a:rPr lang="fi-FI" dirty="0" err="1" smtClean="0"/>
              <a:t>tietyllä</a:t>
            </a:r>
            <a:r>
              <a:rPr lang="fi-FI" dirty="0" smtClean="0"/>
              <a:t> </a:t>
            </a:r>
            <a:r>
              <a:rPr lang="fi-FI" dirty="0" smtClean="0"/>
              <a:t>tavalla.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1355492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Määrittelyn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Osa</a:t>
            </a:r>
            <a:r>
              <a:rPr lang="en-US" dirty="0" smtClean="0"/>
              <a:t> </a:t>
            </a:r>
            <a:r>
              <a:rPr lang="en-US" dirty="0" err="1" smtClean="0"/>
              <a:t>rakenteellista</a:t>
            </a:r>
            <a:r>
              <a:rPr lang="en-US" dirty="0" smtClean="0"/>
              <a:t> </a:t>
            </a:r>
            <a:r>
              <a:rPr lang="en-US" dirty="0" err="1" smtClean="0"/>
              <a:t>valtaa</a:t>
            </a:r>
            <a:r>
              <a:rPr lang="en-US" dirty="0" smtClean="0"/>
              <a:t>, </a:t>
            </a:r>
            <a:r>
              <a:rPr lang="en-US" dirty="0" err="1" smtClean="0"/>
              <a:t>koskee</a:t>
            </a:r>
            <a:r>
              <a:rPr lang="en-US" dirty="0" smtClean="0"/>
              <a:t> </a:t>
            </a:r>
            <a:r>
              <a:rPr lang="en-US" dirty="0" err="1" smtClean="0"/>
              <a:t>yhteiskunnassa</a:t>
            </a:r>
            <a:r>
              <a:rPr lang="en-US" dirty="0" smtClean="0"/>
              <a:t> </a:t>
            </a:r>
            <a:r>
              <a:rPr lang="en-US" dirty="0" err="1" smtClean="0"/>
              <a:t>käytettyä</a:t>
            </a:r>
            <a:r>
              <a:rPr lang="en-US" dirty="0" smtClean="0"/>
              <a:t> </a:t>
            </a:r>
            <a:r>
              <a:rPr lang="en-US" dirty="0" err="1" smtClean="0"/>
              <a:t>kieltä</a:t>
            </a:r>
            <a:r>
              <a:rPr lang="en-US" dirty="0" smtClean="0"/>
              <a:t> ja </a:t>
            </a:r>
            <a:r>
              <a:rPr lang="en-US" dirty="0" err="1" smtClean="0"/>
              <a:t>puhetapoja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Michel Foucault (1926–1984)</a:t>
            </a:r>
          </a:p>
          <a:p>
            <a:pPr lvl="1"/>
            <a:r>
              <a:rPr lang="en-US" dirty="0" err="1" smtClean="0"/>
              <a:t>Diskurssit</a:t>
            </a:r>
            <a:r>
              <a:rPr lang="en-US" dirty="0" smtClean="0"/>
              <a:t>: </a:t>
            </a:r>
            <a:r>
              <a:rPr lang="en-US" dirty="0" err="1" smtClean="0"/>
              <a:t>normatiivisia</a:t>
            </a:r>
            <a:r>
              <a:rPr lang="en-US" dirty="0" smtClean="0"/>
              <a:t> </a:t>
            </a:r>
            <a:r>
              <a:rPr lang="en-US" dirty="0" err="1" smtClean="0"/>
              <a:t>puhetapoja</a:t>
            </a:r>
            <a:r>
              <a:rPr lang="en-US" dirty="0" smtClean="0"/>
              <a:t>, </a:t>
            </a:r>
            <a:r>
              <a:rPr lang="en-US" dirty="0" err="1" smtClean="0"/>
              <a:t>jotka</a:t>
            </a:r>
            <a:r>
              <a:rPr lang="en-US" dirty="0" smtClean="0"/>
              <a:t> </a:t>
            </a:r>
            <a:r>
              <a:rPr lang="en-US" dirty="0" err="1" smtClean="0"/>
              <a:t>määrittelevät</a:t>
            </a:r>
            <a:r>
              <a:rPr lang="en-US" dirty="0" smtClean="0"/>
              <a:t> </a:t>
            </a:r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pidetään</a:t>
            </a:r>
            <a:r>
              <a:rPr lang="en-US" dirty="0" smtClean="0"/>
              <a:t> </a:t>
            </a:r>
            <a:r>
              <a:rPr lang="en-US" dirty="0" err="1" smtClean="0"/>
              <a:t>normaalina</a:t>
            </a:r>
            <a:r>
              <a:rPr lang="en-US" dirty="0" smtClean="0"/>
              <a:t>, </a:t>
            </a:r>
            <a:r>
              <a:rPr lang="en-US" dirty="0" err="1" smtClean="0"/>
              <a:t>hyvänä</a:t>
            </a:r>
            <a:r>
              <a:rPr lang="en-US" dirty="0" smtClean="0"/>
              <a:t>, </a:t>
            </a:r>
            <a:r>
              <a:rPr lang="en-US" dirty="0" err="1" smtClean="0"/>
              <a:t>pahana</a:t>
            </a:r>
            <a:r>
              <a:rPr lang="en-US" dirty="0" smtClean="0"/>
              <a:t>, </a:t>
            </a:r>
            <a:r>
              <a:rPr lang="en-US" dirty="0" err="1" smtClean="0"/>
              <a:t>oikeana</a:t>
            </a:r>
            <a:r>
              <a:rPr lang="en-US" dirty="0"/>
              <a:t> </a:t>
            </a:r>
            <a:r>
              <a:rPr lang="en-US" dirty="0" smtClean="0"/>
              <a:t>tai </a:t>
            </a:r>
            <a:r>
              <a:rPr lang="en-US" dirty="0" err="1" smtClean="0"/>
              <a:t>vääränä</a:t>
            </a:r>
            <a:endParaRPr lang="en-US" dirty="0" smtClean="0"/>
          </a:p>
          <a:p>
            <a:pPr lvl="1"/>
            <a:r>
              <a:rPr lang="en-US" dirty="0" err="1" smtClean="0"/>
              <a:t>Esim</a:t>
            </a:r>
            <a:r>
              <a:rPr lang="en-US" dirty="0" smtClean="0"/>
              <a:t>. </a:t>
            </a:r>
            <a:r>
              <a:rPr lang="en-US" dirty="0" err="1" smtClean="0"/>
              <a:t>invalidi</a:t>
            </a:r>
            <a:r>
              <a:rPr lang="en-US" dirty="0" smtClean="0"/>
              <a:t>, </a:t>
            </a:r>
            <a:r>
              <a:rPr lang="en-US" dirty="0" err="1" smtClean="0"/>
              <a:t>suvakki</a:t>
            </a:r>
            <a:r>
              <a:rPr lang="en-US" dirty="0" smtClean="0"/>
              <a:t>, </a:t>
            </a:r>
            <a:r>
              <a:rPr lang="en-US" dirty="0" err="1" smtClean="0"/>
              <a:t>syrjäytynyt</a:t>
            </a:r>
            <a:endParaRPr lang="en-US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78582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175</TotalTime>
  <Words>253</Words>
  <Application>Microsoft Office PowerPoint</Application>
  <PresentationFormat>Näytössä katseltava diaesitys (4:3)</PresentationFormat>
  <Paragraphs>47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MS PGothic</vt:lpstr>
      <vt:lpstr>MS PGothic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</vt:lpstr>
      <vt:lpstr>Mitä valta on?</vt:lpstr>
      <vt:lpstr>Vallan oikeutus</vt:lpstr>
      <vt:lpstr>Epäsuora valta</vt:lpstr>
      <vt:lpstr>Verkostojen valta</vt:lpstr>
      <vt:lpstr>Rakenteellinen valta</vt:lpstr>
      <vt:lpstr>Määrittelyn valta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12</cp:revision>
  <dcterms:created xsi:type="dcterms:W3CDTF">2017-01-03T17:54:46Z</dcterms:created>
  <dcterms:modified xsi:type="dcterms:W3CDTF">2017-08-10T09:12:54Z</dcterms:modified>
</cp:coreProperties>
</file>