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25"/>
  </p:notesMasterIdLst>
  <p:sldIdLst>
    <p:sldId id="256" r:id="rId6"/>
    <p:sldId id="280" r:id="rId7"/>
    <p:sldId id="293" r:id="rId8"/>
    <p:sldId id="289" r:id="rId9"/>
    <p:sldId id="295" r:id="rId10"/>
    <p:sldId id="287" r:id="rId11"/>
    <p:sldId id="294" r:id="rId12"/>
    <p:sldId id="292" r:id="rId13"/>
    <p:sldId id="291" r:id="rId14"/>
    <p:sldId id="285" r:id="rId15"/>
    <p:sldId id="296" r:id="rId16"/>
    <p:sldId id="288" r:id="rId17"/>
    <p:sldId id="298" r:id="rId18"/>
    <p:sldId id="290" r:id="rId19"/>
    <p:sldId id="286" r:id="rId20"/>
    <p:sldId id="297" r:id="rId21"/>
    <p:sldId id="283" r:id="rId22"/>
    <p:sldId id="281" r:id="rId23"/>
    <p:sldId id="28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41" autoAdjust="0"/>
  </p:normalViewPr>
  <p:slideViewPr>
    <p:cSldViewPr snapToGrid="0" snapToObjects="1">
      <p:cViewPr varScale="1">
        <p:scale>
          <a:sx n="68" d="100"/>
          <a:sy n="68" d="100"/>
        </p:scale>
        <p:origin x="61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25F0D-838E-4FDF-87D1-073E97523199}" type="datetimeFigureOut">
              <a:rPr lang="fi-FI" smtClean="0"/>
              <a:t>26.1.2023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86118-EF03-43EC-A7CE-1FBB2C9EEFB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405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7046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2768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3220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l"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Kirjoita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PÄÄotsikko</a:t>
            </a:r>
            <a:r>
              <a:rPr lang="en-US" dirty="0"/>
              <a:t> </a:t>
            </a:r>
            <a:r>
              <a:rPr lang="en-US" dirty="0" err="1"/>
              <a:t>tähän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388069"/>
            <a:ext cx="10363200" cy="125073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Tarvittaessa</a:t>
            </a:r>
            <a:r>
              <a:rPr lang="en-US" dirty="0"/>
              <a:t>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alaotsikko</a:t>
            </a:r>
            <a:r>
              <a:rPr lang="en-US" dirty="0"/>
              <a:t> tai </a:t>
            </a:r>
            <a:r>
              <a:rPr lang="en-US" dirty="0" err="1"/>
              <a:t>lisäinformaatiota</a:t>
            </a:r>
            <a:r>
              <a:rPr lang="en-US" dirty="0"/>
              <a:t> </a:t>
            </a:r>
            <a:r>
              <a:rPr lang="en-US" dirty="0" err="1"/>
              <a:t>tähän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006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445172"/>
            <a:ext cx="10972800" cy="5036208"/>
          </a:xfrm>
        </p:spPr>
        <p:txBody>
          <a:bodyPr vert="eaVert"/>
          <a:lstStyle/>
          <a:p>
            <a:pPr lvl="0"/>
            <a:r>
              <a:rPr lang="fi-FI" dirty="0"/>
              <a:t>Sisältö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05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755010"/>
            <a:ext cx="2743200" cy="5673818"/>
          </a:xfrm>
        </p:spPr>
        <p:txBody>
          <a:bodyPr vert="eaVert"/>
          <a:lstStyle>
            <a:lvl1pPr>
              <a:defRPr baseline="0"/>
            </a:lvl1pPr>
          </a:lstStyle>
          <a:p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755010"/>
            <a:ext cx="8026400" cy="5673818"/>
          </a:xfrm>
        </p:spPr>
        <p:txBody>
          <a:bodyPr vert="eaVert"/>
          <a:lstStyle/>
          <a:p>
            <a:pPr lvl="0"/>
            <a:r>
              <a:rPr lang="fi-FI" dirty="0"/>
              <a:t>Sisältö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247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marL="742950" indent="-285750" rtl="0">
              <a:defRPr/>
            </a:lvl2pPr>
            <a:lvl3pPr marL="1143000" indent="-228600" rtl="0">
              <a:defRPr/>
            </a:lvl3pPr>
            <a:lvl4pPr marL="1600200" indent="-228600"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5736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75C4-CD47-F640-B909-B9B2DCAAA96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50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75C4-CD47-F640-B909-B9B2DCAAA96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53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75C4-CD47-F640-B909-B9B2DCAAA96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06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75C4-CD47-F640-B909-B9B2DCAAA96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62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75C4-CD47-F640-B909-B9B2DCAAA96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84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75C4-CD47-F640-B909-B9B2DCAAA96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68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75C4-CD47-F640-B909-B9B2DCAAA96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2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tähän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i-FI" dirty="0"/>
              <a:t>Sisältö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3631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75C4-CD47-F640-B909-B9B2DCAAA96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48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75C4-CD47-F640-B909-B9B2DCAAA96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62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75C4-CD47-F640-B909-B9B2DCAAA96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94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A75C4-CD47-F640-B909-B9B2DCAAA96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49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30474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err="1"/>
              <a:t>Väliotsikko</a:t>
            </a:r>
            <a:br>
              <a:rPr lang="en-US" dirty="0"/>
            </a:br>
            <a:r>
              <a:rPr lang="en-US" dirty="0" err="1"/>
              <a:t>tähän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1506463"/>
            <a:ext cx="10363200" cy="701929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Tarvittaessa lisätietoja, esim. luvun pääotsikko </a:t>
            </a:r>
          </a:p>
          <a:p>
            <a:pPr lvl="0"/>
            <a:r>
              <a:rPr lang="fi-FI" dirty="0"/>
              <a:t>materiaalien jäsentelyn selkeyttämiseksi </a:t>
            </a:r>
          </a:p>
        </p:txBody>
      </p:sp>
    </p:spTree>
    <p:extLst>
      <p:ext uri="{BB962C8B-B14F-4D97-AF65-F5344CB8AC3E}">
        <p14:creationId xmlns:p14="http://schemas.microsoft.com/office/powerpoint/2010/main" val="2010040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Otsikko tähän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819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Sisältö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819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Sisältö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717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tähän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Alaotsikko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42802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Sisältö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Alaotsikko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42802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Sisältö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i-FI" dirty="0"/>
              <a:t>vertailun</a:t>
            </a:r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214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tähän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AE6C4C1-052E-2A40-B8A7-BDEF40BDA614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443D773-6B8F-7449-97E8-F6CB76014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17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AE6C4C1-052E-2A40-B8A7-BDEF40BDA614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443D773-6B8F-7449-97E8-F6CB76014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61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578070"/>
            <a:ext cx="4011084" cy="65689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578069"/>
            <a:ext cx="6815667" cy="55480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Sisältöä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322553"/>
            <a:ext cx="4011084" cy="48036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Sisältöä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AE6C4C1-052E-2A40-B8A7-BDEF40BDA614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443D773-6B8F-7449-97E8-F6CB76014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89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993290"/>
            <a:ext cx="7315200" cy="419538"/>
          </a:xfrm>
        </p:spPr>
        <p:txBody>
          <a:bodyPr anchor="b"/>
          <a:lstStyle>
            <a:lvl1pPr algn="l">
              <a:defRPr sz="2000" b="1" baseline="0"/>
            </a:lvl1pPr>
          </a:lstStyle>
          <a:p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389717" y="612775"/>
            <a:ext cx="7315200" cy="4204466"/>
          </a:xfr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/>
              <a:t>Kuvaslide</a:t>
            </a:r>
            <a:r>
              <a:rPr lang="en-US" dirty="0"/>
              <a:t>: </a:t>
            </a:r>
            <a:r>
              <a:rPr lang="en-US" dirty="0" err="1"/>
              <a:t>raahaa</a:t>
            </a:r>
            <a:r>
              <a:rPr lang="en-US" dirty="0"/>
              <a:t> </a:t>
            </a:r>
            <a:r>
              <a:rPr lang="en-US" dirty="0" err="1"/>
              <a:t>kuva</a:t>
            </a:r>
            <a:r>
              <a:rPr lang="en-US" dirty="0"/>
              <a:t> </a:t>
            </a:r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ruutuun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561725"/>
            <a:ext cx="7315200" cy="9397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Lisätietoja</a:t>
            </a:r>
          </a:p>
        </p:txBody>
      </p:sp>
    </p:spTree>
    <p:extLst>
      <p:ext uri="{BB962C8B-B14F-4D97-AF65-F5344CB8AC3E}">
        <p14:creationId xmlns:p14="http://schemas.microsoft.com/office/powerpoint/2010/main" val="2289394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08001"/>
            <a:ext cx="10972800" cy="753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tähän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6346"/>
            <a:ext cx="10972800" cy="5115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Sisältö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Kuudes taso</a:t>
            </a:r>
          </a:p>
          <a:p>
            <a:pPr lvl="6"/>
            <a:r>
              <a:rPr lang="fi-FI" dirty="0"/>
              <a:t>Seitsemäs taso</a:t>
            </a:r>
            <a:endParaRPr lang="en-US" dirty="0"/>
          </a:p>
          <a:p>
            <a:pPr lvl="7"/>
            <a:r>
              <a:rPr lang="en-US" dirty="0" err="1"/>
              <a:t>Kahdeksas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7"/>
            <a:r>
              <a:rPr lang="en-US" dirty="0" err="1"/>
              <a:t>Kahdeksas</a:t>
            </a:r>
            <a:r>
              <a:rPr lang="en-US" dirty="0"/>
              <a:t> </a:t>
            </a:r>
            <a:r>
              <a:rPr lang="en-US" dirty="0" err="1"/>
              <a:t>toisen</a:t>
            </a:r>
            <a:r>
              <a:rPr lang="en-US" dirty="0"/>
              <a:t> </a:t>
            </a:r>
            <a:r>
              <a:rPr lang="en-US" dirty="0" err="1"/>
              <a:t>kerran</a:t>
            </a:r>
            <a:endParaRPr lang="en-US" dirty="0"/>
          </a:p>
          <a:p>
            <a:pPr lvl="7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08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 baseline="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 baseline="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 baseline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 baseline="0">
          <a:solidFill>
            <a:schemeClr val="tx1"/>
          </a:solidFill>
          <a:latin typeface="Arial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 baseline="0">
          <a:solidFill>
            <a:schemeClr val="tx1"/>
          </a:solidFill>
          <a:latin typeface="+mj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 baseline="0">
          <a:solidFill>
            <a:schemeClr val="tx1"/>
          </a:solidFill>
          <a:latin typeface="+mj-lt"/>
          <a:ea typeface="+mn-ea"/>
          <a:cs typeface="+mn-cs"/>
        </a:defRPr>
      </a:lvl8pPr>
      <a:lvl9pPr marL="3657600" indent="0" algn="l" defTabSz="457200" rtl="0" eaLnBrk="1" latinLnBrk="0" hangingPunct="1">
        <a:spcBef>
          <a:spcPct val="20000"/>
        </a:spcBef>
        <a:buFont typeface="Arial"/>
        <a:buNone/>
        <a:defRPr sz="2000" kern="1200" baseline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A75C4-CD47-F640-B909-B9B2DCAAA96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7E297-27BB-5140-B0EC-8EFA3012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7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Malaria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16. </a:t>
            </a:r>
            <a:r>
              <a:rPr lang="en-US" dirty="0" err="1"/>
              <a:t>Muita</a:t>
            </a:r>
            <a:r>
              <a:rPr lang="en-US" dirty="0"/>
              <a:t> </a:t>
            </a:r>
            <a:r>
              <a:rPr lang="en-US" dirty="0" err="1"/>
              <a:t>tumallisia</a:t>
            </a:r>
            <a:r>
              <a:rPr lang="en-US" dirty="0"/>
              <a:t> </a:t>
            </a:r>
            <a:r>
              <a:rPr lang="en-US" dirty="0" err="1"/>
              <a:t>eliöitä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400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44631" y="444320"/>
            <a:ext cx="6446363" cy="762311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 lvl="0" rtl="0">
              <a:buNone/>
            </a:pPr>
            <a:r>
              <a:rPr lang="fi-FI" sz="4000" dirty="0">
                <a:solidFill>
                  <a:schemeClr val="tx1"/>
                </a:solidFill>
              </a:rPr>
              <a:t>Levät</a:t>
            </a:r>
            <a:endParaRPr lang="fi" sz="4000" dirty="0">
              <a:solidFill>
                <a:schemeClr val="tx1"/>
              </a:solidFill>
            </a:endParaRPr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197964" y="1206631"/>
            <a:ext cx="9238267" cy="49677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495300" indent="-457200">
              <a:buClr>
                <a:schemeClr val="accent1"/>
              </a:buClr>
              <a:buSzPct val="100000"/>
            </a:pPr>
            <a:r>
              <a:rPr lang="fi-FI" sz="2800" dirty="0"/>
              <a:t>Levät ovat fotosynteesiin kykeneviä tumallisia eliöitä, joihin kuuluu yksisoluisia </a:t>
            </a:r>
            <a:r>
              <a:rPr lang="fi-FI" sz="2800" b="1" dirty="0" err="1"/>
              <a:t>mikroleviä</a:t>
            </a:r>
            <a:r>
              <a:rPr lang="fi-FI" sz="2800" dirty="0"/>
              <a:t> ja monisoluisia </a:t>
            </a:r>
            <a:r>
              <a:rPr lang="fi-FI" sz="2800" b="1" dirty="0" err="1"/>
              <a:t>makroleviä</a:t>
            </a:r>
            <a:r>
              <a:rPr lang="fi-FI" sz="2800" dirty="0"/>
              <a:t>.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-FI" sz="2800" dirty="0"/>
              <a:t>Levä on yhteisnimitys ryhmälle melko alkeellisia tumallisia yksi- ja monisoluisia eliöitä, joille yhteistä on, että ne kaikki yhteyttävät. Nimitys "levä" viittaa lähinnä tiettyihin elintapoihin tai ulkoisiin piirteisiin. Esimerkiksi viherlevät kuuluvat kasvikuntaan.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-FI" sz="2800" dirty="0"/>
              <a:t>Yksisoluisia </a:t>
            </a:r>
            <a:r>
              <a:rPr lang="fi-FI" sz="2800" dirty="0" err="1"/>
              <a:t>mikroleviä</a:t>
            </a:r>
            <a:r>
              <a:rPr lang="fi-FI" sz="2800" dirty="0"/>
              <a:t> ovat muun muassa piilevät. 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-FI" sz="2800" dirty="0" err="1"/>
              <a:t>Makroleviin</a:t>
            </a:r>
            <a:r>
              <a:rPr lang="fi-FI" sz="2800" dirty="0"/>
              <a:t> kuuluvat esimerkiksi monet ruskolevät, kuten </a:t>
            </a:r>
            <a:r>
              <a:rPr lang="fi-FI" sz="2800" dirty="0" err="1"/>
              <a:t>rakkohauru</a:t>
            </a:r>
            <a:r>
              <a:rPr lang="fi-FI" sz="2800" dirty="0"/>
              <a:t> (rakkolevä).</a:t>
            </a:r>
            <a:endParaRPr lang="fi" sz="2800" b="1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5C91162A-50BB-4E03-B35E-741E4F100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204010" y="277072"/>
            <a:ext cx="3603935" cy="2372044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456E6354-1627-41F6-A445-7B9EB1D0C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9956" y="3151939"/>
            <a:ext cx="2372044" cy="374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15475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637E6C2-C460-4287-9DC2-ED399E3AF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0"/>
            <a:ext cx="9429750" cy="6858000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24C0E4BF-39E8-44EE-825D-81F2550AEDAD}"/>
              </a:ext>
            </a:extLst>
          </p:cNvPr>
          <p:cNvSpPr/>
          <p:nvPr/>
        </p:nvSpPr>
        <p:spPr>
          <a:xfrm>
            <a:off x="6221691" y="4138367"/>
            <a:ext cx="791851" cy="292231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8198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47BC29-9D45-43B0-8BF0-5D07CC58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i="1" dirty="0" err="1">
                <a:solidFill>
                  <a:schemeClr val="accent1"/>
                </a:solidFill>
              </a:rPr>
              <a:t>Rhodophyta</a:t>
            </a:r>
            <a:r>
              <a:rPr lang="fi-FI" i="1" dirty="0">
                <a:solidFill>
                  <a:schemeClr val="accent1"/>
                </a:solidFill>
              </a:rPr>
              <a:t> </a:t>
            </a:r>
            <a:r>
              <a:rPr lang="fi-FI" dirty="0">
                <a:solidFill>
                  <a:schemeClr val="accent1"/>
                </a:solidFill>
              </a:rPr>
              <a:t>eli punalevät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2113F1F-5C6F-4895-B347-6FFD6AFB7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119621" cy="4967574"/>
          </a:xfrm>
        </p:spPr>
        <p:txBody>
          <a:bodyPr>
            <a:normAutofit lnSpcReduction="10000"/>
          </a:bodyPr>
          <a:lstStyle/>
          <a:p>
            <a:r>
              <a:rPr lang="fi-FI" sz="2800" dirty="0"/>
              <a:t>Kuuluu nykyisin kasvikuntaan.</a:t>
            </a:r>
          </a:p>
          <a:p>
            <a:r>
              <a:rPr lang="fi-FI" sz="2800" dirty="0"/>
              <a:t>Suuri ryhmä pääosin monisoluisia merileviä. Punasävyiset levät muodostavat usein pienehköjä pensasmaisia kasvustoja. </a:t>
            </a:r>
          </a:p>
          <a:p>
            <a:r>
              <a:rPr lang="fi-FI" sz="2800" dirty="0"/>
              <a:t>Useimmat kalsiumkarbonaattia muodostavat korallilevät (</a:t>
            </a:r>
            <a:r>
              <a:rPr lang="fi-FI" sz="2800" i="1" dirty="0" err="1"/>
              <a:t>Corallinales</a:t>
            </a:r>
            <a:r>
              <a:rPr lang="fi-FI" sz="2800" dirty="0"/>
              <a:t>) kuuluvat tähän ryhmään. Ne tuottavat koralliriuttoja vahvistavia kalkkikerroksia.</a:t>
            </a:r>
          </a:p>
          <a:p>
            <a:r>
              <a:rPr lang="fi-FI" sz="2800" dirty="0"/>
              <a:t>Punaleviä voidaan käyttää ravintona ja niistä voidaan eristää hyytelöimisaineena käytettävää agaria.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54FDDCC-6150-4EBF-86AD-94FB7559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961" y="1065229"/>
            <a:ext cx="3601039" cy="270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14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637E6C2-C460-4287-9DC2-ED399E3AF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0"/>
            <a:ext cx="9429750" cy="6858000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24C0E4BF-39E8-44EE-825D-81F2550AEDAD}"/>
              </a:ext>
            </a:extLst>
          </p:cNvPr>
          <p:cNvSpPr/>
          <p:nvPr/>
        </p:nvSpPr>
        <p:spPr>
          <a:xfrm>
            <a:off x="6363093" y="4751109"/>
            <a:ext cx="1348033" cy="716437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407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EC040B-BFEF-495B-924F-CAFDDE3BF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32" y="55776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fi-FI" i="1" dirty="0" err="1">
                <a:solidFill>
                  <a:schemeClr val="accent1"/>
                </a:solidFill>
              </a:rPr>
              <a:t>Amoebozoa</a:t>
            </a:r>
            <a:r>
              <a:rPr lang="fi-FI" i="1" dirty="0">
                <a:solidFill>
                  <a:schemeClr val="accent1"/>
                </a:solidFill>
              </a:rPr>
              <a:t> </a:t>
            </a:r>
            <a:br>
              <a:rPr lang="fi-FI" i="1" dirty="0">
                <a:solidFill>
                  <a:schemeClr val="accent1"/>
                </a:solidFill>
              </a:rPr>
            </a:br>
            <a:r>
              <a:rPr lang="fi-FI" dirty="0">
                <a:solidFill>
                  <a:schemeClr val="accent1"/>
                </a:solidFill>
              </a:rPr>
              <a:t>eli </a:t>
            </a:r>
            <a:r>
              <a:rPr lang="fi-FI" dirty="0" err="1">
                <a:solidFill>
                  <a:schemeClr val="accent1"/>
                </a:solidFill>
              </a:rPr>
              <a:t>aitoameebat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65C3CBC-B888-4F11-BEC4-E6F968EE0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530" y="1890426"/>
            <a:ext cx="6931843" cy="4967574"/>
          </a:xfrm>
        </p:spPr>
        <p:txBody>
          <a:bodyPr>
            <a:normAutofit lnSpcReduction="10000"/>
          </a:bodyPr>
          <a:lstStyle/>
          <a:p>
            <a:r>
              <a:rPr lang="fi-FI" sz="2800" dirty="0"/>
              <a:t>kuuluvat yksisiimaisiin</a:t>
            </a:r>
          </a:p>
          <a:p>
            <a:r>
              <a:rPr lang="fi-FI" sz="2800" dirty="0"/>
              <a:t>yksisoluisia</a:t>
            </a:r>
          </a:p>
          <a:p>
            <a:r>
              <a:rPr lang="fi-FI" sz="2800" dirty="0"/>
              <a:t>makeassa vedessä, kosteassa maassa ja mädäntyvien kasvien pinnalla</a:t>
            </a:r>
          </a:p>
          <a:p>
            <a:r>
              <a:rPr lang="fi-FI" sz="2800" dirty="0"/>
              <a:t>liikkuvat muodostamalla solukalvostaan ulkonevia valejalkoja</a:t>
            </a:r>
          </a:p>
          <a:p>
            <a:r>
              <a:rPr lang="fi-FI" sz="2800" dirty="0" err="1"/>
              <a:t>aitoameeboihin</a:t>
            </a:r>
            <a:r>
              <a:rPr lang="fi-FI" sz="2800" dirty="0"/>
              <a:t> kuuluu limasienten kiinnostava </a:t>
            </a:r>
            <a:r>
              <a:rPr lang="fi-FI" sz="2800" dirty="0" err="1"/>
              <a:t>osajakso</a:t>
            </a:r>
            <a:r>
              <a:rPr lang="fi-FI" sz="2800" dirty="0"/>
              <a:t> </a:t>
            </a:r>
            <a:r>
              <a:rPr lang="fi-FI" sz="2800" i="1" dirty="0" err="1"/>
              <a:t>Mycetozoa</a:t>
            </a:r>
            <a:endParaRPr lang="fi-FI" sz="2800" i="1" dirty="0"/>
          </a:p>
          <a:p>
            <a:pPr lvl="1"/>
            <a:r>
              <a:rPr lang="fi-FI" dirty="0" err="1"/>
              <a:t>plasmodiolimasienet</a:t>
            </a:r>
            <a:r>
              <a:rPr lang="fi-FI" dirty="0"/>
              <a:t> muodostavat kirkkaan värisiä liikkuvia ja muotoaan vaihtavia </a:t>
            </a:r>
            <a:r>
              <a:rPr lang="fi-FI" b="1" dirty="0"/>
              <a:t>limakoita</a:t>
            </a:r>
            <a:endParaRPr lang="fi-FI" sz="2400" b="1" i="1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922CCCA-DF57-42A1-8838-002F7C435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443" y="3219999"/>
            <a:ext cx="4783608" cy="3530338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0BC819E8-6F03-47D6-A66C-EA9F097E9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768" y="-33739"/>
            <a:ext cx="2436279" cy="2258525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DF4B317C-5599-4860-AAA0-1EE62A5CD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1443" y="0"/>
            <a:ext cx="4872038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44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378643" y="511630"/>
            <a:ext cx="8229600" cy="1143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 lvl="0" rtl="0">
              <a:buNone/>
            </a:pPr>
            <a:r>
              <a:rPr lang="fi-FI" sz="4000" dirty="0">
                <a:solidFill>
                  <a:schemeClr val="tx1"/>
                </a:solidFill>
              </a:rPr>
              <a:t>Limasienet</a:t>
            </a:r>
            <a:endParaRPr lang="fi" sz="4000" dirty="0">
              <a:solidFill>
                <a:schemeClr val="tx1"/>
              </a:solidFill>
            </a:endParaRPr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297334" y="1890300"/>
            <a:ext cx="6612514" cy="49677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/>
              <a:t>Limasienillä on sienten ja alkueläinten piirteitä. Limasienet eivät kuitenkaan ole nimestään huolimatta sieniä.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/>
              <a:t>Ne tuottavat itiöitä kuten sienet, mutta toisaalta ne kykenevät liikkumaan valejalkojen avulla kuten jotkin alkueläimet.</a:t>
            </a:r>
            <a:endParaRPr lang="fi" b="1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5821600D-FEEF-41CE-8BAA-34271DE39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983" y="233313"/>
            <a:ext cx="4779390" cy="318626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846D88FC-7925-4E94-813C-36B68A230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983" y="3532693"/>
            <a:ext cx="4779390" cy="298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64246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637E6C2-C460-4287-9DC2-ED399E3AF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430" y="0"/>
            <a:ext cx="9429750" cy="6858000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2669F32A-0E9F-4EB3-9612-D534D8DBD936}"/>
              </a:ext>
            </a:extLst>
          </p:cNvPr>
          <p:cNvSpPr/>
          <p:nvPr/>
        </p:nvSpPr>
        <p:spPr>
          <a:xfrm>
            <a:off x="9379669" y="5943600"/>
            <a:ext cx="829560" cy="348791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9140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331510" y="265210"/>
            <a:ext cx="8229600" cy="1143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 lvl="0"/>
            <a:r>
              <a:rPr lang="fi-FI" sz="4000" i="1" dirty="0" err="1">
                <a:solidFill>
                  <a:srgbClr val="0070C0"/>
                </a:solidFill>
              </a:rPr>
              <a:t>Fungi</a:t>
            </a:r>
            <a:r>
              <a:rPr lang="fi-FI" sz="4000" dirty="0">
                <a:solidFill>
                  <a:srgbClr val="0070C0"/>
                </a:solidFill>
              </a:rPr>
              <a:t>, sienet</a:t>
            </a:r>
            <a:endParaRPr lang="fi" sz="4000" dirty="0">
              <a:solidFill>
                <a:srgbClr val="0070C0"/>
              </a:solidFill>
            </a:endParaRPr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240772" y="2154108"/>
            <a:ext cx="7776864" cy="49677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aitotumaisia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mikrosienet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makrosienet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ja jäkälät</a:t>
            </a:r>
            <a:endParaRPr lang="fi" dirty="0">
              <a:solidFill>
                <a:schemeClr val="accent1">
                  <a:lumMod val="75000"/>
                </a:schemeClr>
              </a:solidFill>
            </a:endParaRP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osa mikroskooppisen pieniä lajeja: homeet ja hiivat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" dirty="0">
                <a:solidFill>
                  <a:schemeClr val="accent1">
                    <a:lumMod val="75000"/>
                  </a:schemeClr>
                </a:solidFill>
              </a:rPr>
              <a:t>toisenvaraisia</a:t>
            </a:r>
          </a:p>
          <a:p>
            <a:pPr marL="895350" lvl="1" indent="-457200">
              <a:buClr>
                <a:schemeClr val="accent1"/>
              </a:buClr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fi" dirty="0">
                <a:solidFill>
                  <a:schemeClr val="accent1">
                    <a:lumMod val="75000"/>
                  </a:schemeClr>
                </a:solidFill>
              </a:rPr>
              <a:t>nergia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a saadaan</a:t>
            </a:r>
            <a:r>
              <a:rPr lang="fi" dirty="0">
                <a:solidFill>
                  <a:schemeClr val="accent1">
                    <a:lumMod val="75000"/>
                  </a:schemeClr>
                </a:solidFill>
              </a:rPr>
              <a:t> symbioosin avulla, loisimalla tai hajottamalla</a:t>
            </a:r>
          </a:p>
          <a:p>
            <a:pPr marL="895350" lvl="1" indent="-457200">
              <a:buClr>
                <a:schemeClr val="accent1"/>
              </a:buClr>
            </a:pPr>
            <a:endParaRPr lang="fi" b="1" dirty="0">
              <a:solidFill>
                <a:schemeClr val="accent1"/>
              </a:solidFill>
            </a:endParaRPr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1205007D-23D1-41CF-8A85-7B48FF636588}"/>
              </a:ext>
            </a:extLst>
          </p:cNvPr>
          <p:cNvGrpSpPr/>
          <p:nvPr/>
        </p:nvGrpSpPr>
        <p:grpSpPr>
          <a:xfrm>
            <a:off x="8901170" y="0"/>
            <a:ext cx="3387929" cy="6924352"/>
            <a:chOff x="8901170" y="0"/>
            <a:chExt cx="3387929" cy="6924352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9197AC0-731B-4216-BB6C-E66A06156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01170" y="4168741"/>
              <a:ext cx="3306733" cy="2755611"/>
            </a:xfrm>
            <a:prstGeom prst="rect">
              <a:avLst/>
            </a:prstGeom>
          </p:spPr>
        </p:pic>
        <p:pic>
          <p:nvPicPr>
            <p:cNvPr id="3" name="Kuva 2">
              <a:extLst>
                <a:ext uri="{FF2B5EF4-FFF2-40B4-BE49-F238E27FC236}">
                  <a16:creationId xmlns:a16="http://schemas.microsoft.com/office/drawing/2014/main" id="{52D66109-47F0-42C4-9E71-23A737370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17073" y="0"/>
              <a:ext cx="3372026" cy="2245106"/>
            </a:xfrm>
            <a:prstGeom prst="rect">
              <a:avLst/>
            </a:prstGeom>
          </p:spPr>
        </p:pic>
        <p:pic>
          <p:nvPicPr>
            <p:cNvPr id="5" name="Kuva 4">
              <a:extLst>
                <a:ext uri="{FF2B5EF4-FFF2-40B4-BE49-F238E27FC236}">
                  <a16:creationId xmlns:a16="http://schemas.microsoft.com/office/drawing/2014/main" id="{FE760249-DEFB-4FE5-AA0D-EA9AC537C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17072" y="2154108"/>
              <a:ext cx="3368975" cy="2245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6367584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331089" y="300840"/>
            <a:ext cx="8229600" cy="1143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 lvl="0" rtl="0">
              <a:buNone/>
            </a:pPr>
            <a:r>
              <a:rPr lang="fi" sz="4000" dirty="0">
                <a:solidFill>
                  <a:schemeClr val="accent1">
                    <a:lumMod val="75000"/>
                  </a:schemeClr>
                </a:solidFill>
              </a:rPr>
              <a:t>Metsän sieniä</a:t>
            </a:r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8858" y="2001793"/>
            <a:ext cx="7776864" cy="49677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895350" lvl="1" indent="-457200">
              <a:buClr>
                <a:schemeClr val="accent1"/>
              </a:buClr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k</a:t>
            </a:r>
            <a:r>
              <a:rPr lang="fi" dirty="0">
                <a:solidFill>
                  <a:schemeClr val="accent1">
                    <a:lumMod val="75000"/>
                  </a:schemeClr>
                </a:solidFill>
              </a:rPr>
              <a:t>upusieni</a:t>
            </a:r>
          </a:p>
          <a:p>
            <a:pPr marL="895350" lvl="1" indent="-457200">
              <a:buClr>
                <a:schemeClr val="accent1"/>
              </a:buClr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k</a:t>
            </a:r>
            <a:r>
              <a:rPr lang="fi" dirty="0">
                <a:solidFill>
                  <a:schemeClr val="accent1">
                    <a:lumMod val="75000"/>
                  </a:schemeClr>
                </a:solidFill>
              </a:rPr>
              <a:t>ääpä</a:t>
            </a:r>
          </a:p>
          <a:p>
            <a:pPr marL="895350" lvl="1" indent="-457200">
              <a:buClr>
                <a:schemeClr val="accent1"/>
              </a:buClr>
            </a:pPr>
            <a:r>
              <a:rPr lang="fi" dirty="0">
                <a:solidFill>
                  <a:schemeClr val="accent1">
                    <a:lumMod val="75000"/>
                  </a:schemeClr>
                </a:solidFill>
              </a:rPr>
              <a:t>hapero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90" y="1443840"/>
            <a:ext cx="4403197" cy="330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931" y="-62677"/>
            <a:ext cx="2954292" cy="393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250" y="3667095"/>
            <a:ext cx="4403197" cy="330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127009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27814" y="393782"/>
            <a:ext cx="8229600" cy="1143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 lvl="0" rtl="0">
              <a:buNone/>
            </a:pPr>
            <a:r>
              <a:rPr lang="fi" sz="4000" dirty="0">
                <a:solidFill>
                  <a:schemeClr val="accent1">
                    <a:lumMod val="75000"/>
                  </a:schemeClr>
                </a:solidFill>
              </a:rPr>
              <a:t>Jäkälä</a:t>
            </a:r>
            <a:r>
              <a:rPr lang="fi-FI" sz="4000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endParaRPr lang="fi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146505" y="1813961"/>
            <a:ext cx="4368934" cy="516169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495300" indent="-457200">
              <a:buClr>
                <a:schemeClr val="accent1"/>
              </a:buClr>
              <a:buSzPct val="100000"/>
            </a:pPr>
            <a:r>
              <a:rPr lang="fi-FI" sz="2800" dirty="0">
                <a:solidFill>
                  <a:schemeClr val="accent1">
                    <a:lumMod val="75000"/>
                  </a:schemeClr>
                </a:solidFill>
              </a:rPr>
              <a:t>sienen ja levän yhdyseliö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-FI" sz="2800" dirty="0">
                <a:solidFill>
                  <a:schemeClr val="accent1">
                    <a:lumMod val="75000"/>
                  </a:schemeClr>
                </a:solidFill>
              </a:rPr>
              <a:t>symbioosissa voi olla myös muita eliöitä (syanobakteereja ja hiivasieniä)</a:t>
            </a:r>
            <a:endParaRPr lang="fi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614" y="1590986"/>
            <a:ext cx="3105902" cy="467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414" y="826367"/>
            <a:ext cx="3734586" cy="248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230E5DE3-F4AF-479B-9AF8-37D61675B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414" y="3721020"/>
            <a:ext cx="3734586" cy="248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53437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359791" y="359479"/>
            <a:ext cx="5503682" cy="866006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 lvl="0" rtl="0">
              <a:buNone/>
            </a:pPr>
            <a:r>
              <a:rPr lang="fi-FI" dirty="0" err="1">
                <a:solidFill>
                  <a:schemeClr val="accent1"/>
                </a:solidFill>
              </a:rPr>
              <a:t>Protistit</a:t>
            </a:r>
            <a:endParaRPr lang="fi" dirty="0">
              <a:solidFill>
                <a:schemeClr val="accent1"/>
              </a:solidFill>
            </a:endParaRPr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235670" y="1140642"/>
            <a:ext cx="11491274" cy="526361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495300" indent="-457200">
              <a:buClr>
                <a:schemeClr val="accent1"/>
              </a:buClr>
              <a:buSzPct val="100000"/>
            </a:pPr>
            <a:r>
              <a:rPr lang="fi-FI" sz="2600" dirty="0"/>
              <a:t>Ryhmään alkueliöt eli </a:t>
            </a:r>
            <a:r>
              <a:rPr lang="fi-FI" sz="2600" b="1" dirty="0" err="1"/>
              <a:t>protistit</a:t>
            </a:r>
            <a:r>
              <a:rPr lang="fi-FI" sz="2600" dirty="0"/>
              <a:t> luettiin aiemmin kuuluviksi kaikki ne tumalliset (aitotumaiset) eliöt, jotka eivät ole sieniä, kasveja tai eläimiä. 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-FI" sz="2600" dirty="0" err="1"/>
              <a:t>Protisteihin</a:t>
            </a:r>
            <a:r>
              <a:rPr lang="fi-FI" sz="2600" dirty="0"/>
              <a:t> kuuluivat mm. </a:t>
            </a:r>
            <a:r>
              <a:rPr lang="fi-FI" sz="2600" b="1" dirty="0"/>
              <a:t>alkueläimet,</a:t>
            </a:r>
            <a:r>
              <a:rPr lang="fi-FI" sz="2600" dirty="0"/>
              <a:t> </a:t>
            </a:r>
            <a:r>
              <a:rPr lang="fi-FI" sz="2600" b="1" dirty="0"/>
              <a:t>levät</a:t>
            </a:r>
            <a:r>
              <a:rPr lang="fi-FI" sz="2600" dirty="0"/>
              <a:t> ja </a:t>
            </a:r>
            <a:r>
              <a:rPr lang="fi-FI" sz="2600" b="1" dirty="0"/>
              <a:t>limasienet</a:t>
            </a:r>
            <a:r>
              <a:rPr lang="fi-FI" sz="2600" dirty="0"/>
              <a:t>. </a:t>
            </a:r>
            <a:r>
              <a:rPr lang="fi-FI" sz="2600" dirty="0" err="1"/>
              <a:t>Protistit</a:t>
            </a:r>
            <a:r>
              <a:rPr lang="fi-FI" sz="2600" dirty="0"/>
              <a:t> elävät vedessä tai kosteissa elinympäristöissä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-FI" sz="2600" dirty="0"/>
              <a:t>Kyseessä ei ole aito kunta, vaan </a:t>
            </a:r>
            <a:r>
              <a:rPr lang="fi-FI" sz="2600" dirty="0" err="1"/>
              <a:t>protisteihin</a:t>
            </a:r>
            <a:r>
              <a:rPr lang="fi-FI" sz="2600" dirty="0"/>
              <a:t> kuuluu useiden eri </a:t>
            </a:r>
            <a:r>
              <a:rPr lang="fi-FI" sz="2600" dirty="0" err="1"/>
              <a:t>ryhmienja</a:t>
            </a:r>
            <a:r>
              <a:rPr lang="fi-FI" sz="2600" dirty="0"/>
              <a:t> kuntien eliöitä.</a:t>
            </a:r>
          </a:p>
          <a:p>
            <a:pPr marL="495300" indent="-457200">
              <a:buClr>
                <a:schemeClr val="accent1"/>
              </a:buClr>
              <a:buSzPct val="100000"/>
            </a:pPr>
            <a:r>
              <a:rPr lang="fi-FI" sz="2600" dirty="0"/>
              <a:t>Tutustumme muutamiin ryhmiin </a:t>
            </a:r>
          </a:p>
          <a:p>
            <a:pPr marL="895350" lvl="1" indent="-457200">
              <a:buClr>
                <a:schemeClr val="accent1"/>
              </a:buClr>
              <a:buSzPct val="100000"/>
            </a:pPr>
            <a:r>
              <a:rPr lang="fi-FI" sz="2600" i="1" dirty="0" err="1"/>
              <a:t>Chromalveolata</a:t>
            </a:r>
            <a:r>
              <a:rPr lang="fi-FI" sz="2600" i="1" dirty="0"/>
              <a:t>, </a:t>
            </a:r>
            <a:r>
              <a:rPr lang="fi-FI" sz="2600" dirty="0"/>
              <a:t>värirakkulaiset</a:t>
            </a:r>
            <a:endParaRPr lang="fi-FI" sz="2600" i="1" dirty="0"/>
          </a:p>
          <a:p>
            <a:pPr marL="895350" lvl="1" indent="-457200">
              <a:buClr>
                <a:schemeClr val="accent1"/>
              </a:buClr>
              <a:buSzPct val="100000"/>
            </a:pPr>
            <a:r>
              <a:rPr lang="fi-FI" sz="2600" i="1" dirty="0" err="1"/>
              <a:t>Rhodophyta</a:t>
            </a:r>
            <a:r>
              <a:rPr lang="fi-FI" sz="2600" i="1" dirty="0"/>
              <a:t>, </a:t>
            </a:r>
            <a:r>
              <a:rPr lang="fi-FI" sz="2600" dirty="0"/>
              <a:t>punalevät</a:t>
            </a:r>
            <a:endParaRPr lang="fi-FI" sz="2600" i="1" dirty="0"/>
          </a:p>
          <a:p>
            <a:pPr marL="895350" lvl="1" indent="-457200">
              <a:buClr>
                <a:schemeClr val="accent1"/>
              </a:buClr>
              <a:buSzPct val="100000"/>
            </a:pPr>
            <a:r>
              <a:rPr lang="fi-FI" sz="2600" i="1" dirty="0" err="1"/>
              <a:t>Excavata</a:t>
            </a:r>
            <a:r>
              <a:rPr lang="fi-FI" sz="2600" i="1" dirty="0"/>
              <a:t>, </a:t>
            </a:r>
            <a:r>
              <a:rPr lang="fi-FI" sz="2600" dirty="0"/>
              <a:t>onteloiset</a:t>
            </a:r>
            <a:endParaRPr lang="fi-FI" sz="2600" i="1" dirty="0"/>
          </a:p>
          <a:p>
            <a:pPr marL="895350" lvl="1" indent="-457200">
              <a:buClr>
                <a:schemeClr val="accent1"/>
              </a:buClr>
              <a:buSzPct val="100000"/>
            </a:pPr>
            <a:r>
              <a:rPr lang="fi-FI" sz="2600" i="1" dirty="0" err="1"/>
              <a:t>Amoebozoa</a:t>
            </a:r>
            <a:r>
              <a:rPr lang="fi-FI" sz="2600" i="1" dirty="0"/>
              <a:t>, </a:t>
            </a:r>
            <a:r>
              <a:rPr lang="fi-FI" sz="2600" dirty="0" err="1"/>
              <a:t>ameebat</a:t>
            </a:r>
            <a:r>
              <a:rPr lang="fi-FI" sz="2600" dirty="0"/>
              <a:t> ja</a:t>
            </a:r>
          </a:p>
          <a:p>
            <a:pPr marL="895350" lvl="1" indent="-457200">
              <a:buClr>
                <a:schemeClr val="accent1"/>
              </a:buClr>
              <a:buSzPct val="100000"/>
            </a:pPr>
            <a:r>
              <a:rPr lang="fi-FI" sz="2600" i="1" dirty="0" err="1"/>
              <a:t>Rhizaria</a:t>
            </a:r>
            <a:r>
              <a:rPr lang="fi-FI" sz="2600" i="1" dirty="0"/>
              <a:t>, </a:t>
            </a:r>
            <a:r>
              <a:rPr lang="fi-FI" sz="2600" dirty="0"/>
              <a:t>juurijalkaiset.</a:t>
            </a:r>
          </a:p>
          <a:p>
            <a:pPr marL="38100" indent="0">
              <a:buClr>
                <a:schemeClr val="accent1"/>
              </a:buClr>
              <a:buSzPct val="100000"/>
              <a:buNone/>
            </a:pPr>
            <a:endParaRPr lang="fi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47195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637E6C2-C460-4287-9DC2-ED399E3AF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0"/>
            <a:ext cx="9429750" cy="6858000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D7F9E46F-32F1-48F3-95FB-A92B56F32C5C}"/>
              </a:ext>
            </a:extLst>
          </p:cNvPr>
          <p:cNvSpPr/>
          <p:nvPr/>
        </p:nvSpPr>
        <p:spPr>
          <a:xfrm>
            <a:off x="3893270" y="546755"/>
            <a:ext cx="2328421" cy="914400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8793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3D7C22-21D7-46E7-8761-E3470E205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0070C0"/>
                </a:solidFill>
              </a:rPr>
              <a:t>Kunta </a:t>
            </a:r>
            <a:r>
              <a:rPr lang="fi-FI" i="1" dirty="0" err="1">
                <a:solidFill>
                  <a:schemeClr val="accent1"/>
                </a:solidFill>
              </a:rPr>
              <a:t>Excavata</a:t>
            </a:r>
            <a:r>
              <a:rPr lang="fi-FI" i="1" dirty="0">
                <a:solidFill>
                  <a:schemeClr val="accent1"/>
                </a:solidFill>
              </a:rPr>
              <a:t> </a:t>
            </a:r>
            <a:r>
              <a:rPr lang="fi-FI" dirty="0">
                <a:solidFill>
                  <a:schemeClr val="accent1"/>
                </a:solidFill>
              </a:rPr>
              <a:t>eli onteloiset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9B5ED33-047D-4D39-B668-36870AF9A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224726"/>
            <a:ext cx="6856429" cy="4343048"/>
          </a:xfrm>
        </p:spPr>
        <p:txBody>
          <a:bodyPr/>
          <a:lstStyle/>
          <a:p>
            <a:r>
              <a:rPr lang="fi-FI" dirty="0"/>
              <a:t>pieni yksisoluisten kunta vapaana eläviä ja symbionttisia eliöitä sekä loisia</a:t>
            </a:r>
          </a:p>
          <a:p>
            <a:r>
              <a:rPr lang="fi-FI" dirty="0"/>
              <a:t>mm. silmälevät, unitautia aiheuttava </a:t>
            </a:r>
            <a:r>
              <a:rPr lang="fi-FI" i="1" dirty="0" err="1"/>
              <a:t>Trypanosoma-</a:t>
            </a:r>
            <a:r>
              <a:rPr lang="fi-FI" dirty="0" err="1"/>
              <a:t>loisio</a:t>
            </a:r>
            <a:r>
              <a:rPr lang="fi-FI" dirty="0"/>
              <a:t>, vatsatautia aiheuttava </a:t>
            </a:r>
            <a:r>
              <a:rPr lang="fi-FI" i="1" dirty="0"/>
              <a:t>Giardia</a:t>
            </a:r>
            <a:endParaRPr lang="fi-FI" dirty="0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595BED52-5010-48B7-A51B-2E4BD159D643}"/>
              </a:ext>
            </a:extLst>
          </p:cNvPr>
          <p:cNvGrpSpPr/>
          <p:nvPr/>
        </p:nvGrpSpPr>
        <p:grpSpPr>
          <a:xfrm>
            <a:off x="9538884" y="1"/>
            <a:ext cx="2653116" cy="7200825"/>
            <a:chOff x="9538884" y="1"/>
            <a:chExt cx="2653116" cy="7200825"/>
          </a:xfrm>
        </p:grpSpPr>
        <p:pic>
          <p:nvPicPr>
            <p:cNvPr id="6" name="Kuva 5">
              <a:extLst>
                <a:ext uri="{FF2B5EF4-FFF2-40B4-BE49-F238E27FC236}">
                  <a16:creationId xmlns:a16="http://schemas.microsoft.com/office/drawing/2014/main" id="{F1BB464F-385A-4A8F-9A1D-3235E2846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38884" y="3881484"/>
              <a:ext cx="2653116" cy="3319342"/>
            </a:xfrm>
            <a:prstGeom prst="rect">
              <a:avLst/>
            </a:prstGeom>
          </p:spPr>
        </p:pic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0343DA9D-1305-4A6E-8A5A-64122FC90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38884" y="1"/>
              <a:ext cx="2653116" cy="2460396"/>
            </a:xfrm>
            <a:prstGeom prst="rect">
              <a:avLst/>
            </a:prstGeom>
          </p:spPr>
        </p:pic>
        <p:pic>
          <p:nvPicPr>
            <p:cNvPr id="5" name="Kuva 4">
              <a:extLst>
                <a:ext uri="{FF2B5EF4-FFF2-40B4-BE49-F238E27FC236}">
                  <a16:creationId xmlns:a16="http://schemas.microsoft.com/office/drawing/2014/main" id="{1CC7C7B3-8FBB-4265-8061-AC5FC6F21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38884" y="2460397"/>
              <a:ext cx="2653116" cy="1878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1020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637E6C2-C460-4287-9DC2-ED399E3AF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0"/>
            <a:ext cx="9429750" cy="6858000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52A57F16-3D95-48B3-A521-5D73942E9358}"/>
              </a:ext>
            </a:extLst>
          </p:cNvPr>
          <p:cNvSpPr/>
          <p:nvPr/>
        </p:nvSpPr>
        <p:spPr>
          <a:xfrm>
            <a:off x="3303990" y="2101235"/>
            <a:ext cx="2328421" cy="914400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7344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519D15-33FE-43ED-9C2E-5EDC38126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503" y="311223"/>
            <a:ext cx="5235019" cy="913140"/>
          </a:xfrm>
        </p:spPr>
        <p:txBody>
          <a:bodyPr/>
          <a:lstStyle/>
          <a:p>
            <a:r>
              <a:rPr lang="fi-FI" dirty="0">
                <a:solidFill>
                  <a:srgbClr val="0070C0"/>
                </a:solidFill>
              </a:rPr>
              <a:t>Kunta </a:t>
            </a:r>
            <a:r>
              <a:rPr lang="fi-FI" i="1" dirty="0" err="1">
                <a:solidFill>
                  <a:srgbClr val="0070C0"/>
                </a:solidFill>
              </a:rPr>
              <a:t>Chromalveolata</a:t>
            </a:r>
            <a:r>
              <a:rPr lang="fi-FI" b="0" dirty="0">
                <a:solidFill>
                  <a:srgbClr val="0070C0"/>
                </a:solidFill>
              </a:rPr>
              <a:t> </a:t>
            </a:r>
            <a:endParaRPr lang="fi-FI" dirty="0">
              <a:solidFill>
                <a:srgbClr val="0070C0"/>
              </a:solidFill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B447C52-3C6E-4E37-A2CB-C565BD16A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378" y="1316512"/>
            <a:ext cx="7393757" cy="4967574"/>
          </a:xfrm>
        </p:spPr>
        <p:txBody>
          <a:bodyPr>
            <a:normAutofit fontScale="85000" lnSpcReduction="10000"/>
          </a:bodyPr>
          <a:lstStyle/>
          <a:p>
            <a:r>
              <a:rPr lang="fi-FI" dirty="0"/>
              <a:t>”värirakkulaiset”</a:t>
            </a:r>
          </a:p>
          <a:p>
            <a:r>
              <a:rPr lang="fi-FI" dirty="0"/>
              <a:t>yksi- ja monisoluisia yhteyttäviä leviä, ulkoiselta olemukseltaan sienimäisiä eliöitä sekä yksisoluisia </a:t>
            </a:r>
            <a:r>
              <a:rPr lang="fi-FI" dirty="0" err="1"/>
              <a:t>toisenvaraisia</a:t>
            </a:r>
            <a:r>
              <a:rPr lang="fi-FI" dirty="0"/>
              <a:t> eliöitä ja loisia</a:t>
            </a:r>
          </a:p>
          <a:p>
            <a:r>
              <a:rPr lang="fi-FI" dirty="0"/>
              <a:t>esim. ruskeat levät (mm. ruskolevät kuten Itämerelle tärkeä </a:t>
            </a:r>
            <a:r>
              <a:rPr lang="fi-FI" dirty="0" err="1"/>
              <a:t>rakkohauru</a:t>
            </a:r>
            <a:r>
              <a:rPr lang="fi-FI" dirty="0"/>
              <a:t>), tarttumalevät, nielulevät, panssarilevät, ripsieläimet (esim. tohvelieläin </a:t>
            </a:r>
            <a:r>
              <a:rPr lang="fi-FI" i="1" dirty="0" err="1"/>
              <a:t>Paramecium</a:t>
            </a:r>
            <a:r>
              <a:rPr lang="fi-FI" dirty="0"/>
              <a:t>) ja itiöeläimet (eläinten solusisäisiä loisia, esim. </a:t>
            </a:r>
            <a:r>
              <a:rPr lang="fi-FI" dirty="0" err="1"/>
              <a:t>malarialoisio</a:t>
            </a:r>
            <a:r>
              <a:rPr lang="fi-FI" dirty="0"/>
              <a:t> </a:t>
            </a:r>
            <a:r>
              <a:rPr lang="fi-FI" i="1" dirty="0" err="1"/>
              <a:t>Plasmodium</a:t>
            </a:r>
            <a:r>
              <a:rPr lang="fi-FI" dirty="0"/>
              <a:t> ja kissoilta leviävä </a:t>
            </a:r>
            <a:r>
              <a:rPr lang="fi-FI" i="1" dirty="0" err="1"/>
              <a:t>Toxoplasma</a:t>
            </a:r>
            <a:r>
              <a:rPr lang="fi-FI" i="1" dirty="0"/>
              <a:t> </a:t>
            </a:r>
            <a:r>
              <a:rPr lang="fi-FI" dirty="0">
                <a:sym typeface="Symbol Tiger" panose="05050102010706020507" pitchFamily="18" charset="2"/>
              </a:rPr>
              <a:t> </a:t>
            </a:r>
            <a:r>
              <a:rPr lang="fi-FI" dirty="0" err="1">
                <a:sym typeface="Symbol Tiger" panose="05050102010706020507" pitchFamily="18" charset="2"/>
              </a:rPr>
              <a:t>toksoplasmoosi</a:t>
            </a:r>
            <a:r>
              <a:rPr lang="fi-FI" dirty="0"/>
              <a:t>)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D86490DC-C69F-417D-B484-2F4D4A7C0C44}"/>
              </a:ext>
            </a:extLst>
          </p:cNvPr>
          <p:cNvGrpSpPr/>
          <p:nvPr/>
        </p:nvGrpSpPr>
        <p:grpSpPr>
          <a:xfrm>
            <a:off x="8220172" y="0"/>
            <a:ext cx="3996875" cy="7145284"/>
            <a:chOff x="8220172" y="0"/>
            <a:chExt cx="3996875" cy="7145284"/>
          </a:xfrm>
        </p:grpSpPr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54C22F44-4B50-40BC-9482-E96BAFE06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20173" y="0"/>
              <a:ext cx="3971827" cy="3967801"/>
            </a:xfrm>
            <a:prstGeom prst="rect">
              <a:avLst/>
            </a:prstGeom>
          </p:spPr>
        </p:pic>
        <p:pic>
          <p:nvPicPr>
            <p:cNvPr id="5" name="Kuva 4">
              <a:extLst>
                <a:ext uri="{FF2B5EF4-FFF2-40B4-BE49-F238E27FC236}">
                  <a16:creationId xmlns:a16="http://schemas.microsoft.com/office/drawing/2014/main" id="{39A25BF0-CB70-4EA7-B1E7-5710BAB1F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0173" y="5280281"/>
              <a:ext cx="3971827" cy="1865003"/>
            </a:xfrm>
            <a:prstGeom prst="rect">
              <a:avLst/>
            </a:prstGeom>
          </p:spPr>
        </p:pic>
        <p:pic>
          <p:nvPicPr>
            <p:cNvPr id="1026" name="Picture 2" descr="https://upload.wikimedia.org/wikipedia/commons/thumb/0/0b/Fucus_vesiculosus.jpeg/200px-Fucus_vesiculosus.jpeg">
              <a:extLst>
                <a:ext uri="{FF2B5EF4-FFF2-40B4-BE49-F238E27FC236}">
                  <a16:creationId xmlns:a16="http://schemas.microsoft.com/office/drawing/2014/main" id="{5FF06EDA-4357-4C48-8F65-439AB135C4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0172" y="3967801"/>
              <a:ext cx="2391869" cy="1793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Kuva 5">
              <a:extLst>
                <a:ext uri="{FF2B5EF4-FFF2-40B4-BE49-F238E27FC236}">
                  <a16:creationId xmlns:a16="http://schemas.microsoft.com/office/drawing/2014/main" id="{CB94FC26-73B6-49FD-884A-8BE60D19F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2215" y="3967801"/>
              <a:ext cx="1824832" cy="1793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7797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637E6C2-C460-4287-9DC2-ED399E3AF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0"/>
            <a:ext cx="9429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10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C0F9ACB-241D-447E-8D6D-5D655CBE4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Malarialoisio</a:t>
            </a: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81F3617-D6B6-4B5F-8D65-39D361AF8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-75414"/>
            <a:ext cx="6858000" cy="685800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A208127F-DF81-4E15-884D-F8F9CD97C17E}"/>
              </a:ext>
            </a:extLst>
          </p:cNvPr>
          <p:cNvSpPr txBox="1"/>
          <p:nvPr/>
        </p:nvSpPr>
        <p:spPr>
          <a:xfrm>
            <a:off x="245098" y="2007909"/>
            <a:ext cx="617455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000" dirty="0">
                <a:latin typeface="+mj-lt"/>
              </a:rPr>
              <a:t>Malaria kuuluu maailman pahimpiin terveysongelmiin.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000" dirty="0">
                <a:latin typeface="+mj-lt"/>
              </a:rPr>
              <a:t>Tautiin sairastuu vuosittain yli 200 miljoonaa ihmistä, ja kuolee lähes puoli miljoonaa.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sz="3000" dirty="0">
              <a:latin typeface="+mj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i-FI" sz="3000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https://fi.wikipedia.org/wiki/Malaria</a:t>
            </a:r>
            <a:endParaRPr lang="fi-FI" sz="3000" dirty="0">
              <a:latin typeface="+mj-lt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5311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9688E4-6DEF-43CF-ADD4-82AB97408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0226"/>
            <a:ext cx="10972800" cy="1143000"/>
          </a:xfrm>
        </p:spPr>
        <p:txBody>
          <a:bodyPr/>
          <a:lstStyle/>
          <a:p>
            <a:r>
              <a:rPr lang="fi-FI" i="1" dirty="0" err="1">
                <a:solidFill>
                  <a:schemeClr val="accent1"/>
                </a:solidFill>
              </a:rPr>
              <a:t>Rhizaria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445F75A-EA23-4B91-88A9-D087CC30D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1902" y="1600200"/>
            <a:ext cx="6837575" cy="4967574"/>
          </a:xfrm>
        </p:spPr>
        <p:txBody>
          <a:bodyPr/>
          <a:lstStyle/>
          <a:p>
            <a:r>
              <a:rPr lang="fi-FI" dirty="0"/>
              <a:t>yksisoluisia, monet </a:t>
            </a:r>
            <a:r>
              <a:rPr lang="fi-FI" dirty="0" err="1"/>
              <a:t>ameebamaisia</a:t>
            </a:r>
            <a:r>
              <a:rPr lang="fi-FI" dirty="0"/>
              <a:t>, osa kuorellisia</a:t>
            </a:r>
          </a:p>
          <a:p>
            <a:r>
              <a:rPr lang="fi-FI" dirty="0"/>
              <a:t>esim. huokoseläimet ja säde-eläimet (eläinplanktonia)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49E821F-3D17-44E5-AA7E-77735945B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053" y="1140643"/>
            <a:ext cx="4067175" cy="394335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DE451B30-E8EB-48A8-A820-6D5A84C1C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233" y="3862469"/>
            <a:ext cx="2568804" cy="256880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839966C-C769-4E41-8D2B-680170A6A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270" y="3862469"/>
            <a:ext cx="1841783" cy="256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6858"/>
      </p:ext>
    </p:extLst>
  </p:cSld>
  <p:clrMapOvr>
    <a:masterClrMapping/>
  </p:clrMapOvr>
</p:sld>
</file>

<file path=ppt/theme/theme1.xml><?xml version="1.0" encoding="utf-8"?>
<a:theme xmlns:a="http://schemas.openxmlformats.org/drawingml/2006/main" name="e-oppi-pp-master-v1.0.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udent_Groups xmlns="bca42fc1-4880-40d4-8ef3-5377c753750d">
      <UserInfo>
        <DisplayName/>
        <AccountId xsi:nil="true"/>
        <AccountType/>
      </UserInfo>
    </Student_Groups>
    <Templates xmlns="bca42fc1-4880-40d4-8ef3-5377c753750d" xsi:nil="true"/>
    <TeamsChannelId xmlns="bca42fc1-4880-40d4-8ef3-5377c753750d" xsi:nil="true"/>
    <NotebookType xmlns="bca42fc1-4880-40d4-8ef3-5377c753750d" xsi:nil="true"/>
    <Students xmlns="bca42fc1-4880-40d4-8ef3-5377c753750d">
      <UserInfo>
        <DisplayName/>
        <AccountId xsi:nil="true"/>
        <AccountType/>
      </UserInfo>
    </Students>
    <Math_Settings xmlns="bca42fc1-4880-40d4-8ef3-5377c753750d" xsi:nil="true"/>
    <FolderType xmlns="bca42fc1-4880-40d4-8ef3-5377c753750d" xsi:nil="true"/>
    <Owner xmlns="bca42fc1-4880-40d4-8ef3-5377c753750d">
      <UserInfo>
        <DisplayName/>
        <AccountId xsi:nil="true"/>
        <AccountType/>
      </UserInfo>
    </Owner>
    <Has_Teacher_Only_SectionGroup xmlns="bca42fc1-4880-40d4-8ef3-5377c753750d" xsi:nil="true"/>
    <DefaultSectionNames xmlns="bca42fc1-4880-40d4-8ef3-5377c753750d" xsi:nil="true"/>
    <AppVersion xmlns="bca42fc1-4880-40d4-8ef3-5377c753750d" xsi:nil="true"/>
    <Invited_Teachers xmlns="bca42fc1-4880-40d4-8ef3-5377c753750d" xsi:nil="true"/>
    <Invited_Students xmlns="bca42fc1-4880-40d4-8ef3-5377c753750d" xsi:nil="true"/>
    <IsNotebookLocked xmlns="bca42fc1-4880-40d4-8ef3-5377c753750d" xsi:nil="true"/>
    <Teachers xmlns="bca42fc1-4880-40d4-8ef3-5377c753750d">
      <UserInfo>
        <DisplayName/>
        <AccountId xsi:nil="true"/>
        <AccountType/>
      </UserInfo>
    </Teachers>
    <Is_Collaboration_Space_Locked xmlns="bca42fc1-4880-40d4-8ef3-5377c753750d" xsi:nil="true"/>
    <CultureName xmlns="bca42fc1-4880-40d4-8ef3-5377c753750d" xsi:nil="true"/>
    <Self_Registration_Enabled xmlns="bca42fc1-4880-40d4-8ef3-5377c753750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572D60517C314989D813E3C215F105" ma:contentTypeVersion="32" ma:contentTypeDescription="Create a new document." ma:contentTypeScope="" ma:versionID="027766b96abdf45913f39308751633b3">
  <xsd:schema xmlns:xsd="http://www.w3.org/2001/XMLSchema" xmlns:xs="http://www.w3.org/2001/XMLSchema" xmlns:p="http://schemas.microsoft.com/office/2006/metadata/properties" xmlns:ns3="bca42fc1-4880-40d4-8ef3-5377c753750d" xmlns:ns4="38de771e-5b7d-459a-b0ec-5eb01b48c5e9" targetNamespace="http://schemas.microsoft.com/office/2006/metadata/properties" ma:root="true" ma:fieldsID="0674ca00f0b5cc7f82a9e763fa6aa809" ns3:_="" ns4:_="">
    <xsd:import namespace="bca42fc1-4880-40d4-8ef3-5377c753750d"/>
    <xsd:import namespace="38de771e-5b7d-459a-b0ec-5eb01b48c5e9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TeamsChannelId" minOccurs="0"/>
                <xsd:element ref="ns3:Math_Settings" minOccurs="0"/>
                <xsd:element ref="ns3:IsNotebookLocked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42fc1-4880-40d4-8ef3-5377c753750d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TeamsChannelId" ma:index="28" nillable="true" ma:displayName="Teams Channel Id" ma:internalName="TeamsChannelId">
      <xsd:simpleType>
        <xsd:restriction base="dms:Text"/>
      </xsd:simpleType>
    </xsd:element>
    <xsd:element name="Math_Settings" ma:index="29" nillable="true" ma:displayName="Math Settings" ma:internalName="Math_Settings">
      <xsd:simpleType>
        <xsd:restriction base="dms:Text"/>
      </xsd:simpleType>
    </xsd:element>
    <xsd:element name="IsNotebookLocked" ma:index="30" nillable="true" ma:displayName="Is Notebook Locked" ma:internalName="IsNotebookLocked">
      <xsd:simpleType>
        <xsd:restriction base="dms:Boolean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6" nillable="true" ma:displayName="Location" ma:internalName="MediaServiceLocation" ma:readOnly="true">
      <xsd:simpleType>
        <xsd:restriction base="dms:Text"/>
      </xsd:simpleType>
    </xsd:element>
    <xsd:element name="MediaServiceAutoKeyPoints" ma:index="3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de771e-5b7d-459a-b0ec-5eb01b48c5e9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1FE3B6-ACF3-4B1A-B2CF-5FB72C2F80BA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ca42fc1-4880-40d4-8ef3-5377c753750d"/>
    <ds:schemaRef ds:uri="http://purl.org/dc/elements/1.1/"/>
    <ds:schemaRef ds:uri="http://schemas.microsoft.com/office/2006/metadata/properties"/>
    <ds:schemaRef ds:uri="38de771e-5b7d-459a-b0ec-5eb01b48c5e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9EA6936-CE42-41A8-96CE-02A0CC0F8E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2D63CA-9EC5-431E-A97A-586739139D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a42fc1-4880-40d4-8ef3-5377c753750d"/>
    <ds:schemaRef ds:uri="38de771e-5b7d-459a-b0ec-5eb01b48c5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pohja</Template>
  <TotalTime>197</TotalTime>
  <Words>486</Words>
  <Application>Microsoft Office PowerPoint</Application>
  <PresentationFormat>Laajakuva</PresentationFormat>
  <Paragraphs>59</Paragraphs>
  <Slides>19</Slides>
  <Notes>6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19</vt:i4>
      </vt:variant>
    </vt:vector>
  </HeadingPairs>
  <TitlesOfParts>
    <vt:vector size="25" baseType="lpstr">
      <vt:lpstr>Arial</vt:lpstr>
      <vt:lpstr>Calibri</vt:lpstr>
      <vt:lpstr>Symbol Tiger</vt:lpstr>
      <vt:lpstr>Times New Roman</vt:lpstr>
      <vt:lpstr>e-oppi-pp-master-v1.0. (1)</vt:lpstr>
      <vt:lpstr>Custom Design</vt:lpstr>
      <vt:lpstr>16. Muita tumallisia eliöitä</vt:lpstr>
      <vt:lpstr>Protistit</vt:lpstr>
      <vt:lpstr>PowerPoint-esitys</vt:lpstr>
      <vt:lpstr>Kunta Excavata eli onteloiset</vt:lpstr>
      <vt:lpstr>PowerPoint-esitys</vt:lpstr>
      <vt:lpstr>Kunta Chromalveolata </vt:lpstr>
      <vt:lpstr>PowerPoint-esitys</vt:lpstr>
      <vt:lpstr>Malarialoisio</vt:lpstr>
      <vt:lpstr>Rhizaria</vt:lpstr>
      <vt:lpstr>Levät</vt:lpstr>
      <vt:lpstr>PowerPoint-esitys</vt:lpstr>
      <vt:lpstr>Rhodophyta eli punalevät</vt:lpstr>
      <vt:lpstr>PowerPoint-esitys</vt:lpstr>
      <vt:lpstr>Amoebozoa  eli aitoameebat</vt:lpstr>
      <vt:lpstr>Limasienet</vt:lpstr>
      <vt:lpstr>PowerPoint-esitys</vt:lpstr>
      <vt:lpstr>Fungi, sienet</vt:lpstr>
      <vt:lpstr>Metsän sieniä</vt:lpstr>
      <vt:lpstr>Jäkälät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12. LUONNONVALINTA</dc:title>
  <dc:creator>attev_000</dc:creator>
  <cp:lastModifiedBy>Katri Sarlund</cp:lastModifiedBy>
  <cp:revision>22</cp:revision>
  <dcterms:created xsi:type="dcterms:W3CDTF">2016-07-22T13:07:57Z</dcterms:created>
  <dcterms:modified xsi:type="dcterms:W3CDTF">2023-01-26T06:03:08Z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0x010100EA572D60517C314989D813E3C215F105</vt:lpwstr>
  </property>
</Properties>
</file>