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sldIdLst>
    <p:sldId id="281" r:id="rId5"/>
    <p:sldId id="258" r:id="rId6"/>
    <p:sldId id="259" r:id="rId7"/>
    <p:sldId id="267" r:id="rId8"/>
    <p:sldId id="273" r:id="rId9"/>
    <p:sldId id="274" r:id="rId10"/>
    <p:sldId id="275" r:id="rId11"/>
    <p:sldId id="276" r:id="rId12"/>
    <p:sldId id="277" r:id="rId13"/>
    <p:sldId id="271" r:id="rId14"/>
    <p:sldId id="278" r:id="rId15"/>
    <p:sldId id="279" r:id="rId16"/>
    <p:sldId id="280" r:id="rId17"/>
    <p:sldId id="262" r:id="rId1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FA5A8899-B84F-5E46-94A4-8192503260A7}">
          <p14:sldIdLst>
            <p14:sldId id="281"/>
            <p14:sldId id="258"/>
            <p14:sldId id="259"/>
            <p14:sldId id="267"/>
            <p14:sldId id="273"/>
            <p14:sldId id="274"/>
            <p14:sldId id="275"/>
            <p14:sldId id="276"/>
            <p14:sldId id="277"/>
            <p14:sldId id="271"/>
            <p14:sldId id="278"/>
            <p14:sldId id="279"/>
            <p14:sldId id="280"/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121E252-01C8-2B2A-A547-2547E7001034}" name="Panu SotkAS" initials="PS" userId="600c0cd242af1cd3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87C7"/>
    <a:srgbClr val="F9DCF5"/>
    <a:srgbClr val="862B7C"/>
    <a:srgbClr val="6C4066"/>
    <a:srgbClr val="A16098"/>
    <a:srgbClr val="74B943"/>
    <a:srgbClr val="0FAD0E"/>
    <a:srgbClr val="DEC9D9"/>
    <a:srgbClr val="D4BCD1"/>
    <a:srgbClr val="C099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Normaali tyyli 4 - Korostu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47"/>
    <p:restoredTop sz="94539"/>
  </p:normalViewPr>
  <p:slideViewPr>
    <p:cSldViewPr snapToGrid="0" snapToObjects="1">
      <p:cViewPr varScale="1">
        <p:scale>
          <a:sx n="77" d="100"/>
          <a:sy n="77" d="100"/>
        </p:scale>
        <p:origin x="86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1D5C81-7EED-4514-803D-C2E350302A14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i-FI"/>
        </a:p>
      </dgm:t>
    </dgm:pt>
    <dgm:pt modelId="{548C92E7-65DA-4F75-B533-EBE246302AD0}">
      <dgm:prSet custT="1"/>
      <dgm:spPr>
        <a:solidFill>
          <a:srgbClr val="7E87C7"/>
        </a:solidFill>
      </dgm:spPr>
      <dgm:t>
        <a:bodyPr/>
        <a:lstStyle/>
        <a:p>
          <a:r>
            <a:rPr lang="fi-FI" sz="2000" dirty="0"/>
            <a:t>Kuuloaisti aistii paineaaltoja</a:t>
          </a:r>
        </a:p>
      </dgm:t>
    </dgm:pt>
    <dgm:pt modelId="{9FCFF88A-6166-4C53-A251-9C44911B3308}" type="parTrans" cxnId="{EAE71BF3-1C43-498A-9A5D-EEEFB77B6E50}">
      <dgm:prSet/>
      <dgm:spPr/>
      <dgm:t>
        <a:bodyPr/>
        <a:lstStyle/>
        <a:p>
          <a:endParaRPr lang="fi-FI"/>
        </a:p>
      </dgm:t>
    </dgm:pt>
    <dgm:pt modelId="{180A1DFA-4EAF-4411-80E6-EFE96424C816}" type="sibTrans" cxnId="{EAE71BF3-1C43-498A-9A5D-EEEFB77B6E50}">
      <dgm:prSet/>
      <dgm:spPr/>
      <dgm:t>
        <a:bodyPr/>
        <a:lstStyle/>
        <a:p>
          <a:endParaRPr lang="fi-FI"/>
        </a:p>
      </dgm:t>
    </dgm:pt>
    <dgm:pt modelId="{88EFDEB6-F28D-48B9-AEDA-4114C5421220}">
      <dgm:prSet custT="1"/>
      <dgm:spPr/>
      <dgm:t>
        <a:bodyPr/>
        <a:lstStyle/>
        <a:p>
          <a:r>
            <a:rPr lang="fi-FI" sz="2000" dirty="0"/>
            <a:t>Aistittu äänen taajuusalue (korkeus) on 20 – 20 000 hertsiä </a:t>
          </a:r>
        </a:p>
      </dgm:t>
    </dgm:pt>
    <dgm:pt modelId="{B17F8631-A5D9-4AE9-8C4F-E0BB4D2C2BC8}" type="parTrans" cxnId="{018AD253-A55D-4BE7-8B07-B3B163DFEC48}">
      <dgm:prSet/>
      <dgm:spPr/>
      <dgm:t>
        <a:bodyPr/>
        <a:lstStyle/>
        <a:p>
          <a:endParaRPr lang="fi-FI"/>
        </a:p>
      </dgm:t>
    </dgm:pt>
    <dgm:pt modelId="{D4081BDC-D5DB-496F-9FFB-71B20E9B893F}" type="sibTrans" cxnId="{018AD253-A55D-4BE7-8B07-B3B163DFEC48}">
      <dgm:prSet/>
      <dgm:spPr/>
      <dgm:t>
        <a:bodyPr/>
        <a:lstStyle/>
        <a:p>
          <a:endParaRPr lang="fi-FI"/>
        </a:p>
      </dgm:t>
    </dgm:pt>
    <dgm:pt modelId="{8E81BA2D-95D8-4929-88F0-C8386249F566}">
      <dgm:prSet custT="1"/>
      <dgm:spPr/>
      <dgm:t>
        <a:bodyPr/>
        <a:lstStyle/>
        <a:p>
          <a:r>
            <a:rPr lang="fi-FI" sz="2000" dirty="0"/>
            <a:t>Äänen voimakkuus ilmaistaan desibeleillä: heikoimman ja voimakkaimman aistittavan äänen ero on 100 000 000 000 000 kertainen </a:t>
          </a:r>
        </a:p>
      </dgm:t>
    </dgm:pt>
    <dgm:pt modelId="{62ED8E15-4861-4E2A-9C13-44B3055CD286}" type="parTrans" cxnId="{CAEE2F7D-2DCB-4F41-87D1-57479C1C990F}">
      <dgm:prSet/>
      <dgm:spPr/>
      <dgm:t>
        <a:bodyPr/>
        <a:lstStyle/>
        <a:p>
          <a:endParaRPr lang="fi-FI"/>
        </a:p>
      </dgm:t>
    </dgm:pt>
    <dgm:pt modelId="{155B1802-088E-44CC-BA2E-E6B78594CCCD}" type="sibTrans" cxnId="{CAEE2F7D-2DCB-4F41-87D1-57479C1C990F}">
      <dgm:prSet/>
      <dgm:spPr/>
      <dgm:t>
        <a:bodyPr/>
        <a:lstStyle/>
        <a:p>
          <a:endParaRPr lang="fi-FI"/>
        </a:p>
      </dgm:t>
    </dgm:pt>
    <dgm:pt modelId="{47F17AC8-6E65-436E-928B-C97F49FF324A}">
      <dgm:prSet custT="1"/>
      <dgm:spPr/>
      <dgm:t>
        <a:bodyPr/>
        <a:lstStyle/>
        <a:p>
          <a:r>
            <a:rPr lang="fi-FI" sz="2000" b="1" dirty="0"/>
            <a:t>Ulkokorva</a:t>
          </a:r>
          <a:r>
            <a:rPr lang="fi-FI" sz="2000" dirty="0"/>
            <a:t> kerää, </a:t>
          </a:r>
          <a:r>
            <a:rPr lang="fi-FI" sz="2000" b="1" dirty="0"/>
            <a:t>välikorva</a:t>
          </a:r>
          <a:r>
            <a:rPr lang="fi-FI" sz="2000" dirty="0"/>
            <a:t> vahvistaa ja </a:t>
          </a:r>
          <a:r>
            <a:rPr lang="fi-FI" sz="2000" b="1" dirty="0"/>
            <a:t>sisäkorva</a:t>
          </a:r>
          <a:r>
            <a:rPr lang="fi-FI" sz="2000" dirty="0"/>
            <a:t> aistii paineaallon</a:t>
          </a:r>
        </a:p>
      </dgm:t>
    </dgm:pt>
    <dgm:pt modelId="{B49C3C0E-4D76-40EC-B0B9-BF8BAC2814A6}" type="parTrans" cxnId="{1B66C1EA-2D3C-40D4-8BF3-FF8A034D117C}">
      <dgm:prSet/>
      <dgm:spPr/>
      <dgm:t>
        <a:bodyPr/>
        <a:lstStyle/>
        <a:p>
          <a:endParaRPr lang="fi-FI"/>
        </a:p>
      </dgm:t>
    </dgm:pt>
    <dgm:pt modelId="{5FBE7167-D7F7-4103-91E5-AB26B416CC83}" type="sibTrans" cxnId="{1B66C1EA-2D3C-40D4-8BF3-FF8A034D117C}">
      <dgm:prSet/>
      <dgm:spPr/>
      <dgm:t>
        <a:bodyPr/>
        <a:lstStyle/>
        <a:p>
          <a:endParaRPr lang="fi-FI"/>
        </a:p>
      </dgm:t>
    </dgm:pt>
    <dgm:pt modelId="{770A0C90-8B9C-4B50-8D2A-1A59DA3663FA}">
      <dgm:prSet custT="1"/>
      <dgm:spPr/>
      <dgm:t>
        <a:bodyPr/>
        <a:lstStyle/>
        <a:p>
          <a:r>
            <a:rPr lang="fi-FI" sz="2000" dirty="0"/>
            <a:t>Primääri kuuloalue sijaitsee ohimolohkossa</a:t>
          </a:r>
        </a:p>
      </dgm:t>
    </dgm:pt>
    <dgm:pt modelId="{D9D9B6C3-86CD-485F-9D8D-3929669FF8E8}" type="parTrans" cxnId="{D60DD593-9350-429A-B35A-6E96CD4C741F}">
      <dgm:prSet/>
      <dgm:spPr/>
      <dgm:t>
        <a:bodyPr/>
        <a:lstStyle/>
        <a:p>
          <a:endParaRPr lang="fi-FI"/>
        </a:p>
      </dgm:t>
    </dgm:pt>
    <dgm:pt modelId="{E2129F80-DEB0-4F81-979F-395B6DD7DF01}" type="sibTrans" cxnId="{D60DD593-9350-429A-B35A-6E96CD4C741F}">
      <dgm:prSet/>
      <dgm:spPr/>
      <dgm:t>
        <a:bodyPr/>
        <a:lstStyle/>
        <a:p>
          <a:endParaRPr lang="fi-FI"/>
        </a:p>
      </dgm:t>
    </dgm:pt>
    <dgm:pt modelId="{F20795FC-4F6D-4E15-B912-6DCCC4A253EE}" type="pres">
      <dgm:prSet presAssocID="{BB1D5C81-7EED-4514-803D-C2E350302A1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C9807768-C95B-413F-9533-78E2F245417A}" type="pres">
      <dgm:prSet presAssocID="{548C92E7-65DA-4F75-B533-EBE246302AD0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EA827111-A749-42C0-8D48-92A2D7F39AB5}" type="pres">
      <dgm:prSet presAssocID="{180A1DFA-4EAF-4411-80E6-EFE96424C816}" presName="spacer" presStyleCnt="0"/>
      <dgm:spPr/>
    </dgm:pt>
    <dgm:pt modelId="{E16E97CF-B93D-4A60-AE9C-8F9259CE8C5A}" type="pres">
      <dgm:prSet presAssocID="{88EFDEB6-F28D-48B9-AEDA-4114C5421220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B14AB79E-BDCD-437D-BC0E-88EED45B657F}" type="pres">
      <dgm:prSet presAssocID="{D4081BDC-D5DB-496F-9FFB-71B20E9B893F}" presName="spacer" presStyleCnt="0"/>
      <dgm:spPr/>
    </dgm:pt>
    <dgm:pt modelId="{544128BF-0F63-4557-AB57-666B129BA436}" type="pres">
      <dgm:prSet presAssocID="{8E81BA2D-95D8-4929-88F0-C8386249F566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BBC7C580-E778-4CE1-8560-58E6DB37D4BE}" type="pres">
      <dgm:prSet presAssocID="{155B1802-088E-44CC-BA2E-E6B78594CCCD}" presName="spacer" presStyleCnt="0"/>
      <dgm:spPr/>
    </dgm:pt>
    <dgm:pt modelId="{317BB8C1-42EC-4763-873A-9444A02FA4B8}" type="pres">
      <dgm:prSet presAssocID="{47F17AC8-6E65-436E-928B-C97F49FF324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9B29AD6F-1DC9-430E-9D25-F99F15DD1EE0}" type="pres">
      <dgm:prSet presAssocID="{5FBE7167-D7F7-4103-91E5-AB26B416CC83}" presName="spacer" presStyleCnt="0"/>
      <dgm:spPr/>
    </dgm:pt>
    <dgm:pt modelId="{35E8D23F-0E38-414A-A75F-C336D95D7C02}" type="pres">
      <dgm:prSet presAssocID="{770A0C90-8B9C-4B50-8D2A-1A59DA3663FA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FA581C73-90E7-4800-841F-DB8889B4BA9C}" type="presOf" srcId="{47F17AC8-6E65-436E-928B-C97F49FF324A}" destId="{317BB8C1-42EC-4763-873A-9444A02FA4B8}" srcOrd="0" destOrd="0" presId="urn:microsoft.com/office/officeart/2005/8/layout/vList2"/>
    <dgm:cxn modelId="{E6416F81-F802-4F11-918A-EE5501989028}" type="presOf" srcId="{88EFDEB6-F28D-48B9-AEDA-4114C5421220}" destId="{E16E97CF-B93D-4A60-AE9C-8F9259CE8C5A}" srcOrd="0" destOrd="0" presId="urn:microsoft.com/office/officeart/2005/8/layout/vList2"/>
    <dgm:cxn modelId="{CAEE2F7D-2DCB-4F41-87D1-57479C1C990F}" srcId="{BB1D5C81-7EED-4514-803D-C2E350302A14}" destId="{8E81BA2D-95D8-4929-88F0-C8386249F566}" srcOrd="2" destOrd="0" parTransId="{62ED8E15-4861-4E2A-9C13-44B3055CD286}" sibTransId="{155B1802-088E-44CC-BA2E-E6B78594CCCD}"/>
    <dgm:cxn modelId="{EAE71BF3-1C43-498A-9A5D-EEEFB77B6E50}" srcId="{BB1D5C81-7EED-4514-803D-C2E350302A14}" destId="{548C92E7-65DA-4F75-B533-EBE246302AD0}" srcOrd="0" destOrd="0" parTransId="{9FCFF88A-6166-4C53-A251-9C44911B3308}" sibTransId="{180A1DFA-4EAF-4411-80E6-EFE96424C816}"/>
    <dgm:cxn modelId="{6CAB48D3-878C-4169-BA36-02830B8D9C13}" type="presOf" srcId="{8E81BA2D-95D8-4929-88F0-C8386249F566}" destId="{544128BF-0F63-4557-AB57-666B129BA436}" srcOrd="0" destOrd="0" presId="urn:microsoft.com/office/officeart/2005/8/layout/vList2"/>
    <dgm:cxn modelId="{D9B413D3-E10E-474D-994E-F83B334E7CD4}" type="presOf" srcId="{BB1D5C81-7EED-4514-803D-C2E350302A14}" destId="{F20795FC-4F6D-4E15-B912-6DCCC4A253EE}" srcOrd="0" destOrd="0" presId="urn:microsoft.com/office/officeart/2005/8/layout/vList2"/>
    <dgm:cxn modelId="{91EF7627-3DD5-4627-91C2-FDDEA06C169A}" type="presOf" srcId="{770A0C90-8B9C-4B50-8D2A-1A59DA3663FA}" destId="{35E8D23F-0E38-414A-A75F-C336D95D7C02}" srcOrd="0" destOrd="0" presId="urn:microsoft.com/office/officeart/2005/8/layout/vList2"/>
    <dgm:cxn modelId="{018AD253-A55D-4BE7-8B07-B3B163DFEC48}" srcId="{BB1D5C81-7EED-4514-803D-C2E350302A14}" destId="{88EFDEB6-F28D-48B9-AEDA-4114C5421220}" srcOrd="1" destOrd="0" parTransId="{B17F8631-A5D9-4AE9-8C4F-E0BB4D2C2BC8}" sibTransId="{D4081BDC-D5DB-496F-9FFB-71B20E9B893F}"/>
    <dgm:cxn modelId="{AE0B00B5-DB40-405F-83E2-A25DDF28F80F}" type="presOf" srcId="{548C92E7-65DA-4F75-B533-EBE246302AD0}" destId="{C9807768-C95B-413F-9533-78E2F245417A}" srcOrd="0" destOrd="0" presId="urn:microsoft.com/office/officeart/2005/8/layout/vList2"/>
    <dgm:cxn modelId="{D60DD593-9350-429A-B35A-6E96CD4C741F}" srcId="{BB1D5C81-7EED-4514-803D-C2E350302A14}" destId="{770A0C90-8B9C-4B50-8D2A-1A59DA3663FA}" srcOrd="4" destOrd="0" parTransId="{D9D9B6C3-86CD-485F-9D8D-3929669FF8E8}" sibTransId="{E2129F80-DEB0-4F81-979F-395B6DD7DF01}"/>
    <dgm:cxn modelId="{1B66C1EA-2D3C-40D4-8BF3-FF8A034D117C}" srcId="{BB1D5C81-7EED-4514-803D-C2E350302A14}" destId="{47F17AC8-6E65-436E-928B-C97F49FF324A}" srcOrd="3" destOrd="0" parTransId="{B49C3C0E-4D76-40EC-B0B9-BF8BAC2814A6}" sibTransId="{5FBE7167-D7F7-4103-91E5-AB26B416CC83}"/>
    <dgm:cxn modelId="{127B9E67-0753-4539-A69A-8884CFBF7FCD}" type="presParOf" srcId="{F20795FC-4F6D-4E15-B912-6DCCC4A253EE}" destId="{C9807768-C95B-413F-9533-78E2F245417A}" srcOrd="0" destOrd="0" presId="urn:microsoft.com/office/officeart/2005/8/layout/vList2"/>
    <dgm:cxn modelId="{C8F7C5B6-D6BA-4E45-86F3-6750C8AFA068}" type="presParOf" srcId="{F20795FC-4F6D-4E15-B912-6DCCC4A253EE}" destId="{EA827111-A749-42C0-8D48-92A2D7F39AB5}" srcOrd="1" destOrd="0" presId="urn:microsoft.com/office/officeart/2005/8/layout/vList2"/>
    <dgm:cxn modelId="{013F6F99-7D80-48C0-9F32-4578CEB2C4EB}" type="presParOf" srcId="{F20795FC-4F6D-4E15-B912-6DCCC4A253EE}" destId="{E16E97CF-B93D-4A60-AE9C-8F9259CE8C5A}" srcOrd="2" destOrd="0" presId="urn:microsoft.com/office/officeart/2005/8/layout/vList2"/>
    <dgm:cxn modelId="{4F24BC9C-BE46-444E-96C0-D1C0BDB13B97}" type="presParOf" srcId="{F20795FC-4F6D-4E15-B912-6DCCC4A253EE}" destId="{B14AB79E-BDCD-437D-BC0E-88EED45B657F}" srcOrd="3" destOrd="0" presId="urn:microsoft.com/office/officeart/2005/8/layout/vList2"/>
    <dgm:cxn modelId="{A8A75DC5-77DC-4A72-8D34-94446E88E8A3}" type="presParOf" srcId="{F20795FC-4F6D-4E15-B912-6DCCC4A253EE}" destId="{544128BF-0F63-4557-AB57-666B129BA436}" srcOrd="4" destOrd="0" presId="urn:microsoft.com/office/officeart/2005/8/layout/vList2"/>
    <dgm:cxn modelId="{EDA60941-769B-4A99-9138-AFCEF7D7A273}" type="presParOf" srcId="{F20795FC-4F6D-4E15-B912-6DCCC4A253EE}" destId="{BBC7C580-E778-4CE1-8560-58E6DB37D4BE}" srcOrd="5" destOrd="0" presId="urn:microsoft.com/office/officeart/2005/8/layout/vList2"/>
    <dgm:cxn modelId="{51457257-9B47-491E-B1F7-1D04F59EE78F}" type="presParOf" srcId="{F20795FC-4F6D-4E15-B912-6DCCC4A253EE}" destId="{317BB8C1-42EC-4763-873A-9444A02FA4B8}" srcOrd="6" destOrd="0" presId="urn:microsoft.com/office/officeart/2005/8/layout/vList2"/>
    <dgm:cxn modelId="{9095E644-A9A7-4A98-8727-A83ADE09AC93}" type="presParOf" srcId="{F20795FC-4F6D-4E15-B912-6DCCC4A253EE}" destId="{9B29AD6F-1DC9-430E-9D25-F99F15DD1EE0}" srcOrd="7" destOrd="0" presId="urn:microsoft.com/office/officeart/2005/8/layout/vList2"/>
    <dgm:cxn modelId="{02A77ACF-0763-4DA5-B025-6944039BEEB2}" type="presParOf" srcId="{F20795FC-4F6D-4E15-B912-6DCCC4A253EE}" destId="{35E8D23F-0E38-414A-A75F-C336D95D7C0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7504DB-CC48-473E-B36C-539A6C28E285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fi-FI"/>
        </a:p>
      </dgm:t>
    </dgm:pt>
    <dgm:pt modelId="{E70260C8-E827-4CC8-A63B-ECBF094C4085}">
      <dgm:prSet/>
      <dgm:spPr/>
      <dgm:t>
        <a:bodyPr/>
        <a:lstStyle/>
        <a:p>
          <a:r>
            <a:rPr lang="fi-FI" dirty="0">
              <a:solidFill>
                <a:srgbClr val="7E87C7"/>
              </a:solidFill>
            </a:rPr>
            <a:t>Hajuaisti kykene erottelemaan tuhansia erilaisia kaasumaisia molekyylejä</a:t>
          </a:r>
        </a:p>
      </dgm:t>
    </dgm:pt>
    <dgm:pt modelId="{53F2A6F2-0E9F-4BB5-8E72-338EDBA1C27A}" type="parTrans" cxnId="{39352043-5B95-408E-B8EA-E8DAD6556E53}">
      <dgm:prSet/>
      <dgm:spPr/>
      <dgm:t>
        <a:bodyPr/>
        <a:lstStyle/>
        <a:p>
          <a:endParaRPr lang="fi-FI"/>
        </a:p>
      </dgm:t>
    </dgm:pt>
    <dgm:pt modelId="{D009A2A3-7F71-4C20-AF87-5400D8553B2F}" type="sibTrans" cxnId="{39352043-5B95-408E-B8EA-E8DAD6556E53}">
      <dgm:prSet/>
      <dgm:spPr/>
      <dgm:t>
        <a:bodyPr/>
        <a:lstStyle/>
        <a:p>
          <a:endParaRPr lang="fi-FI"/>
        </a:p>
      </dgm:t>
    </dgm:pt>
    <dgm:pt modelId="{6DC6F796-B613-4CF3-9543-EE918D1037CD}">
      <dgm:prSet/>
      <dgm:spPr/>
      <dgm:t>
        <a:bodyPr/>
        <a:lstStyle/>
        <a:p>
          <a:r>
            <a:rPr lang="fi-FI" dirty="0">
              <a:solidFill>
                <a:srgbClr val="7E87C7"/>
              </a:solidFill>
            </a:rPr>
            <a:t>Hajureseptorit sijaitsevat nenäontelon </a:t>
          </a:r>
          <a:r>
            <a:rPr lang="fi-FI" b="1" dirty="0">
              <a:solidFill>
                <a:srgbClr val="7E87C7"/>
              </a:solidFill>
            </a:rPr>
            <a:t>hajuepiteelissä</a:t>
          </a:r>
        </a:p>
      </dgm:t>
    </dgm:pt>
    <dgm:pt modelId="{E9A8A8F1-D122-41B7-81FE-6C52A06934AD}" type="parTrans" cxnId="{A6B2D20D-4B14-4250-858D-59C96E159225}">
      <dgm:prSet/>
      <dgm:spPr/>
      <dgm:t>
        <a:bodyPr/>
        <a:lstStyle/>
        <a:p>
          <a:endParaRPr lang="fi-FI"/>
        </a:p>
      </dgm:t>
    </dgm:pt>
    <dgm:pt modelId="{CC2CA147-DFBF-45A8-A224-C64D90F1BB34}" type="sibTrans" cxnId="{A6B2D20D-4B14-4250-858D-59C96E159225}">
      <dgm:prSet/>
      <dgm:spPr/>
      <dgm:t>
        <a:bodyPr/>
        <a:lstStyle/>
        <a:p>
          <a:endParaRPr lang="fi-FI"/>
        </a:p>
      </dgm:t>
    </dgm:pt>
    <dgm:pt modelId="{7186458C-3EF2-4312-A8D4-D1D47F409391}">
      <dgm:prSet/>
      <dgm:spPr/>
      <dgm:t>
        <a:bodyPr/>
        <a:lstStyle/>
        <a:p>
          <a:r>
            <a:rPr lang="fi-FI" dirty="0">
              <a:solidFill>
                <a:srgbClr val="7E87C7"/>
              </a:solidFill>
            </a:rPr>
            <a:t>Hajuaistimus tapahtuu isoaivojen hajualueella ja limbisessä järjestelmässä</a:t>
          </a:r>
        </a:p>
      </dgm:t>
    </dgm:pt>
    <dgm:pt modelId="{BF565E15-4413-4DEB-A388-70855F68AE95}" type="parTrans" cxnId="{C6AA4E24-9FDC-41D9-864D-6FBA9F2A8FDB}">
      <dgm:prSet/>
      <dgm:spPr/>
      <dgm:t>
        <a:bodyPr/>
        <a:lstStyle/>
        <a:p>
          <a:endParaRPr lang="fi-FI"/>
        </a:p>
      </dgm:t>
    </dgm:pt>
    <dgm:pt modelId="{F4F71EA6-7762-4224-97DA-2F0D48C2BCD2}" type="sibTrans" cxnId="{C6AA4E24-9FDC-41D9-864D-6FBA9F2A8FDB}">
      <dgm:prSet/>
      <dgm:spPr/>
      <dgm:t>
        <a:bodyPr/>
        <a:lstStyle/>
        <a:p>
          <a:endParaRPr lang="fi-FI"/>
        </a:p>
      </dgm:t>
    </dgm:pt>
    <dgm:pt modelId="{B1CB8445-308B-4DE6-A5B1-325B5208FB82}" type="pres">
      <dgm:prSet presAssocID="{DA7504DB-CC48-473E-B36C-539A6C28E285}" presName="Name0" presStyleCnt="0">
        <dgm:presLayoutVars>
          <dgm:dir/>
        </dgm:presLayoutVars>
      </dgm:prSet>
      <dgm:spPr/>
      <dgm:t>
        <a:bodyPr/>
        <a:lstStyle/>
        <a:p>
          <a:endParaRPr lang="fi-FI"/>
        </a:p>
      </dgm:t>
    </dgm:pt>
    <dgm:pt modelId="{B84F9EA7-110C-4CA5-8145-B15CF211BDDE}" type="pres">
      <dgm:prSet presAssocID="{E70260C8-E827-4CC8-A63B-ECBF094C4085}" presName="noChildren" presStyleCnt="0"/>
      <dgm:spPr/>
    </dgm:pt>
    <dgm:pt modelId="{B935F928-4496-43D0-A0D1-82BB46B4292E}" type="pres">
      <dgm:prSet presAssocID="{E70260C8-E827-4CC8-A63B-ECBF094C4085}" presName="gap" presStyleCnt="0"/>
      <dgm:spPr/>
    </dgm:pt>
    <dgm:pt modelId="{11B9A284-001F-4087-8270-11F343BC0302}" type="pres">
      <dgm:prSet presAssocID="{E70260C8-E827-4CC8-A63B-ECBF094C4085}" presName="medCircle2" presStyleLbl="vennNode1" presStyleIdx="0" presStyleCnt="3"/>
      <dgm:spPr>
        <a:solidFill>
          <a:srgbClr val="F9DCF5">
            <a:alpha val="50000"/>
          </a:srgbClr>
        </a:solidFill>
      </dgm:spPr>
    </dgm:pt>
    <dgm:pt modelId="{886131D2-0772-4952-BDD4-4110DE6C9305}" type="pres">
      <dgm:prSet presAssocID="{E70260C8-E827-4CC8-A63B-ECBF094C4085}" presName="txLvlOnly1" presStyleLbl="revTx" presStyleIdx="0" presStyleCnt="3"/>
      <dgm:spPr/>
      <dgm:t>
        <a:bodyPr/>
        <a:lstStyle/>
        <a:p>
          <a:endParaRPr lang="fi-FI"/>
        </a:p>
      </dgm:t>
    </dgm:pt>
    <dgm:pt modelId="{B4351280-9E3D-4698-8A61-1FC3F8BD8128}" type="pres">
      <dgm:prSet presAssocID="{6DC6F796-B613-4CF3-9543-EE918D1037CD}" presName="noChildren" presStyleCnt="0"/>
      <dgm:spPr/>
    </dgm:pt>
    <dgm:pt modelId="{3D455607-37F6-43C6-86D4-03C2551D00E6}" type="pres">
      <dgm:prSet presAssocID="{6DC6F796-B613-4CF3-9543-EE918D1037CD}" presName="gap" presStyleCnt="0"/>
      <dgm:spPr/>
    </dgm:pt>
    <dgm:pt modelId="{1BE3CFDC-0BBC-4712-8B59-77006B912F3A}" type="pres">
      <dgm:prSet presAssocID="{6DC6F796-B613-4CF3-9543-EE918D1037CD}" presName="medCircle2" presStyleLbl="vennNode1" presStyleIdx="1" presStyleCnt="3"/>
      <dgm:spPr>
        <a:solidFill>
          <a:srgbClr val="F9DCF5">
            <a:alpha val="50000"/>
          </a:srgbClr>
        </a:solidFill>
      </dgm:spPr>
    </dgm:pt>
    <dgm:pt modelId="{8213D050-579E-49A0-A57A-3A4CA4ECECCB}" type="pres">
      <dgm:prSet presAssocID="{6DC6F796-B613-4CF3-9543-EE918D1037CD}" presName="txLvlOnly1" presStyleLbl="revTx" presStyleIdx="1" presStyleCnt="3"/>
      <dgm:spPr/>
      <dgm:t>
        <a:bodyPr/>
        <a:lstStyle/>
        <a:p>
          <a:endParaRPr lang="fi-FI"/>
        </a:p>
      </dgm:t>
    </dgm:pt>
    <dgm:pt modelId="{AD11F4C8-6497-4163-BB5C-4209928DFDC5}" type="pres">
      <dgm:prSet presAssocID="{7186458C-3EF2-4312-A8D4-D1D47F409391}" presName="noChildren" presStyleCnt="0"/>
      <dgm:spPr/>
    </dgm:pt>
    <dgm:pt modelId="{3CAF9B2D-BD82-4E11-8DB9-589F09CD3E19}" type="pres">
      <dgm:prSet presAssocID="{7186458C-3EF2-4312-A8D4-D1D47F409391}" presName="gap" presStyleCnt="0"/>
      <dgm:spPr/>
    </dgm:pt>
    <dgm:pt modelId="{36BDB1DA-57ED-4120-9703-4D8473A01704}" type="pres">
      <dgm:prSet presAssocID="{7186458C-3EF2-4312-A8D4-D1D47F409391}" presName="medCircle2" presStyleLbl="vennNode1" presStyleIdx="2" presStyleCnt="3"/>
      <dgm:spPr>
        <a:solidFill>
          <a:srgbClr val="F9DCF5">
            <a:alpha val="50000"/>
          </a:srgbClr>
        </a:solidFill>
      </dgm:spPr>
    </dgm:pt>
    <dgm:pt modelId="{B78CE7F0-FF1A-4D7D-B37C-CF96A3137B80}" type="pres">
      <dgm:prSet presAssocID="{7186458C-3EF2-4312-A8D4-D1D47F409391}" presName="txLvlOnly1" presStyleLbl="revTx" presStyleIdx="2" presStyleCnt="3"/>
      <dgm:spPr/>
      <dgm:t>
        <a:bodyPr/>
        <a:lstStyle/>
        <a:p>
          <a:endParaRPr lang="fi-FI"/>
        </a:p>
      </dgm:t>
    </dgm:pt>
  </dgm:ptLst>
  <dgm:cxnLst>
    <dgm:cxn modelId="{A6B2D20D-4B14-4250-858D-59C96E159225}" srcId="{DA7504DB-CC48-473E-B36C-539A6C28E285}" destId="{6DC6F796-B613-4CF3-9543-EE918D1037CD}" srcOrd="1" destOrd="0" parTransId="{E9A8A8F1-D122-41B7-81FE-6C52A06934AD}" sibTransId="{CC2CA147-DFBF-45A8-A224-C64D90F1BB34}"/>
    <dgm:cxn modelId="{C0FF2665-B2E8-4B54-B48D-D1AD8D1091F4}" type="presOf" srcId="{DA7504DB-CC48-473E-B36C-539A6C28E285}" destId="{B1CB8445-308B-4DE6-A5B1-325B5208FB82}" srcOrd="0" destOrd="0" presId="urn:microsoft.com/office/officeart/2008/layout/VerticalCircleList"/>
    <dgm:cxn modelId="{079FABCE-66B8-4079-B3DE-9EE5555A047E}" type="presOf" srcId="{7186458C-3EF2-4312-A8D4-D1D47F409391}" destId="{B78CE7F0-FF1A-4D7D-B37C-CF96A3137B80}" srcOrd="0" destOrd="0" presId="urn:microsoft.com/office/officeart/2008/layout/VerticalCircleList"/>
    <dgm:cxn modelId="{0BAA43AF-77EB-4E74-811B-7B56F7040C54}" type="presOf" srcId="{E70260C8-E827-4CC8-A63B-ECBF094C4085}" destId="{886131D2-0772-4952-BDD4-4110DE6C9305}" srcOrd="0" destOrd="0" presId="urn:microsoft.com/office/officeart/2008/layout/VerticalCircleList"/>
    <dgm:cxn modelId="{39D5DE78-5341-4923-BC93-4FA8728256D2}" type="presOf" srcId="{6DC6F796-B613-4CF3-9543-EE918D1037CD}" destId="{8213D050-579E-49A0-A57A-3A4CA4ECECCB}" srcOrd="0" destOrd="0" presId="urn:microsoft.com/office/officeart/2008/layout/VerticalCircleList"/>
    <dgm:cxn modelId="{39352043-5B95-408E-B8EA-E8DAD6556E53}" srcId="{DA7504DB-CC48-473E-B36C-539A6C28E285}" destId="{E70260C8-E827-4CC8-A63B-ECBF094C4085}" srcOrd="0" destOrd="0" parTransId="{53F2A6F2-0E9F-4BB5-8E72-338EDBA1C27A}" sibTransId="{D009A2A3-7F71-4C20-AF87-5400D8553B2F}"/>
    <dgm:cxn modelId="{C6AA4E24-9FDC-41D9-864D-6FBA9F2A8FDB}" srcId="{DA7504DB-CC48-473E-B36C-539A6C28E285}" destId="{7186458C-3EF2-4312-A8D4-D1D47F409391}" srcOrd="2" destOrd="0" parTransId="{BF565E15-4413-4DEB-A388-70855F68AE95}" sibTransId="{F4F71EA6-7762-4224-97DA-2F0D48C2BCD2}"/>
    <dgm:cxn modelId="{18145F7D-5361-4DC9-A538-AE3B583D54FE}" type="presParOf" srcId="{B1CB8445-308B-4DE6-A5B1-325B5208FB82}" destId="{B84F9EA7-110C-4CA5-8145-B15CF211BDDE}" srcOrd="0" destOrd="0" presId="urn:microsoft.com/office/officeart/2008/layout/VerticalCircleList"/>
    <dgm:cxn modelId="{C5F69B94-587F-4BB7-99EF-371579DACDCE}" type="presParOf" srcId="{B84F9EA7-110C-4CA5-8145-B15CF211BDDE}" destId="{B935F928-4496-43D0-A0D1-82BB46B4292E}" srcOrd="0" destOrd="0" presId="urn:microsoft.com/office/officeart/2008/layout/VerticalCircleList"/>
    <dgm:cxn modelId="{7D740B5F-8AFA-4AF0-BDCD-727C911C36D1}" type="presParOf" srcId="{B84F9EA7-110C-4CA5-8145-B15CF211BDDE}" destId="{11B9A284-001F-4087-8270-11F343BC0302}" srcOrd="1" destOrd="0" presId="urn:microsoft.com/office/officeart/2008/layout/VerticalCircleList"/>
    <dgm:cxn modelId="{08BAA43A-D831-49BA-8ED3-71B8B1E7F31B}" type="presParOf" srcId="{B84F9EA7-110C-4CA5-8145-B15CF211BDDE}" destId="{886131D2-0772-4952-BDD4-4110DE6C9305}" srcOrd="2" destOrd="0" presId="urn:microsoft.com/office/officeart/2008/layout/VerticalCircleList"/>
    <dgm:cxn modelId="{3857A820-4190-4531-A256-9D618102402F}" type="presParOf" srcId="{B1CB8445-308B-4DE6-A5B1-325B5208FB82}" destId="{B4351280-9E3D-4698-8A61-1FC3F8BD8128}" srcOrd="1" destOrd="0" presId="urn:microsoft.com/office/officeart/2008/layout/VerticalCircleList"/>
    <dgm:cxn modelId="{C74A44BC-92F3-4D71-A9C1-51C6C6513F98}" type="presParOf" srcId="{B4351280-9E3D-4698-8A61-1FC3F8BD8128}" destId="{3D455607-37F6-43C6-86D4-03C2551D00E6}" srcOrd="0" destOrd="0" presId="urn:microsoft.com/office/officeart/2008/layout/VerticalCircleList"/>
    <dgm:cxn modelId="{4CBAF925-0357-4F6E-9F49-BF77956223FB}" type="presParOf" srcId="{B4351280-9E3D-4698-8A61-1FC3F8BD8128}" destId="{1BE3CFDC-0BBC-4712-8B59-77006B912F3A}" srcOrd="1" destOrd="0" presId="urn:microsoft.com/office/officeart/2008/layout/VerticalCircleList"/>
    <dgm:cxn modelId="{B8868A1A-0686-4961-B83F-6A279F92B477}" type="presParOf" srcId="{B4351280-9E3D-4698-8A61-1FC3F8BD8128}" destId="{8213D050-579E-49A0-A57A-3A4CA4ECECCB}" srcOrd="2" destOrd="0" presId="urn:microsoft.com/office/officeart/2008/layout/VerticalCircleList"/>
    <dgm:cxn modelId="{B598DB07-459A-44A7-8C72-9A48218EF681}" type="presParOf" srcId="{B1CB8445-308B-4DE6-A5B1-325B5208FB82}" destId="{AD11F4C8-6497-4163-BB5C-4209928DFDC5}" srcOrd="2" destOrd="0" presId="urn:microsoft.com/office/officeart/2008/layout/VerticalCircleList"/>
    <dgm:cxn modelId="{502A4237-7005-48D3-9B7B-66AE87A176B2}" type="presParOf" srcId="{AD11F4C8-6497-4163-BB5C-4209928DFDC5}" destId="{3CAF9B2D-BD82-4E11-8DB9-589F09CD3E19}" srcOrd="0" destOrd="0" presId="urn:microsoft.com/office/officeart/2008/layout/VerticalCircleList"/>
    <dgm:cxn modelId="{E95BBA89-5E76-4FB4-B709-7BB491B7428A}" type="presParOf" srcId="{AD11F4C8-6497-4163-BB5C-4209928DFDC5}" destId="{36BDB1DA-57ED-4120-9703-4D8473A01704}" srcOrd="1" destOrd="0" presId="urn:microsoft.com/office/officeart/2008/layout/VerticalCircleList"/>
    <dgm:cxn modelId="{C4EEC217-AA1A-4540-A1A7-18A9D85BCB06}" type="presParOf" srcId="{AD11F4C8-6497-4163-BB5C-4209928DFDC5}" destId="{B78CE7F0-FF1A-4D7D-B37C-CF96A3137B80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807768-C95B-413F-9533-78E2F245417A}">
      <dsp:nvSpPr>
        <dsp:cNvPr id="0" name=""/>
        <dsp:cNvSpPr/>
      </dsp:nvSpPr>
      <dsp:spPr>
        <a:xfrm>
          <a:off x="0" y="23223"/>
          <a:ext cx="6609750" cy="1107953"/>
        </a:xfrm>
        <a:prstGeom prst="roundRect">
          <a:avLst/>
        </a:prstGeom>
        <a:solidFill>
          <a:srgbClr val="7E87C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kern="1200" dirty="0"/>
            <a:t>Kuuloaisti aistii paineaaltoja</a:t>
          </a:r>
        </a:p>
      </dsp:txBody>
      <dsp:txXfrm>
        <a:off x="54086" y="77309"/>
        <a:ext cx="6501578" cy="999781"/>
      </dsp:txXfrm>
    </dsp:sp>
    <dsp:sp modelId="{E16E97CF-B93D-4A60-AE9C-8F9259CE8C5A}">
      <dsp:nvSpPr>
        <dsp:cNvPr id="0" name=""/>
        <dsp:cNvSpPr/>
      </dsp:nvSpPr>
      <dsp:spPr>
        <a:xfrm>
          <a:off x="0" y="1168616"/>
          <a:ext cx="6609750" cy="110795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kern="1200" dirty="0"/>
            <a:t>Aistittu äänen taajuusalue (korkeus) on 20 – 20 000 hertsiä </a:t>
          </a:r>
        </a:p>
      </dsp:txBody>
      <dsp:txXfrm>
        <a:off x="54086" y="1222702"/>
        <a:ext cx="6501578" cy="999781"/>
      </dsp:txXfrm>
    </dsp:sp>
    <dsp:sp modelId="{544128BF-0F63-4557-AB57-666B129BA436}">
      <dsp:nvSpPr>
        <dsp:cNvPr id="0" name=""/>
        <dsp:cNvSpPr/>
      </dsp:nvSpPr>
      <dsp:spPr>
        <a:xfrm>
          <a:off x="0" y="2314010"/>
          <a:ext cx="6609750" cy="110795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kern="1200" dirty="0"/>
            <a:t>Äänen voimakkuus ilmaistaan desibeleillä: heikoimman ja voimakkaimman aistittavan äänen ero on 100 000 000 000 000 kertainen </a:t>
          </a:r>
        </a:p>
      </dsp:txBody>
      <dsp:txXfrm>
        <a:off x="54086" y="2368096"/>
        <a:ext cx="6501578" cy="999781"/>
      </dsp:txXfrm>
    </dsp:sp>
    <dsp:sp modelId="{317BB8C1-42EC-4763-873A-9444A02FA4B8}">
      <dsp:nvSpPr>
        <dsp:cNvPr id="0" name=""/>
        <dsp:cNvSpPr/>
      </dsp:nvSpPr>
      <dsp:spPr>
        <a:xfrm>
          <a:off x="0" y="3459403"/>
          <a:ext cx="6609750" cy="110795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b="1" kern="1200" dirty="0"/>
            <a:t>Ulkokorva</a:t>
          </a:r>
          <a:r>
            <a:rPr lang="fi-FI" sz="2000" kern="1200" dirty="0"/>
            <a:t> kerää, </a:t>
          </a:r>
          <a:r>
            <a:rPr lang="fi-FI" sz="2000" b="1" kern="1200" dirty="0"/>
            <a:t>välikorva</a:t>
          </a:r>
          <a:r>
            <a:rPr lang="fi-FI" sz="2000" kern="1200" dirty="0"/>
            <a:t> vahvistaa ja </a:t>
          </a:r>
          <a:r>
            <a:rPr lang="fi-FI" sz="2000" b="1" kern="1200" dirty="0"/>
            <a:t>sisäkorva</a:t>
          </a:r>
          <a:r>
            <a:rPr lang="fi-FI" sz="2000" kern="1200" dirty="0"/>
            <a:t> aistii paineaallon</a:t>
          </a:r>
        </a:p>
      </dsp:txBody>
      <dsp:txXfrm>
        <a:off x="54086" y="3513489"/>
        <a:ext cx="6501578" cy="999781"/>
      </dsp:txXfrm>
    </dsp:sp>
    <dsp:sp modelId="{35E8D23F-0E38-414A-A75F-C336D95D7C02}">
      <dsp:nvSpPr>
        <dsp:cNvPr id="0" name=""/>
        <dsp:cNvSpPr/>
      </dsp:nvSpPr>
      <dsp:spPr>
        <a:xfrm>
          <a:off x="0" y="4604797"/>
          <a:ext cx="6609750" cy="110795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kern="1200" dirty="0"/>
            <a:t>Primääri kuuloalue sijaitsee ohimolohkossa</a:t>
          </a:r>
        </a:p>
      </dsp:txBody>
      <dsp:txXfrm>
        <a:off x="54086" y="4658883"/>
        <a:ext cx="6501578" cy="9997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B9A284-001F-4087-8270-11F343BC0302}">
      <dsp:nvSpPr>
        <dsp:cNvPr id="0" name=""/>
        <dsp:cNvSpPr/>
      </dsp:nvSpPr>
      <dsp:spPr>
        <a:xfrm>
          <a:off x="252637" y="714218"/>
          <a:ext cx="963547" cy="963547"/>
        </a:xfrm>
        <a:prstGeom prst="ellipse">
          <a:avLst/>
        </a:prstGeom>
        <a:solidFill>
          <a:srgbClr val="F9DCF5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86131D2-0772-4952-BDD4-4110DE6C9305}">
      <dsp:nvSpPr>
        <dsp:cNvPr id="0" name=""/>
        <dsp:cNvSpPr/>
      </dsp:nvSpPr>
      <dsp:spPr>
        <a:xfrm>
          <a:off x="734411" y="714218"/>
          <a:ext cx="5140879" cy="9635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400" kern="1200" dirty="0">
              <a:solidFill>
                <a:srgbClr val="7E87C7"/>
              </a:solidFill>
            </a:rPr>
            <a:t>Hajuaisti kykene erottelemaan tuhansia erilaisia kaasumaisia molekyylejä</a:t>
          </a:r>
        </a:p>
      </dsp:txBody>
      <dsp:txXfrm>
        <a:off x="734411" y="714218"/>
        <a:ext cx="5140879" cy="963547"/>
      </dsp:txXfrm>
    </dsp:sp>
    <dsp:sp modelId="{1BE3CFDC-0BBC-4712-8B59-77006B912F3A}">
      <dsp:nvSpPr>
        <dsp:cNvPr id="0" name=""/>
        <dsp:cNvSpPr/>
      </dsp:nvSpPr>
      <dsp:spPr>
        <a:xfrm>
          <a:off x="252637" y="1677766"/>
          <a:ext cx="963547" cy="963547"/>
        </a:xfrm>
        <a:prstGeom prst="ellipse">
          <a:avLst/>
        </a:prstGeom>
        <a:solidFill>
          <a:srgbClr val="F9DCF5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213D050-579E-49A0-A57A-3A4CA4ECECCB}">
      <dsp:nvSpPr>
        <dsp:cNvPr id="0" name=""/>
        <dsp:cNvSpPr/>
      </dsp:nvSpPr>
      <dsp:spPr>
        <a:xfrm>
          <a:off x="734411" y="1677766"/>
          <a:ext cx="5140879" cy="9635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400" kern="1200" dirty="0">
              <a:solidFill>
                <a:srgbClr val="7E87C7"/>
              </a:solidFill>
            </a:rPr>
            <a:t>Hajureseptorit sijaitsevat nenäontelon </a:t>
          </a:r>
          <a:r>
            <a:rPr lang="fi-FI" sz="2400" b="1" kern="1200" dirty="0">
              <a:solidFill>
                <a:srgbClr val="7E87C7"/>
              </a:solidFill>
            </a:rPr>
            <a:t>hajuepiteelissä</a:t>
          </a:r>
        </a:p>
      </dsp:txBody>
      <dsp:txXfrm>
        <a:off x="734411" y="1677766"/>
        <a:ext cx="5140879" cy="963547"/>
      </dsp:txXfrm>
    </dsp:sp>
    <dsp:sp modelId="{36BDB1DA-57ED-4120-9703-4D8473A01704}">
      <dsp:nvSpPr>
        <dsp:cNvPr id="0" name=""/>
        <dsp:cNvSpPr/>
      </dsp:nvSpPr>
      <dsp:spPr>
        <a:xfrm>
          <a:off x="252637" y="2641314"/>
          <a:ext cx="963547" cy="963547"/>
        </a:xfrm>
        <a:prstGeom prst="ellipse">
          <a:avLst/>
        </a:prstGeom>
        <a:solidFill>
          <a:srgbClr val="F9DCF5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78CE7F0-FF1A-4D7D-B37C-CF96A3137B80}">
      <dsp:nvSpPr>
        <dsp:cNvPr id="0" name=""/>
        <dsp:cNvSpPr/>
      </dsp:nvSpPr>
      <dsp:spPr>
        <a:xfrm>
          <a:off x="734411" y="2641314"/>
          <a:ext cx="5140879" cy="9635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400" kern="1200" dirty="0">
              <a:solidFill>
                <a:srgbClr val="7E87C7"/>
              </a:solidFill>
            </a:rPr>
            <a:t>Hajuaistimus tapahtuu isoaivojen hajualueella ja limbisessä järjestelmässä</a:t>
          </a:r>
        </a:p>
      </dsp:txBody>
      <dsp:txXfrm>
        <a:off x="734411" y="2641314"/>
        <a:ext cx="5140879" cy="9635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FB6CB-8672-6C41-9AE6-36381D05995E}" type="datetimeFigureOut">
              <a:rPr lang="fi-FI" smtClean="0"/>
              <a:t>12.5.2023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2884B2-4647-6F4B-B58A-4FBCFBA433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838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12.5.2023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6452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12.5.2023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6771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12.5.2023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0036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12.5.2023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8785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12.5.2023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8206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12.5.2023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1960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12.5.2023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0250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12.5.2023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6484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12.5.2023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7860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12.5.2023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934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12.5.2023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9899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CE5A8-2DF2-0441-AD7A-3A45C0606D64}" type="datetimeFigureOut">
              <a:rPr lang="fi-FI" smtClean="0"/>
              <a:t>12.5.2023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3374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l="-41000" r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xmlns="" id="{F0255523-F2D1-50A1-497A-E4182E9294A2}"/>
              </a:ext>
            </a:extLst>
          </p:cNvPr>
          <p:cNvSpPr txBox="1"/>
          <p:nvPr/>
        </p:nvSpPr>
        <p:spPr>
          <a:xfrm>
            <a:off x="353962" y="280219"/>
            <a:ext cx="11459496" cy="6341807"/>
          </a:xfrm>
          <a:prstGeom prst="rect">
            <a:avLst/>
          </a:prstGeom>
          <a:solidFill>
            <a:schemeClr val="bg1">
              <a:alpha val="41881"/>
            </a:schemeClr>
          </a:solidFill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xmlns="" id="{5C48DE63-D6B4-23B2-F391-B3850A0573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5697" y="6176963"/>
            <a:ext cx="1316303" cy="589704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F3AEDAD3-153F-252E-E40A-E7FD954B73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035" y="2456099"/>
            <a:ext cx="5029200" cy="1945801"/>
          </a:xfrm>
          <a:noFill/>
        </p:spPr>
        <p:txBody>
          <a:bodyPr>
            <a:normAutofit/>
          </a:bodyPr>
          <a:lstStyle/>
          <a:p>
            <a:pPr algn="l"/>
            <a:r>
              <a:rPr lang="fi-FI" sz="4000" dirty="0" smtClean="0">
                <a:solidFill>
                  <a:srgbClr val="7E87C7"/>
                </a:solidFill>
              </a:rPr>
              <a:t> Aistit (Kpl 9)</a:t>
            </a:r>
            <a:endParaRPr lang="fi-FI" sz="4000" dirty="0">
              <a:solidFill>
                <a:srgbClr val="7E87C7"/>
              </a:solidFill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xmlns="" id="{6C4A5601-70FA-B57C-564E-C7281A2EE4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5600" y="1628366"/>
            <a:ext cx="5305365" cy="360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749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56681" y="432186"/>
            <a:ext cx="11478638" cy="918926"/>
          </a:xfrm>
        </p:spPr>
        <p:txBody>
          <a:bodyPr>
            <a:normAutofit/>
          </a:bodyPr>
          <a:lstStyle/>
          <a:p>
            <a:r>
              <a:rPr lang="fi-FI" sz="4000" b="1" dirty="0" smtClean="0">
                <a:solidFill>
                  <a:srgbClr val="7E87C7"/>
                </a:solidFill>
              </a:rPr>
              <a:t>3. Liike- ja tasapainoaisti</a:t>
            </a:r>
            <a:endParaRPr lang="fi-FI" sz="4000" b="1" dirty="0">
              <a:solidFill>
                <a:srgbClr val="7E87C7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6682" y="1937629"/>
            <a:ext cx="4536332" cy="3575897"/>
          </a:xfrm>
        </p:spPr>
        <p:txBody>
          <a:bodyPr>
            <a:normAutofit fontScale="92500" lnSpcReduction="20000"/>
          </a:bodyPr>
          <a:lstStyle/>
          <a:p>
            <a:r>
              <a:rPr lang="fi-FI" sz="2600" dirty="0">
                <a:solidFill>
                  <a:srgbClr val="7E87C7"/>
                </a:solidFill>
              </a:rPr>
              <a:t>Pään liikkeet ja asento aistitaan sisäkorvan tasapainoelimellä</a:t>
            </a:r>
          </a:p>
          <a:p>
            <a:r>
              <a:rPr lang="fi-FI" sz="2600" dirty="0">
                <a:solidFill>
                  <a:srgbClr val="7E87C7"/>
                </a:solidFill>
              </a:rPr>
              <a:t>Kaarikäytävien aistisolut aistivat kaikki mahdolliset pään liikesuunnat</a:t>
            </a:r>
          </a:p>
          <a:p>
            <a:r>
              <a:rPr lang="fi-FI" sz="2600" b="1" dirty="0">
                <a:solidFill>
                  <a:srgbClr val="7E87C7"/>
                </a:solidFill>
              </a:rPr>
              <a:t>Soikean ja pyöreän rakkulan </a:t>
            </a:r>
            <a:r>
              <a:rPr lang="fi-FI" sz="2600" dirty="0">
                <a:solidFill>
                  <a:srgbClr val="7E87C7"/>
                </a:solidFill>
              </a:rPr>
              <a:t>avulla aistitaan pään asento ja suoraviivainen muuttuva liike</a:t>
            </a:r>
          </a:p>
          <a:p>
            <a:r>
              <a:rPr lang="fi-FI" sz="2600" dirty="0">
                <a:solidFill>
                  <a:srgbClr val="7E87C7"/>
                </a:solidFill>
              </a:rPr>
              <a:t>Tasapainon aistimeen käytetään myös näköaistia sekä tietoa lihasten ja jänteiden venytyksestä</a:t>
            </a:r>
          </a:p>
          <a:p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xmlns="" id="{2BFC13E2-82BD-6D21-6AED-47246AD9E6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5697" y="6176963"/>
            <a:ext cx="1316303" cy="589704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xmlns="" id="{F2ABB77F-5CE7-761A-7A45-6D89E53111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744" y="1585358"/>
            <a:ext cx="6694317" cy="435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38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4136" y="381694"/>
            <a:ext cx="10359956" cy="1162118"/>
          </a:xfrm>
        </p:spPr>
        <p:txBody>
          <a:bodyPr>
            <a:noAutofit/>
          </a:bodyPr>
          <a:lstStyle/>
          <a:p>
            <a:r>
              <a:rPr lang="fi-FI" sz="4000" b="1" dirty="0" smtClean="0">
                <a:solidFill>
                  <a:srgbClr val="7E87C7"/>
                </a:solidFill>
              </a:rPr>
              <a:t>4. </a:t>
            </a:r>
            <a:r>
              <a:rPr lang="fi-FI" sz="4000" b="1" dirty="0">
                <a:solidFill>
                  <a:srgbClr val="7E87C7"/>
                </a:solidFill>
              </a:rPr>
              <a:t>M</a:t>
            </a:r>
            <a:r>
              <a:rPr lang="fi-FI" sz="4000" b="1" dirty="0" smtClean="0">
                <a:solidFill>
                  <a:srgbClr val="7E87C7"/>
                </a:solidFill>
              </a:rPr>
              <a:t>aku- </a:t>
            </a:r>
            <a:r>
              <a:rPr lang="fi-FI" sz="4000" b="1" dirty="0">
                <a:solidFill>
                  <a:srgbClr val="7E87C7"/>
                </a:solidFill>
              </a:rPr>
              <a:t>ja </a:t>
            </a:r>
            <a:r>
              <a:rPr lang="fi-FI" sz="4000" b="1" dirty="0" smtClean="0">
                <a:solidFill>
                  <a:srgbClr val="7E87C7"/>
                </a:solidFill>
              </a:rPr>
              <a:t>hajuaisti</a:t>
            </a:r>
            <a:endParaRPr lang="fi-FI" sz="4000" b="1" dirty="0">
              <a:solidFill>
                <a:srgbClr val="7E87C7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4136" y="2607356"/>
            <a:ext cx="3390900" cy="2596498"/>
          </a:xfrm>
        </p:spPr>
        <p:txBody>
          <a:bodyPr>
            <a:normAutofit/>
          </a:bodyPr>
          <a:lstStyle/>
          <a:p>
            <a:r>
              <a:rPr lang="fi-FI" sz="2400" b="1" dirty="0">
                <a:solidFill>
                  <a:srgbClr val="7E87C7"/>
                </a:solidFill>
              </a:rPr>
              <a:t>Makuaistin</a:t>
            </a:r>
            <a:r>
              <a:rPr lang="fi-FI" sz="2400" dirty="0">
                <a:solidFill>
                  <a:srgbClr val="7E87C7"/>
                </a:solidFill>
              </a:rPr>
              <a:t> avulla tunnistetaan perusmaut</a:t>
            </a:r>
          </a:p>
          <a:p>
            <a:r>
              <a:rPr lang="fi-FI" sz="2400" dirty="0">
                <a:solidFill>
                  <a:srgbClr val="7E87C7"/>
                </a:solidFill>
              </a:rPr>
              <a:t>Aistinsolu ärtyy, kun nesteeseen liuennut molekyyli tarttuu aistinreseptoriin</a:t>
            </a:r>
          </a:p>
          <a:p>
            <a:endParaRPr lang="fi-FI" b="1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pic>
        <p:nvPicPr>
          <p:cNvPr id="7" name="Kuva 6" descr="Kuva, joka sisältää kohteen teksti&#10;&#10;Kuvaus luotu automaattisesti">
            <a:extLst>
              <a:ext uri="{FF2B5EF4-FFF2-40B4-BE49-F238E27FC236}">
                <a16:creationId xmlns:a16="http://schemas.microsoft.com/office/drawing/2014/main" xmlns="" id="{F828ED35-FF22-F9A5-287D-C0CB4D168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7012" y="1969281"/>
            <a:ext cx="7859908" cy="401953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xmlns="" id="{265B5E26-A565-89B8-1690-AA429627F8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5697" y="6176963"/>
            <a:ext cx="1316303" cy="58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8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xmlns="" id="{1A7754B6-80C9-1A4A-3965-B62A0191124A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94651900"/>
              </p:ext>
            </p:extLst>
          </p:nvPr>
        </p:nvGraphicFramePr>
        <p:xfrm>
          <a:off x="418503" y="1696540"/>
          <a:ext cx="5875291" cy="4319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tsikko 1">
            <a:extLst>
              <a:ext uri="{FF2B5EF4-FFF2-40B4-BE49-F238E27FC236}">
                <a16:creationId xmlns:a16="http://schemas.microsoft.com/office/drawing/2014/main" xmlns="" id="{57168B22-DE6C-C2D5-8A18-67405672AC53}"/>
              </a:ext>
            </a:extLst>
          </p:cNvPr>
          <p:cNvSpPr txBox="1">
            <a:spLocks/>
          </p:cNvSpPr>
          <p:nvPr/>
        </p:nvSpPr>
        <p:spPr>
          <a:xfrm>
            <a:off x="311499" y="142473"/>
            <a:ext cx="11726425" cy="104323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i-FI" sz="4000" b="1" dirty="0">
              <a:solidFill>
                <a:srgbClr val="7E87C7"/>
              </a:solidFill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xmlns="" id="{799DF7AD-5B2A-C80B-FAF3-0142D3C203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75697" y="6176963"/>
            <a:ext cx="1316303" cy="589704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xmlns="" id="{6A4B45FB-172D-553D-12C5-F87B676B1F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12217" y="859961"/>
            <a:ext cx="3020746" cy="599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33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 descr="Kuva, joka sisältää kohteen ruoho, ulko, henkilö, kenttä&#10;&#10;Kuvaus luotu automaattisesti">
            <a:extLst>
              <a:ext uri="{FF2B5EF4-FFF2-40B4-BE49-F238E27FC236}">
                <a16:creationId xmlns:a16="http://schemas.microsoft.com/office/drawing/2014/main" xmlns="" id="{45BC52AA-895D-D0BB-7018-5DFFE98DD6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3254" r="13910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fi-FI" sz="3700" b="1" dirty="0" smtClean="0">
                <a:solidFill>
                  <a:srgbClr val="7E87C7"/>
                </a:solidFill>
              </a:rPr>
              <a:t>5. Kipuaisti </a:t>
            </a:r>
            <a:endParaRPr lang="fi-FI" sz="3700" b="1" dirty="0">
              <a:solidFill>
                <a:srgbClr val="7E87C7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r>
              <a:rPr lang="fi-FI" sz="2000" dirty="0">
                <a:solidFill>
                  <a:srgbClr val="7E87C7"/>
                </a:solidFill>
              </a:rPr>
              <a:t>Mikä tahansa liian voimakas ärsyke aistitaan kipuna</a:t>
            </a:r>
          </a:p>
          <a:p>
            <a:r>
              <a:rPr lang="fi-FI" sz="2000" dirty="0">
                <a:solidFill>
                  <a:srgbClr val="7E87C7"/>
                </a:solidFill>
              </a:rPr>
              <a:t>Kipureseptoreja ovat </a:t>
            </a:r>
            <a:r>
              <a:rPr lang="fi-FI" sz="2000" b="1" dirty="0">
                <a:solidFill>
                  <a:srgbClr val="7E87C7"/>
                </a:solidFill>
              </a:rPr>
              <a:t>vapaat hermopäätteet</a:t>
            </a:r>
          </a:p>
          <a:p>
            <a:r>
              <a:rPr lang="fi-FI" sz="2000" b="1" dirty="0">
                <a:solidFill>
                  <a:srgbClr val="7E87C7"/>
                </a:solidFill>
              </a:rPr>
              <a:t>Kipureseptorit</a:t>
            </a:r>
            <a:r>
              <a:rPr lang="fi-FI" sz="2000" dirty="0">
                <a:solidFill>
                  <a:srgbClr val="7E87C7"/>
                </a:solidFill>
              </a:rPr>
              <a:t> ärtyvät vaurioituessaan, vaurioituneen kudoksen erittämistä kemiallisista aineista tai kun niihin kohdistuu suuri paine </a:t>
            </a:r>
          </a:p>
          <a:p>
            <a:r>
              <a:rPr lang="fi-FI" sz="2000" dirty="0">
                <a:solidFill>
                  <a:srgbClr val="7E87C7"/>
                </a:solidFill>
              </a:rPr>
              <a:t>Kipuaistissa ei tapahdu adaptaatiota</a:t>
            </a:r>
          </a:p>
          <a:p>
            <a:endParaRPr lang="fi-FI" sz="2000" dirty="0"/>
          </a:p>
          <a:p>
            <a:endParaRPr lang="fi-FI" sz="2000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xmlns="" id="{B1F16041-0BBB-2125-F52F-914C9D5DEB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5697" y="6176963"/>
            <a:ext cx="1316303" cy="58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51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914900" y="299602"/>
            <a:ext cx="2362200" cy="802194"/>
          </a:xfrm>
        </p:spPr>
        <p:txBody>
          <a:bodyPr>
            <a:normAutofit/>
          </a:bodyPr>
          <a:lstStyle/>
          <a:p>
            <a:r>
              <a:rPr lang="fi-FI" sz="4000">
                <a:solidFill>
                  <a:srgbClr val="7E87C7"/>
                </a:solidFill>
                <a:ea typeface="Myriad Pro Semibold" charset="0"/>
                <a:cs typeface="Myriad Pro Semibold" charset="0"/>
              </a:rPr>
              <a:t>Tiivistelmä</a:t>
            </a:r>
            <a:endParaRPr lang="fi-FI" sz="4000" dirty="0">
              <a:solidFill>
                <a:srgbClr val="7E87C7"/>
              </a:solidFill>
            </a:endParaRPr>
          </a:p>
        </p:txBody>
      </p:sp>
      <p:pic>
        <p:nvPicPr>
          <p:cNvPr id="4" name="Kuva 3" descr="Kuva, joka sisältää kohteen teksti&#10;&#10;Kuvaus luotu automaattisesti">
            <a:extLst>
              <a:ext uri="{FF2B5EF4-FFF2-40B4-BE49-F238E27FC236}">
                <a16:creationId xmlns:a16="http://schemas.microsoft.com/office/drawing/2014/main" xmlns="" id="{5B256742-7116-DCD7-BED7-7EC7C0898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372" y="981215"/>
            <a:ext cx="7935256" cy="5741699"/>
          </a:xfrm>
          <a:prstGeom prst="rect">
            <a:avLst/>
          </a:prstGeom>
        </p:spPr>
      </p:pic>
      <p:pic>
        <p:nvPicPr>
          <p:cNvPr id="20" name="Kuva 19">
            <a:extLst>
              <a:ext uri="{FF2B5EF4-FFF2-40B4-BE49-F238E27FC236}">
                <a16:creationId xmlns:a16="http://schemas.microsoft.com/office/drawing/2014/main" xmlns="" id="{D2ED7582-494A-2A5C-EC8C-ECC3BEE8DC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5697" y="6176963"/>
            <a:ext cx="1316303" cy="58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29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57509" y="365126"/>
            <a:ext cx="10276981" cy="921064"/>
          </a:xfrm>
        </p:spPr>
        <p:txBody>
          <a:bodyPr>
            <a:normAutofit/>
          </a:bodyPr>
          <a:lstStyle/>
          <a:p>
            <a:r>
              <a:rPr lang="fi-FI" sz="4000" b="1" dirty="0">
                <a:solidFill>
                  <a:srgbClr val="7E87C7"/>
                </a:solidFill>
                <a:ea typeface="Myriad Pro Semibold" charset="0"/>
                <a:cs typeface="Myriad Pro Semibold" charset="0"/>
              </a:rPr>
              <a:t>Aistien avulla reagoidaan monenlaisiin ärsykkeisiin</a:t>
            </a:r>
          </a:p>
        </p:txBody>
      </p:sp>
      <p:sp>
        <p:nvSpPr>
          <p:cNvPr id="6" name="Tekstiruutu 5"/>
          <p:cNvSpPr txBox="1"/>
          <p:nvPr/>
        </p:nvSpPr>
        <p:spPr>
          <a:xfrm>
            <a:off x="957509" y="2762080"/>
            <a:ext cx="2850816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400" b="1" dirty="0" smtClean="0">
                <a:solidFill>
                  <a:srgbClr val="7E87C7"/>
                </a:solidFill>
              </a:rPr>
              <a:t>aistimus</a:t>
            </a:r>
            <a:r>
              <a:rPr lang="fi-FI" sz="2400" dirty="0" smtClean="0">
                <a:solidFill>
                  <a:srgbClr val="7E87C7"/>
                </a:solidFill>
              </a:rPr>
              <a:t> </a:t>
            </a:r>
            <a:r>
              <a:rPr lang="fi-FI" sz="2400" dirty="0">
                <a:solidFill>
                  <a:srgbClr val="7E87C7"/>
                </a:solidFill>
              </a:rPr>
              <a:t>syntyy vasta aivoissa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xmlns="" id="{D17D414C-F480-93F6-D961-77A48519A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5697" y="6176963"/>
            <a:ext cx="1316303" cy="589704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xmlns="" id="{5EC8629E-2518-2EAF-4CA2-0A99F33B9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8540" y="1683665"/>
            <a:ext cx="7813757" cy="409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26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65864" y="174233"/>
            <a:ext cx="3603171" cy="770339"/>
          </a:xfrm>
        </p:spPr>
        <p:txBody>
          <a:bodyPr>
            <a:normAutofit/>
          </a:bodyPr>
          <a:lstStyle/>
          <a:p>
            <a:r>
              <a:rPr lang="fi-FI" sz="4000" b="1" dirty="0">
                <a:solidFill>
                  <a:srgbClr val="7E87C7"/>
                </a:solidFill>
                <a:ea typeface="Myriad Pro Semibold" charset="0"/>
                <a:cs typeface="Myriad Pro Semibold" charset="0"/>
              </a:rPr>
              <a:t>Silmän rakenne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xmlns="" id="{429B5298-B92B-893E-76E2-E96443192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5697" y="6176963"/>
            <a:ext cx="1316303" cy="589704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xmlns="" id="{2AA51CFA-C11E-060F-67A7-BCDD55FD70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9310" y="1499612"/>
            <a:ext cx="5113377" cy="4563475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xmlns="" id="{542185A0-0A4D-F424-F257-E79B9CE7E068}"/>
              </a:ext>
            </a:extLst>
          </p:cNvPr>
          <p:cNvSpPr txBox="1"/>
          <p:nvPr/>
        </p:nvSpPr>
        <p:spPr>
          <a:xfrm>
            <a:off x="5105400" y="1161058"/>
            <a:ext cx="1162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>
                <a:solidFill>
                  <a:srgbClr val="7E87C7"/>
                </a:solidFill>
              </a:rPr>
              <a:t>kovakalvo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xmlns="" id="{E1C4E05E-91DD-701D-A0A3-8BE60CDFCDF7}"/>
              </a:ext>
            </a:extLst>
          </p:cNvPr>
          <p:cNvSpPr txBox="1"/>
          <p:nvPr/>
        </p:nvSpPr>
        <p:spPr>
          <a:xfrm>
            <a:off x="6298018" y="1114241"/>
            <a:ext cx="1162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>
                <a:solidFill>
                  <a:srgbClr val="7E87C7"/>
                </a:solidFill>
              </a:rPr>
              <a:t>suonikalvo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xmlns="" id="{859968CB-8296-CEFC-9C8A-C676F11A4EE0}"/>
              </a:ext>
            </a:extLst>
          </p:cNvPr>
          <p:cNvSpPr txBox="1"/>
          <p:nvPr/>
        </p:nvSpPr>
        <p:spPr>
          <a:xfrm>
            <a:off x="6962775" y="1932583"/>
            <a:ext cx="1276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>
                <a:solidFill>
                  <a:srgbClr val="7E87C7"/>
                </a:solidFill>
              </a:rPr>
              <a:t>verkkokalvo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xmlns="" id="{E957BAEC-CB2C-4EA1-DB5F-D6A12B820CB9}"/>
              </a:ext>
            </a:extLst>
          </p:cNvPr>
          <p:cNvSpPr txBox="1"/>
          <p:nvPr/>
        </p:nvSpPr>
        <p:spPr>
          <a:xfrm>
            <a:off x="7600950" y="2533397"/>
            <a:ext cx="2474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>
                <a:solidFill>
                  <a:srgbClr val="7E87C7"/>
                </a:solidFill>
              </a:rPr>
              <a:t>keltatäplässä</a:t>
            </a:r>
            <a:r>
              <a:rPr lang="fi-FI" sz="1600" dirty="0">
                <a:solidFill>
                  <a:srgbClr val="7E87C7"/>
                </a:solidFill>
              </a:rPr>
              <a:t> on verkkokalvon </a:t>
            </a:r>
            <a:r>
              <a:rPr lang="fi-FI" sz="1600" b="1" dirty="0">
                <a:solidFill>
                  <a:srgbClr val="7E87C7"/>
                </a:solidFill>
              </a:rPr>
              <a:t>keskikuoppa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xmlns="" id="{BE947F87-96BB-274E-F0E7-BD1DBBB41312}"/>
              </a:ext>
            </a:extLst>
          </p:cNvPr>
          <p:cNvSpPr txBox="1"/>
          <p:nvPr/>
        </p:nvSpPr>
        <p:spPr>
          <a:xfrm>
            <a:off x="8229600" y="5019834"/>
            <a:ext cx="24745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>
                <a:solidFill>
                  <a:srgbClr val="7E87C7"/>
                </a:solidFill>
              </a:rPr>
              <a:t>Näköhermo, </a:t>
            </a:r>
            <a:r>
              <a:rPr lang="fi-FI" sz="1600" dirty="0">
                <a:solidFill>
                  <a:srgbClr val="7E87C7"/>
                </a:solidFill>
              </a:rPr>
              <a:t>näköhermon kiinnittymiskohta ns. </a:t>
            </a:r>
            <a:r>
              <a:rPr lang="fi-FI" sz="1600" b="1" dirty="0">
                <a:solidFill>
                  <a:srgbClr val="7E87C7"/>
                </a:solidFill>
              </a:rPr>
              <a:t>sokea täplä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xmlns="" id="{6B2B5189-EFD0-6AC6-4768-6458C40509F7}"/>
              </a:ext>
            </a:extLst>
          </p:cNvPr>
          <p:cNvSpPr txBox="1"/>
          <p:nvPr/>
        </p:nvSpPr>
        <p:spPr>
          <a:xfrm>
            <a:off x="6267450" y="6133261"/>
            <a:ext cx="1162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>
                <a:solidFill>
                  <a:srgbClr val="7E87C7"/>
                </a:solidFill>
              </a:rPr>
              <a:t>lasiainen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xmlns="" id="{BB092373-2D8D-06EA-B29F-08A908E91F89}"/>
              </a:ext>
            </a:extLst>
          </p:cNvPr>
          <p:cNvSpPr txBox="1"/>
          <p:nvPr/>
        </p:nvSpPr>
        <p:spPr>
          <a:xfrm>
            <a:off x="3457575" y="5759620"/>
            <a:ext cx="1162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>
                <a:solidFill>
                  <a:srgbClr val="7E87C7"/>
                </a:solidFill>
              </a:rPr>
              <a:t>etukammio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xmlns="" id="{33F7F915-B00E-ABDB-9B4F-797F361DA076}"/>
              </a:ext>
            </a:extLst>
          </p:cNvPr>
          <p:cNvSpPr txBox="1"/>
          <p:nvPr/>
        </p:nvSpPr>
        <p:spPr>
          <a:xfrm>
            <a:off x="2657475" y="4850557"/>
            <a:ext cx="12668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>
                <a:solidFill>
                  <a:srgbClr val="7E87C7"/>
                </a:solidFill>
              </a:rPr>
              <a:t>sarveiskalvo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xmlns="" id="{E8088AA8-6A29-2E56-E7F6-221E62D41C5A}"/>
              </a:ext>
            </a:extLst>
          </p:cNvPr>
          <p:cNvSpPr txBox="1"/>
          <p:nvPr/>
        </p:nvSpPr>
        <p:spPr>
          <a:xfrm>
            <a:off x="2782845" y="3612072"/>
            <a:ext cx="7564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>
                <a:solidFill>
                  <a:srgbClr val="7E87C7"/>
                </a:solidFill>
              </a:rPr>
              <a:t>pupilli</a:t>
            </a: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xmlns="" id="{7FED1744-56E1-F740-D3B1-93F9FB1B0FD7}"/>
              </a:ext>
            </a:extLst>
          </p:cNvPr>
          <p:cNvSpPr txBox="1"/>
          <p:nvPr/>
        </p:nvSpPr>
        <p:spPr>
          <a:xfrm>
            <a:off x="3079342" y="2779618"/>
            <a:ext cx="604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>
                <a:solidFill>
                  <a:srgbClr val="7E87C7"/>
                </a:solidFill>
              </a:rPr>
              <a:t>linssi</a:t>
            </a: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xmlns="" id="{C34839A2-6D1D-047B-A2E1-DBF039C6FD88}"/>
              </a:ext>
            </a:extLst>
          </p:cNvPr>
          <p:cNvSpPr txBox="1"/>
          <p:nvPr/>
        </p:nvSpPr>
        <p:spPr>
          <a:xfrm>
            <a:off x="3079342" y="2024837"/>
            <a:ext cx="1162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>
                <a:solidFill>
                  <a:srgbClr val="7E87C7"/>
                </a:solidFill>
              </a:rPr>
              <a:t>värikalvo</a:t>
            </a: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xmlns="" id="{12F36277-2AD5-8C5A-CBBC-4C3D24A3B482}"/>
              </a:ext>
            </a:extLst>
          </p:cNvPr>
          <p:cNvSpPr txBox="1"/>
          <p:nvPr/>
        </p:nvSpPr>
        <p:spPr>
          <a:xfrm>
            <a:off x="3103157" y="1197481"/>
            <a:ext cx="1162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>
                <a:solidFill>
                  <a:srgbClr val="7E87C7"/>
                </a:solidFill>
              </a:rPr>
              <a:t>sädelihas</a:t>
            </a:r>
          </a:p>
        </p:txBody>
      </p:sp>
    </p:spTree>
    <p:extLst>
      <p:ext uri="{BB962C8B-B14F-4D97-AF65-F5344CB8AC3E}">
        <p14:creationId xmlns:p14="http://schemas.microsoft.com/office/powerpoint/2010/main" val="1162947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256811"/>
            <a:ext cx="10515600" cy="1325563"/>
          </a:xfrm>
        </p:spPr>
        <p:txBody>
          <a:bodyPr>
            <a:normAutofit/>
          </a:bodyPr>
          <a:lstStyle/>
          <a:p>
            <a:r>
              <a:rPr lang="fi-FI" sz="4000" b="1" dirty="0" smtClean="0">
                <a:solidFill>
                  <a:srgbClr val="7E87C7"/>
                </a:solidFill>
                <a:ea typeface="Myriad Pro Semibold" charset="0"/>
                <a:cs typeface="Myriad Pro Semibold" charset="0"/>
              </a:rPr>
              <a:t>1. Näkö:</a:t>
            </a:r>
            <a:endParaRPr lang="fi-FI" sz="4000" b="1" dirty="0">
              <a:solidFill>
                <a:srgbClr val="7E87C7"/>
              </a:solidFill>
              <a:ea typeface="Myriad Pro Semibold" charset="0"/>
              <a:cs typeface="Myriad Pro Semibold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42975" y="1652056"/>
            <a:ext cx="7581593" cy="177694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fi-FI" altLang="fi-FI" sz="2000" dirty="0">
                <a:solidFill>
                  <a:srgbClr val="7E87C7"/>
                </a:solidFill>
              </a:rPr>
              <a:t>Silmissä 70 % aistinreseptoreista </a:t>
            </a:r>
          </a:p>
          <a:p>
            <a:pPr>
              <a:lnSpc>
                <a:spcPct val="80000"/>
              </a:lnSpc>
            </a:pPr>
            <a:r>
              <a:rPr lang="fi-FI" altLang="fi-FI" sz="2000" dirty="0">
                <a:solidFill>
                  <a:srgbClr val="7E87C7"/>
                </a:solidFill>
              </a:rPr>
              <a:t>Silmän reseptorit ärtyvät sähkömagneettisesta säteilystä</a:t>
            </a:r>
          </a:p>
          <a:p>
            <a:pPr>
              <a:lnSpc>
                <a:spcPct val="80000"/>
              </a:lnSpc>
            </a:pPr>
            <a:r>
              <a:rPr lang="fi-FI" altLang="fi-FI" sz="2000" dirty="0">
                <a:solidFill>
                  <a:srgbClr val="7E87C7"/>
                </a:solidFill>
              </a:rPr>
              <a:t>Sarveiskalvo ja linssi taittavat kuvan verkkokalvolle</a:t>
            </a:r>
          </a:p>
          <a:p>
            <a:pPr>
              <a:lnSpc>
                <a:spcPct val="80000"/>
              </a:lnSpc>
            </a:pPr>
            <a:r>
              <a:rPr lang="fi-FI" altLang="fi-FI" sz="2000" dirty="0">
                <a:solidFill>
                  <a:srgbClr val="7E87C7"/>
                </a:solidFill>
              </a:rPr>
              <a:t>Tarkentaminen tapahtuu linssin muotoa muuttamalla</a:t>
            </a:r>
          </a:p>
          <a:p>
            <a:pPr>
              <a:lnSpc>
                <a:spcPct val="80000"/>
              </a:lnSpc>
            </a:pPr>
            <a:endParaRPr lang="fi-FI" altLang="fi-FI" sz="1900" b="1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xmlns="" id="{F86A47F0-DEF7-B466-F3DD-1E784AFEC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974" y="3360081"/>
            <a:ext cx="10196052" cy="3155225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xmlns="" id="{C8FD9563-9CEF-0A72-8D45-A83C6E5098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5697" y="6176963"/>
            <a:ext cx="1316303" cy="58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0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4294967295"/>
          </p:nvPr>
        </p:nvSpPr>
        <p:spPr>
          <a:xfrm>
            <a:off x="436267" y="2231958"/>
            <a:ext cx="3095139" cy="298366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80000"/>
              </a:lnSpc>
            </a:pPr>
            <a:r>
              <a:rPr lang="fi-FI" altLang="fi-FI" sz="1700" b="1" dirty="0">
                <a:solidFill>
                  <a:srgbClr val="7E87C7"/>
                </a:solidFill>
              </a:rPr>
              <a:t>Sauvasoluilla</a:t>
            </a:r>
            <a:r>
              <a:rPr lang="fi-FI" altLang="fi-FI" sz="1700" dirty="0">
                <a:solidFill>
                  <a:srgbClr val="7E87C7"/>
                </a:solidFill>
              </a:rPr>
              <a:t> nähdään hämärässä</a:t>
            </a:r>
          </a:p>
          <a:p>
            <a:pPr>
              <a:lnSpc>
                <a:spcPct val="80000"/>
              </a:lnSpc>
            </a:pPr>
            <a:r>
              <a:rPr lang="fi-FI" altLang="fi-FI" sz="1700" b="1" dirty="0">
                <a:solidFill>
                  <a:srgbClr val="7E87C7"/>
                </a:solidFill>
              </a:rPr>
              <a:t>Tappisoluilla</a:t>
            </a:r>
            <a:r>
              <a:rPr lang="fi-FI" altLang="fi-FI" sz="1700" dirty="0">
                <a:solidFill>
                  <a:srgbClr val="7E87C7"/>
                </a:solidFill>
              </a:rPr>
              <a:t> nähdään tarkasti ja värejä </a:t>
            </a:r>
          </a:p>
          <a:p>
            <a:pPr lvl="1">
              <a:lnSpc>
                <a:spcPct val="80000"/>
              </a:lnSpc>
              <a:buFont typeface="Courier New"/>
              <a:buChar char="o"/>
            </a:pPr>
            <a:r>
              <a:rPr lang="fi-FI" altLang="fi-FI" sz="1700" b="1" dirty="0">
                <a:solidFill>
                  <a:srgbClr val="00B0F0"/>
                </a:solidFill>
              </a:rPr>
              <a:t>Siniherkät</a:t>
            </a:r>
            <a:r>
              <a:rPr lang="fi-FI" altLang="fi-FI" sz="1700" dirty="0"/>
              <a:t> </a:t>
            </a:r>
            <a:r>
              <a:rPr lang="fi-FI" altLang="fi-FI" sz="1700" dirty="0">
                <a:solidFill>
                  <a:srgbClr val="7E87C7"/>
                </a:solidFill>
              </a:rPr>
              <a:t>tapit</a:t>
            </a:r>
            <a:endParaRPr lang="fi-FI" altLang="fi-FI" sz="1700" dirty="0">
              <a:solidFill>
                <a:srgbClr val="7E87C7"/>
              </a:solidFill>
              <a:cs typeface="Calibri" panose="020F0502020204030204"/>
            </a:endParaRPr>
          </a:p>
          <a:p>
            <a:pPr lvl="1">
              <a:lnSpc>
                <a:spcPct val="80000"/>
              </a:lnSpc>
              <a:buFont typeface="Courier New"/>
              <a:buChar char="o"/>
            </a:pPr>
            <a:r>
              <a:rPr lang="fi-FI" altLang="fi-FI" sz="1700" b="1" dirty="0">
                <a:solidFill>
                  <a:srgbClr val="74B943"/>
                </a:solidFill>
              </a:rPr>
              <a:t>Viherherkät</a:t>
            </a:r>
            <a:r>
              <a:rPr lang="fi-FI" altLang="fi-FI" sz="1700" dirty="0"/>
              <a:t> </a:t>
            </a:r>
            <a:r>
              <a:rPr lang="fi-FI" altLang="fi-FI" sz="1700" dirty="0">
                <a:solidFill>
                  <a:srgbClr val="7E87C7"/>
                </a:solidFill>
              </a:rPr>
              <a:t>tapit</a:t>
            </a:r>
            <a:endParaRPr lang="fi-FI" altLang="fi-FI" sz="1700" dirty="0">
              <a:solidFill>
                <a:srgbClr val="7E87C7"/>
              </a:solidFill>
              <a:cs typeface="Calibri" panose="020F0502020204030204"/>
            </a:endParaRPr>
          </a:p>
          <a:p>
            <a:pPr lvl="1">
              <a:lnSpc>
                <a:spcPct val="80000"/>
              </a:lnSpc>
              <a:buFont typeface="Courier New"/>
              <a:buChar char="o"/>
            </a:pPr>
            <a:r>
              <a:rPr lang="fi-FI" altLang="fi-FI" sz="1700" b="1" dirty="0">
                <a:solidFill>
                  <a:srgbClr val="FF0000"/>
                </a:solidFill>
              </a:rPr>
              <a:t>Punaherkät</a:t>
            </a:r>
            <a:r>
              <a:rPr lang="fi-FI" altLang="fi-FI" sz="1700" dirty="0"/>
              <a:t> </a:t>
            </a:r>
            <a:r>
              <a:rPr lang="fi-FI" altLang="fi-FI" sz="1700" dirty="0">
                <a:solidFill>
                  <a:srgbClr val="7E87C7"/>
                </a:solidFill>
              </a:rPr>
              <a:t>tapit </a:t>
            </a:r>
            <a:endParaRPr lang="fi-FI" altLang="fi-FI" sz="1700" dirty="0">
              <a:solidFill>
                <a:srgbClr val="7E87C7"/>
              </a:solidFill>
              <a:cs typeface="Calibri" panose="020F0502020204030204"/>
            </a:endParaRPr>
          </a:p>
          <a:p>
            <a:pPr>
              <a:lnSpc>
                <a:spcPct val="80000"/>
              </a:lnSpc>
            </a:pPr>
            <a:r>
              <a:rPr lang="fi-FI" altLang="fi-FI" sz="1700" dirty="0">
                <a:solidFill>
                  <a:srgbClr val="7E87C7"/>
                </a:solidFill>
              </a:rPr>
              <a:t>Tappisolut ovat keskittyneet </a:t>
            </a:r>
            <a:r>
              <a:rPr lang="fi-FI" altLang="fi-FI" sz="1700" b="1" dirty="0">
                <a:solidFill>
                  <a:srgbClr val="7E87C7"/>
                </a:solidFill>
              </a:rPr>
              <a:t>keltatäplän</a:t>
            </a:r>
            <a:r>
              <a:rPr lang="fi-FI" altLang="fi-FI" sz="1700" dirty="0">
                <a:solidFill>
                  <a:srgbClr val="7E87C7"/>
                </a:solidFill>
              </a:rPr>
              <a:t> alueelle</a:t>
            </a:r>
          </a:p>
          <a:p>
            <a:pPr>
              <a:lnSpc>
                <a:spcPct val="80000"/>
              </a:lnSpc>
            </a:pPr>
            <a:r>
              <a:rPr lang="fi-FI" altLang="fi-FI" sz="1700" dirty="0">
                <a:solidFill>
                  <a:srgbClr val="7E87C7"/>
                </a:solidFill>
              </a:rPr>
              <a:t>Tarkka näkeminen tapahtuu tappisoluilla</a:t>
            </a:r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xmlns="" id="{2B9CFCA8-EC24-5E5B-4662-6BF40479CAEF}"/>
              </a:ext>
            </a:extLst>
          </p:cNvPr>
          <p:cNvSpPr txBox="1">
            <a:spLocks/>
          </p:cNvSpPr>
          <p:nvPr/>
        </p:nvSpPr>
        <p:spPr>
          <a:xfrm>
            <a:off x="436267" y="324057"/>
            <a:ext cx="11360498" cy="12002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i-FI" sz="4000" b="1" dirty="0">
              <a:solidFill>
                <a:srgbClr val="7E87C7"/>
              </a:solidFill>
              <a:ea typeface="Myriad Pro Semibold" charset="0"/>
              <a:cs typeface="Myriad Pro Semibold" charset="0"/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xmlns="" id="{ABE9E58F-A5C1-6F9E-08DC-16301388A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0180" y="1958767"/>
            <a:ext cx="3761433" cy="3530044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xmlns="" id="{CB253F34-5EA0-C632-B6E5-41004EC489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0681" y="1760157"/>
            <a:ext cx="4827737" cy="3927265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xmlns="" id="{D155EE78-55B5-25BA-C7B4-E3887BD0E5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5697" y="6176963"/>
            <a:ext cx="1316303" cy="58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22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4294967295"/>
          </p:nvPr>
        </p:nvSpPr>
        <p:spPr>
          <a:xfrm>
            <a:off x="838200" y="1649437"/>
            <a:ext cx="4035569" cy="2606239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fi-FI" altLang="fi-FI" sz="2400" dirty="0">
                <a:solidFill>
                  <a:srgbClr val="7E87C7"/>
                </a:solidFill>
              </a:rPr>
              <a:t>Kolmiulotteinen näkeminen perustuu kahden silmän ja aivojen yhteistyöhön</a:t>
            </a:r>
          </a:p>
          <a:p>
            <a:pPr>
              <a:lnSpc>
                <a:spcPct val="80000"/>
              </a:lnSpc>
            </a:pPr>
            <a:r>
              <a:rPr lang="fi-FI" altLang="fi-FI" sz="2400" dirty="0">
                <a:solidFill>
                  <a:srgbClr val="7E87C7"/>
                </a:solidFill>
              </a:rPr>
              <a:t>Primaari aistinalue takaraivolohkossa</a:t>
            </a:r>
          </a:p>
          <a:p>
            <a:pPr>
              <a:lnSpc>
                <a:spcPct val="80000"/>
              </a:lnSpc>
            </a:pPr>
            <a:r>
              <a:rPr lang="fi-FI" altLang="fi-FI" sz="2400" dirty="0">
                <a:solidFill>
                  <a:srgbClr val="7E87C7"/>
                </a:solidFill>
              </a:rPr>
              <a:t>Aivot muokkaavat näköaistimusta</a:t>
            </a:r>
            <a:endParaRPr lang="fi-FI" dirty="0"/>
          </a:p>
          <a:p>
            <a:endParaRPr lang="fi-FI" dirty="0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xmlns="" id="{D89E3F23-0E94-35CD-9B56-B76A7AA6465F}"/>
              </a:ext>
            </a:extLst>
          </p:cNvPr>
          <p:cNvSpPr txBox="1">
            <a:spLocks/>
          </p:cNvSpPr>
          <p:nvPr/>
        </p:nvSpPr>
        <p:spPr>
          <a:xfrm>
            <a:off x="838200" y="256811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i-FI" sz="4000" b="1" dirty="0">
              <a:solidFill>
                <a:srgbClr val="7E87C7"/>
              </a:solidFill>
              <a:ea typeface="Myriad Pro Semibold" charset="0"/>
              <a:cs typeface="Myriad Pro Semibold" charset="0"/>
            </a:endParaRP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xmlns="" id="{AB55CD3F-B9AE-8734-A581-71525EBE3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6863" y="1649437"/>
            <a:ext cx="6431849" cy="467098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xmlns="" id="{D743C1BD-C455-3AFA-8D03-2C636371F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5697" y="6176963"/>
            <a:ext cx="1316303" cy="589704"/>
          </a:xfrm>
          <a:prstGeom prst="rect">
            <a:avLst/>
          </a:prstGeom>
        </p:spPr>
      </p:pic>
      <p:pic>
        <p:nvPicPr>
          <p:cNvPr id="11" name="Kuva 10" descr="Kuva, joka sisältää kohteen teksti, ruoho, nisäkäs, kenttä&#10;&#10;Kuvaus luotu automaattisesti">
            <a:extLst>
              <a:ext uri="{FF2B5EF4-FFF2-40B4-BE49-F238E27FC236}">
                <a16:creationId xmlns:a16="http://schemas.microsoft.com/office/drawing/2014/main" xmlns="" id="{73E504F6-1A13-3B06-6DBB-A907CD2514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255676"/>
            <a:ext cx="4357116" cy="2064222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33671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82172" y="52247"/>
            <a:ext cx="3427656" cy="843774"/>
          </a:xfrm>
        </p:spPr>
        <p:txBody>
          <a:bodyPr>
            <a:normAutofit/>
          </a:bodyPr>
          <a:lstStyle/>
          <a:p>
            <a:r>
              <a:rPr lang="fi-FI" sz="4000" b="1" dirty="0">
                <a:solidFill>
                  <a:srgbClr val="7E87C7"/>
                </a:solidFill>
                <a:ea typeface="Myriad Pro Semibold" charset="0"/>
                <a:cs typeface="Myriad Pro Semibold" charset="0"/>
              </a:rPr>
              <a:t>Korvan rakenne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994957"/>
            <a:ext cx="9481457" cy="43889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/>
          </a:p>
          <a:p>
            <a:endParaRPr lang="fi-FI"/>
          </a:p>
          <a:p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xmlns="" id="{A62E74AE-DF3C-0784-7C06-13E5DA31F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881" y="1049195"/>
            <a:ext cx="9048118" cy="5562846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xmlns="" id="{7F7E7741-3E71-CC81-CEB1-BE3D43CD58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5697" y="6176963"/>
            <a:ext cx="1316303" cy="58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431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DCC231C8-C761-4B31-9B1C-C6D19248C6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11767" y="641230"/>
            <a:ext cx="2887494" cy="5567891"/>
          </a:xfrm>
        </p:spPr>
        <p:txBody>
          <a:bodyPr>
            <a:normAutofit/>
          </a:bodyPr>
          <a:lstStyle/>
          <a:p>
            <a:r>
              <a:rPr lang="fi-FI" sz="4000" b="1" dirty="0" smtClean="0">
                <a:solidFill>
                  <a:srgbClr val="7E87C7"/>
                </a:solidFill>
                <a:ea typeface="Myriad Pro Semibold" charset="0"/>
                <a:cs typeface="Myriad Pro Semibold" charset="0"/>
              </a:rPr>
              <a:t>2. Kuulo:</a:t>
            </a:r>
            <a:endParaRPr lang="fi-FI" sz="4000" b="1" dirty="0">
              <a:solidFill>
                <a:srgbClr val="7E87C7"/>
              </a:solidFill>
              <a:ea typeface="Myriad Pro Semibold" charset="0"/>
              <a:cs typeface="Myriad Pro Semibold" charset="0"/>
            </a:endParaRP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xmlns="" id="{C52F8554-D6D6-7AC0-8EE4-F302851D27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9930526"/>
              </p:ext>
            </p:extLst>
          </p:nvPr>
        </p:nvGraphicFramePr>
        <p:xfrm>
          <a:off x="4111028" y="557189"/>
          <a:ext cx="6609750" cy="5735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Kuva 9">
            <a:extLst>
              <a:ext uri="{FF2B5EF4-FFF2-40B4-BE49-F238E27FC236}">
                <a16:creationId xmlns:a16="http://schemas.microsoft.com/office/drawing/2014/main" xmlns="" id="{E9D6F0D7-E9B7-1CCB-914E-65F16EA467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75697" y="6176963"/>
            <a:ext cx="1316303" cy="58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03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4294967295"/>
          </p:nvPr>
        </p:nvSpPr>
        <p:spPr>
          <a:xfrm>
            <a:off x="500233" y="2703443"/>
            <a:ext cx="2808326" cy="1451114"/>
          </a:xfrm>
        </p:spPr>
        <p:txBody>
          <a:bodyPr>
            <a:normAutofit/>
          </a:bodyPr>
          <a:lstStyle/>
          <a:p>
            <a:r>
              <a:rPr lang="fi-FI" sz="2400" dirty="0">
                <a:solidFill>
                  <a:srgbClr val="7E87C7"/>
                </a:solidFill>
              </a:rPr>
              <a:t>Simpukan aistisolut erottelevat korkeudeltaan erilaiset äänet</a:t>
            </a:r>
          </a:p>
          <a:p>
            <a:endParaRPr lang="fi-FI" dirty="0"/>
          </a:p>
          <a:p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xmlns="" id="{882685EC-2CE9-F1F7-4F9C-4D6981738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8180" y="1162521"/>
            <a:ext cx="7479859" cy="5309294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xmlns="" id="{C370F82C-BC59-C7D4-4006-2C6C528D2B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5697" y="6176963"/>
            <a:ext cx="1316303" cy="58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23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Bios 5">
      <a:dk1>
        <a:srgbClr val="7882BF"/>
      </a:dk1>
      <a:lt1>
        <a:srgbClr val="FFFFFF"/>
      </a:lt1>
      <a:dk2>
        <a:srgbClr val="A7ACD6"/>
      </a:dk2>
      <a:lt2>
        <a:srgbClr val="FFFFFF"/>
      </a:lt2>
      <a:accent1>
        <a:srgbClr val="A7ACD6"/>
      </a:accent1>
      <a:accent2>
        <a:srgbClr val="F286B6"/>
      </a:accent2>
      <a:accent3>
        <a:srgbClr val="78C6EE"/>
      </a:accent3>
      <a:accent4>
        <a:srgbClr val="A1CF89"/>
      </a:accent4>
      <a:accent5>
        <a:srgbClr val="F6B7D3"/>
      </a:accent5>
      <a:accent6>
        <a:srgbClr val="B1DCF5"/>
      </a:accent6>
      <a:hlink>
        <a:srgbClr val="7882BF"/>
      </a:hlink>
      <a:folHlink>
        <a:srgbClr val="7882BF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enen xmlns="b074eca8-5fb2-43da-8e1c-14493b35314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D098488BDB0E4DB3D1B98825041D0E" ma:contentTypeVersion="16" ma:contentTypeDescription="Create a new document." ma:contentTypeScope="" ma:versionID="db432428652f243c5bea2619dffedc87">
  <xsd:schema xmlns:xsd="http://www.w3.org/2001/XMLSchema" xmlns:xs="http://www.w3.org/2001/XMLSchema" xmlns:p="http://schemas.microsoft.com/office/2006/metadata/properties" xmlns:ns2="b074eca8-5fb2-43da-8e1c-14493b353147" xmlns:ns3="10f150c9-2741-4e22-b721-4e123a12c6bb" targetNamespace="http://schemas.microsoft.com/office/2006/metadata/properties" ma:root="true" ma:fieldsID="4e4883cfa094d8b0b818355e60f83b31" ns2:_="" ns3:_="">
    <xsd:import namespace="b074eca8-5fb2-43da-8e1c-14493b353147"/>
    <xsd:import namespace="10f150c9-2741-4e22-b721-4e123a12c6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Ken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74eca8-5fb2-43da-8e1c-14493b3531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Kenen" ma:index="19" nillable="true" ma:displayName="Kenen" ma:format="Dropdown" ma:internalName="Kenen">
      <xsd:simpleType>
        <xsd:restriction base="dms:Text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f150c9-2741-4e22-b721-4e123a12c6b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51A7D8-73BE-42DE-9F73-20045DD9AEAA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10f150c9-2741-4e22-b721-4e123a12c6bb"/>
    <ds:schemaRef ds:uri="b074eca8-5fb2-43da-8e1c-14493b353147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1DEDC23-C854-4870-8272-3BED124506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A3C727-0E94-4A06-B4D9-71AB37BB96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74eca8-5fb2-43da-8e1c-14493b353147"/>
    <ds:schemaRef ds:uri="10f150c9-2741-4e22-b721-4e123a12c6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43190</TotalTime>
  <Words>270</Words>
  <Application>Microsoft Office PowerPoint</Application>
  <PresentationFormat>Laajakuva</PresentationFormat>
  <Paragraphs>61</Paragraphs>
  <Slides>14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Courier New</vt:lpstr>
      <vt:lpstr>Myriad Pro Semibold</vt:lpstr>
      <vt:lpstr>Office-teema</vt:lpstr>
      <vt:lpstr> Aistit (Kpl 9)</vt:lpstr>
      <vt:lpstr>Aistien avulla reagoidaan monenlaisiin ärsykkeisiin</vt:lpstr>
      <vt:lpstr>Silmän rakenne</vt:lpstr>
      <vt:lpstr>1. Näkö:</vt:lpstr>
      <vt:lpstr>PowerPoint-esitys</vt:lpstr>
      <vt:lpstr>PowerPoint-esitys</vt:lpstr>
      <vt:lpstr>Korvan rakenne</vt:lpstr>
      <vt:lpstr>2. Kuulo:</vt:lpstr>
      <vt:lpstr>PowerPoint-esitys</vt:lpstr>
      <vt:lpstr>3. Liike- ja tasapainoaisti</vt:lpstr>
      <vt:lpstr>4. Maku- ja hajuaisti</vt:lpstr>
      <vt:lpstr>PowerPoint-esitys</vt:lpstr>
      <vt:lpstr>5. Kipuaisti </vt:lpstr>
      <vt:lpstr>Tiivistelmä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Marja Penttinen</dc:creator>
  <cp:lastModifiedBy>Ylälehto Virpi</cp:lastModifiedBy>
  <cp:revision>206</cp:revision>
  <dcterms:created xsi:type="dcterms:W3CDTF">2017-07-04T08:37:15Z</dcterms:created>
  <dcterms:modified xsi:type="dcterms:W3CDTF">2023-05-12T08:19:57Z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0x01010078D098488BDB0E4DB3D1B98825041D0E</vt:lpwstr>
  </property>
</Properties>
</file>