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0D01679-5A3D-4CF3-9BE9-493576D687CE}">
  <a:tblStyle styleId="{20D01679-5A3D-4CF3-9BE9-493576D687C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7F0F4"/>
          </a:solidFill>
        </a:fill>
      </a:tcStyle>
    </a:wholeTbl>
    <a:band1H>
      <a:tcStyle>
        <a:tcBdr/>
        <a:fill>
          <a:solidFill>
            <a:srgbClr val="CCDFE8"/>
          </a:solidFill>
        </a:fill>
      </a:tcStyle>
    </a:band1H>
    <a:band1V>
      <a:tcStyle>
        <a:tcBdr/>
        <a:fill>
          <a:solidFill>
            <a:srgbClr val="CCDFE8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0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846927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2319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8928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8650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2341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51400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6224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2467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5577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8838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2003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8574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6158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2432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6808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Insigths_kielioppidia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accent1"/>
              </a:buClr>
              <a:buFont typeface="Calibri"/>
              <a:buNone/>
              <a:defRPr sz="4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accen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794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 l="-2999" r="-2999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l="-2999" r="-2999"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67543" y="188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4000" b="1" dirty="0" err="1">
                <a:solidFill>
                  <a:schemeClr val="accent1"/>
                </a:solidFill>
              </a:rPr>
              <a:t>H</a:t>
            </a:r>
            <a:r>
              <a:rPr lang="fi-FI" sz="4000" b="1" i="0" u="none" strike="noStrike" cap="none" dirty="0" err="1" smtClean="0">
                <a:solidFill>
                  <a:schemeClr val="accent1"/>
                </a:solidFill>
                <a:sym typeface="Calibri"/>
              </a:rPr>
              <a:t>ave</a:t>
            </a:r>
            <a:r>
              <a:rPr lang="fi-FI" sz="4000" b="1" i="0" u="none" strike="noStrike" cap="none" dirty="0" smtClean="0">
                <a:solidFill>
                  <a:schemeClr val="accent1"/>
                </a:solidFill>
                <a:sym typeface="Calibri"/>
              </a:rPr>
              <a:t>-verbi </a:t>
            </a:r>
            <a:r>
              <a:rPr lang="fi-FI" sz="4000" b="1" i="0" u="none" strike="noStrike" cap="none" dirty="0">
                <a:solidFill>
                  <a:schemeClr val="accent1"/>
                </a:solidFill>
                <a:sym typeface="Calibri"/>
              </a:rPr>
              <a:t>kysymyksessä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79511" y="1340767"/>
            <a:ext cx="8964488" cy="48965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Kuten kiellossa myös kysymyksessä ’</a:t>
            </a:r>
            <a:r>
              <a:rPr lang="fi-FI" b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 tarvitsee tuekseen </a:t>
            </a:r>
            <a:r>
              <a:rPr lang="fi-FI" b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apuverbin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l" rtl="0">
              <a:spcBef>
                <a:spcPts val="1368"/>
              </a:spcBef>
              <a:spcAft>
                <a:spcPts val="0"/>
              </a:spcAft>
              <a:buClr>
                <a:srgbClr val="2DA2BF"/>
              </a:buClr>
              <a:buSzPct val="25000"/>
              <a:buFont typeface="Arial"/>
              <a:buNone/>
            </a:pPr>
            <a:r>
              <a:rPr lang="fi-FI" b="0" u="none" strike="noStrike" cap="none" dirty="0" smtClean="0">
                <a:solidFill>
                  <a:srgbClr val="2DA2BF"/>
                </a:solidFill>
                <a:latin typeface="Calibri"/>
                <a:ea typeface="Calibri"/>
                <a:cs typeface="Calibri"/>
                <a:sym typeface="Calibri"/>
              </a:rPr>
              <a:t>	Miksi </a:t>
            </a:r>
            <a:r>
              <a:rPr lang="fi-FI" b="0" u="none" strike="noStrike" cap="none" dirty="0">
                <a:solidFill>
                  <a:srgbClr val="2DA2BF"/>
                </a:solidFill>
                <a:latin typeface="Calibri"/>
                <a:ea typeface="Calibri"/>
                <a:cs typeface="Calibri"/>
                <a:sym typeface="Calibri"/>
              </a:rPr>
              <a:t>Joannalla ei ole lainkaan oppitunteja </a:t>
            </a:r>
            <a:r>
              <a:rPr lang="fi-FI" b="0" u="none" strike="noStrike" cap="none" dirty="0" smtClean="0">
                <a:solidFill>
                  <a:srgbClr val="2DA2BF"/>
                </a:solidFill>
                <a:latin typeface="Calibri"/>
                <a:ea typeface="Calibri"/>
                <a:cs typeface="Calibri"/>
                <a:sym typeface="Calibri"/>
              </a:rPr>
              <a:t>tänään?</a:t>
            </a:r>
            <a:endParaRPr lang="fi-FI" b="0" u="none" strike="noStrike" cap="none" dirty="0" smtClean="0">
              <a:solidFill>
                <a:srgbClr val="2DA2B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368"/>
              </a:spcBef>
              <a:spcAft>
                <a:spcPts val="0"/>
              </a:spcAft>
              <a:buClr>
                <a:srgbClr val="2DA2BF"/>
              </a:buClr>
              <a:buSzPct val="25000"/>
              <a:buFont typeface="Arial"/>
              <a:buNone/>
            </a:pPr>
            <a:r>
              <a:rPr lang="fi-FI" dirty="0">
                <a:solidFill>
                  <a:srgbClr val="2DA2BF"/>
                </a:solidFill>
              </a:rPr>
              <a:t>	</a:t>
            </a:r>
            <a:r>
              <a:rPr lang="fi-FI" b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</a:t>
            </a:r>
            <a:r>
              <a:rPr lang="fi-FI" b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doesn’t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Joanna </a:t>
            </a:r>
            <a:r>
              <a:rPr lang="fi-FI" b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</a:t>
            </a:r>
            <a:r>
              <a:rPr lang="fi-FI" b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lessons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0" marR="0" lvl="0" indent="0" algn="l" rtl="0">
              <a:spcBef>
                <a:spcPts val="768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b="0" u="none" strike="noStrike" cap="none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Oliko </a:t>
            </a:r>
            <a:r>
              <a:rPr lang="fi-FI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teillä hauskaa? </a:t>
            </a:r>
          </a:p>
          <a:p>
            <a:pPr marL="0" marR="0" lvl="0" indent="0" algn="l" rtl="0">
              <a:spcBef>
                <a:spcPts val="768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b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Did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0" marR="0" lvl="0" indent="0" algn="l" rtl="0">
              <a:spcBef>
                <a:spcPts val="768"/>
              </a:spcBef>
              <a:spcAft>
                <a:spcPts val="0"/>
              </a:spcAft>
              <a:buClr>
                <a:srgbClr val="2DA2BF"/>
              </a:buClr>
              <a:buSzPct val="25000"/>
              <a:buFont typeface="Arial"/>
              <a:buNone/>
            </a:pPr>
            <a:r>
              <a:rPr lang="fi-FI" b="0" u="none" strike="noStrike" cap="none" dirty="0" smtClean="0">
                <a:solidFill>
                  <a:srgbClr val="2DA2BF"/>
                </a:solidFill>
                <a:latin typeface="Calibri"/>
                <a:ea typeface="Calibri"/>
                <a:cs typeface="Calibri"/>
                <a:sym typeface="Calibri"/>
              </a:rPr>
              <a:t>	Onko </a:t>
            </a:r>
            <a:r>
              <a:rPr lang="fi-FI" b="0" u="none" strike="noStrike" cap="none" dirty="0">
                <a:solidFill>
                  <a:srgbClr val="2DA2BF"/>
                </a:solidFill>
                <a:latin typeface="Calibri"/>
                <a:ea typeface="Calibri"/>
                <a:cs typeface="Calibri"/>
                <a:sym typeface="Calibri"/>
              </a:rPr>
              <a:t>Ethanilla ollut paljon huolia? </a:t>
            </a:r>
          </a:p>
          <a:p>
            <a:pPr marL="0" marR="0" lvl="0" indent="0" algn="l" rtl="0">
              <a:spcBef>
                <a:spcPts val="768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b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</a:t>
            </a:r>
            <a:r>
              <a:rPr lang="fi-FI" b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Ethan </a:t>
            </a:r>
            <a:r>
              <a:rPr lang="fi-FI" b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had</a:t>
            </a:r>
            <a:r>
              <a:rPr lang="fi-FI" b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lot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worries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67543" y="188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40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Huom</a:t>
            </a:r>
            <a:r>
              <a:rPr lang="fi-FI" sz="4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179511" y="1052736"/>
            <a:ext cx="8964488" cy="48965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fi-FI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Jos käytetään rakennetta ’</a:t>
            </a:r>
            <a:r>
              <a:rPr lang="fi-FI" b="1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</a:t>
            </a:r>
            <a:r>
              <a:rPr lang="fi-FI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got</a:t>
            </a:r>
            <a:r>
              <a:rPr lang="fi-FI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’, ei toista apuverbiä ’</a:t>
            </a:r>
            <a:r>
              <a:rPr lang="fi-FI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</a:t>
            </a:r>
            <a:r>
              <a:rPr lang="fi-FI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’-osan lisäksi saa käyttää. </a:t>
            </a:r>
          </a:p>
          <a:p>
            <a:pPr marL="0" marR="0" lvl="0" indent="0" algn="l" rtl="0">
              <a:spcBef>
                <a:spcPts val="1368"/>
              </a:spcBef>
              <a:spcAft>
                <a:spcPts val="0"/>
              </a:spcAft>
              <a:buClr>
                <a:srgbClr val="2DA2BF"/>
              </a:buClr>
              <a:buSzPct val="25000"/>
              <a:buFont typeface="Arial"/>
              <a:buNone/>
            </a:pPr>
            <a:r>
              <a:rPr lang="fi-FI" b="0" u="none" strike="noStrike" cap="none" dirty="0" smtClean="0">
                <a:solidFill>
                  <a:srgbClr val="2DA2BF"/>
                </a:solidFill>
                <a:latin typeface="Calibri"/>
                <a:ea typeface="Calibri"/>
                <a:cs typeface="Calibri"/>
                <a:sym typeface="Calibri"/>
              </a:rPr>
              <a:t>	Onko </a:t>
            </a:r>
            <a:r>
              <a:rPr lang="fi-FI" b="0" u="none" strike="noStrike" cap="none" dirty="0">
                <a:solidFill>
                  <a:srgbClr val="2DA2BF"/>
                </a:solidFill>
                <a:latin typeface="Calibri"/>
                <a:ea typeface="Calibri"/>
                <a:cs typeface="Calibri"/>
                <a:sym typeface="Calibri"/>
              </a:rPr>
              <a:t>Freddiellä yhtä hyvä puhelin kuin sinulla?</a:t>
            </a:r>
          </a:p>
          <a:p>
            <a:pPr marL="0" marR="0" lvl="0" indent="0" algn="l" rtl="0">
              <a:spcBef>
                <a:spcPts val="768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b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Freddie </a:t>
            </a:r>
            <a:r>
              <a:rPr lang="fi-FI" b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got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phone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0" marR="0" lvl="0" indent="0" algn="l" rtl="0">
              <a:spcBef>
                <a:spcPts val="768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b="0" u="none" strike="noStrike" cap="none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Minulla </a:t>
            </a:r>
            <a:r>
              <a:rPr lang="fi-FI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ei ole riittävästi rahaa uuteen. </a:t>
            </a:r>
          </a:p>
          <a:p>
            <a:pPr marL="0" marR="0" lvl="0" indent="0" algn="l" rtl="0">
              <a:spcBef>
                <a:spcPts val="768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I</a:t>
            </a:r>
            <a:r>
              <a:rPr lang="fi-FI" b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haven’t</a:t>
            </a:r>
            <a:r>
              <a:rPr lang="fi-FI" b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got 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enough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money for a 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768"/>
              </a:spcBef>
              <a:spcAft>
                <a:spcPts val="0"/>
              </a:spcAft>
              <a:buClr>
                <a:srgbClr val="2DA2BF"/>
              </a:buClr>
              <a:buSzPct val="25000"/>
              <a:buFont typeface="Arial"/>
              <a:buNone/>
            </a:pPr>
            <a:r>
              <a:rPr lang="fi-FI" b="0" u="none" strike="noStrike" cap="none" dirty="0" smtClean="0">
                <a:solidFill>
                  <a:srgbClr val="2DA2BF"/>
                </a:solidFill>
                <a:latin typeface="Calibri"/>
                <a:ea typeface="Calibri"/>
                <a:cs typeface="Calibri"/>
                <a:sym typeface="Calibri"/>
              </a:rPr>
              <a:t>	Miksi </a:t>
            </a:r>
            <a:r>
              <a:rPr lang="fi-FI" b="0" u="none" strike="noStrike" cap="none" dirty="0">
                <a:solidFill>
                  <a:srgbClr val="2DA2BF"/>
                </a:solidFill>
                <a:latin typeface="Calibri"/>
                <a:ea typeface="Calibri"/>
                <a:cs typeface="Calibri"/>
                <a:sym typeface="Calibri"/>
              </a:rPr>
              <a:t>kissalla on yhdeksän elämää eikä kymmenen? </a:t>
            </a:r>
          </a:p>
          <a:p>
            <a:pPr marL="0" marR="0" lvl="0" indent="0" algn="l" rtl="0">
              <a:spcBef>
                <a:spcPts val="768"/>
              </a:spcBef>
              <a:spcAft>
                <a:spcPts val="0"/>
              </a:spcAft>
              <a:buClr>
                <a:srgbClr val="2DA2BF"/>
              </a:buClr>
              <a:buSzPct val="25000"/>
              <a:buFont typeface="Arial"/>
              <a:buNone/>
            </a:pPr>
            <a:r>
              <a:rPr lang="fi-FI" b="0" u="none" strike="noStrike" cap="none" dirty="0">
                <a:solidFill>
                  <a:srgbClr val="2DA2B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</a:t>
            </a:r>
            <a:r>
              <a:rPr lang="fi-FI" b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cat </a:t>
            </a:r>
            <a:r>
              <a:rPr lang="fi-FI" b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got 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nine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lives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7780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2DA2BF"/>
              </a:buClr>
              <a:buSzPct val="25000"/>
              <a:buFont typeface="Calibri"/>
              <a:buNone/>
            </a:pPr>
            <a:r>
              <a:rPr lang="fi-FI" sz="4000" b="1" i="0" u="none" strike="noStrike" cap="none" dirty="0" err="1">
                <a:solidFill>
                  <a:srgbClr val="2DA2BF"/>
                </a:solidFill>
                <a:latin typeface="Calibri"/>
                <a:ea typeface="Calibri"/>
                <a:cs typeface="Calibri"/>
                <a:sym typeface="Calibri"/>
              </a:rPr>
              <a:t>Activate</a:t>
            </a:r>
            <a:endParaRPr lang="fi-FI" sz="4000" b="1" i="0" u="none" strike="noStrike" cap="none" dirty="0">
              <a:solidFill>
                <a:srgbClr val="2DA2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body" idx="2"/>
          </p:nvPr>
        </p:nvSpPr>
        <p:spPr>
          <a:xfrm>
            <a:off x="457200" y="1230448"/>
            <a:ext cx="8640960" cy="4497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sz="2800" b="0" i="0" u="none" strike="noStrike" cap="none" dirty="0" err="1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Translate</a:t>
            </a:r>
            <a:r>
              <a:rPr lang="fi-FI" sz="2800" b="0" i="0" u="none" strike="noStrike" cap="none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sz="2800" b="0" u="none" strike="noStrike" cap="none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 Oi, teillä on ihastuttava puutarha! </a:t>
            </a: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8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Oh, </a:t>
            </a:r>
            <a:r>
              <a:rPr lang="fi-FI" sz="2800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fi-FI" sz="28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</a:t>
            </a:r>
            <a:r>
              <a:rPr lang="fi-FI" sz="28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fi-FI" sz="2800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lovely</a:t>
            </a:r>
            <a:r>
              <a:rPr lang="fi-FI" sz="28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garden</a:t>
            </a:r>
            <a:r>
              <a:rPr lang="fi-FI" sz="28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2. Onko teillä täällä luumupuita? </a:t>
            </a: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have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Have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got 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plum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trees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here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3. Mutta teidän ruusupenkkinne on pilalla! </a:t>
            </a: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800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</a:t>
            </a:r>
            <a:r>
              <a:rPr lang="fi-FI" sz="28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fi-FI" sz="28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rose</a:t>
            </a:r>
            <a:r>
              <a:rPr lang="fi-FI" sz="28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bed is </a:t>
            </a:r>
            <a:r>
              <a:rPr lang="fi-FI" sz="2800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ruined</a:t>
            </a:r>
            <a:r>
              <a:rPr lang="fi-FI" sz="28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4. Teillä on todennäköisesti kirvoja 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(= an 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aphid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puutarhassa.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probably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have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aphids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your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garden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96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2"/>
          </p:nvPr>
        </p:nvSpPr>
        <p:spPr>
          <a:xfrm>
            <a:off x="323528" y="791445"/>
            <a:ext cx="8820472" cy="52894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5. Meillä oli paljon lunta Suomessa viime talvena. 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800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</a:t>
            </a:r>
            <a:r>
              <a:rPr lang="fi-FI" sz="28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had</a:t>
            </a:r>
            <a:r>
              <a:rPr lang="fi-FI" sz="28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fi-FI" sz="2800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lot</a:t>
            </a:r>
            <a:r>
              <a:rPr lang="fi-FI" sz="28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fi-FI" sz="2800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snow</a:t>
            </a:r>
            <a:r>
              <a:rPr lang="fi-FI" sz="28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Finland </a:t>
            </a:r>
            <a:r>
              <a:rPr lang="fi-FI" sz="2800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</a:t>
            </a:r>
            <a:r>
              <a:rPr lang="fi-FI" sz="28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winter</a:t>
            </a:r>
            <a:r>
              <a:rPr lang="fi-FI" sz="28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6. Suomessa oli paljon lunta viime talvena? 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There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was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lot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snow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Finland 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last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winter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7. Mirandalla on ollut hauskaa hiihtämässä. 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8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Miranda </a:t>
            </a:r>
            <a:r>
              <a:rPr lang="fi-FI" sz="2800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</a:t>
            </a:r>
            <a:r>
              <a:rPr lang="fi-FI" sz="28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had</a:t>
            </a:r>
            <a:r>
              <a:rPr lang="fi-FI" sz="28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fi-FI" sz="2800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lot</a:t>
            </a:r>
            <a:r>
              <a:rPr lang="fi-FI" sz="28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fi-FI" sz="2800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</a:t>
            </a:r>
            <a:r>
              <a:rPr lang="fi-FI" sz="28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skiing</a:t>
            </a:r>
            <a:r>
              <a:rPr lang="fi-FI" sz="28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8. Hänellä oli ollut monta vapaapäivää töistä. 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She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had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had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many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days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off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2"/>
          </p:nvPr>
        </p:nvSpPr>
        <p:spPr>
          <a:xfrm>
            <a:off x="323528" y="836712"/>
            <a:ext cx="8983434" cy="52894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9. Eikö Maryllä ole liian monta harrastusta? </a:t>
            </a:r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Doesn’t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Mary 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have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Hasn’t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Mary got 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too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many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hobbies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10. Eikö seitsemän harrastusta ole liikaa opiskelijalle? </a:t>
            </a:r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Isn’t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seven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hobbies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too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much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for a 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student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11. Onko hänellä aikaa tehdä mitään muuta? </a:t>
            </a:r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800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</a:t>
            </a:r>
            <a:r>
              <a:rPr lang="fi-FI" sz="28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</a:t>
            </a:r>
            <a:r>
              <a:rPr lang="fi-FI" sz="28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</a:t>
            </a:r>
            <a:r>
              <a:rPr lang="fi-FI" sz="28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</a:t>
            </a:r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i-FI" sz="28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800" b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</a:t>
            </a:r>
            <a:r>
              <a:rPr lang="fi-FI" sz="2800" b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</a:t>
            </a:r>
            <a:r>
              <a:rPr lang="fi-FI" sz="28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got </a:t>
            </a:r>
            <a:r>
              <a:rPr lang="fi-FI" sz="2800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r>
              <a:rPr lang="fi-FI" sz="28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fi-FI" sz="2800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</a:t>
            </a:r>
            <a:r>
              <a:rPr lang="fi-FI" sz="28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anything</a:t>
            </a:r>
            <a:r>
              <a:rPr lang="fi-FI" sz="28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else</a:t>
            </a:r>
            <a:r>
              <a:rPr lang="fi-FI" sz="28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12. Maryllä on aina ollut niin monta kiinnostuksen kohdetta. </a:t>
            </a:r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Mary 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has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always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had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many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interests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lnSpc>
                <a:spcPct val="80000"/>
              </a:lnSpc>
              <a:spcBef>
                <a:spcPts val="592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96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2DA2BF"/>
              </a:buClr>
              <a:buSzPct val="25000"/>
              <a:buFont typeface="Calibri"/>
              <a:buNone/>
            </a:pPr>
            <a:r>
              <a:rPr lang="fi-FI" sz="4000" b="1" i="0" u="none" strike="noStrike" cap="none" dirty="0" err="1" smtClean="0">
                <a:solidFill>
                  <a:srgbClr val="2DA2BF"/>
                </a:solidFill>
                <a:latin typeface="Calibri"/>
                <a:ea typeface="Calibri"/>
                <a:cs typeface="Calibri"/>
                <a:sym typeface="Calibri"/>
              </a:rPr>
              <a:t>OLLA-verbit</a:t>
            </a:r>
            <a:endParaRPr lang="fi-FI" sz="44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484783"/>
            <a:ext cx="8686800" cy="46413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/>
            <a:r>
              <a:rPr lang="fi-FI" dirty="0"/>
              <a:t>Olla-verbejä on englannin kielessä </a:t>
            </a:r>
            <a:r>
              <a:rPr lang="fi-FI" dirty="0" smtClean="0"/>
              <a:t>kaksi</a:t>
            </a:r>
            <a:r>
              <a:rPr lang="fi-FI" dirty="0"/>
              <a:t>: ’</a:t>
            </a:r>
            <a:r>
              <a:rPr lang="fi-FI" dirty="0" err="1"/>
              <a:t>be</a:t>
            </a:r>
            <a:r>
              <a:rPr lang="fi-FI" dirty="0"/>
              <a:t>’ ja ’</a:t>
            </a:r>
            <a:r>
              <a:rPr lang="fi-FI" dirty="0" err="1"/>
              <a:t>have</a:t>
            </a:r>
            <a:r>
              <a:rPr lang="fi-FI" dirty="0"/>
              <a:t>’. </a:t>
            </a:r>
            <a:endParaRPr lang="fi-FI" dirty="0" smtClean="0"/>
          </a:p>
          <a:p>
            <a:pPr marL="0" indent="0">
              <a:buNone/>
            </a:pPr>
            <a:endParaRPr lang="fi-FI" sz="28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/>
            <a:r>
              <a:rPr lang="fi-FI" sz="2800" b="1" i="0" u="none" strike="noStrike" cap="none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Be</a:t>
            </a:r>
            <a:r>
              <a:rPr lang="fi-FI" sz="2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-verbillä </a:t>
            </a:r>
            <a:r>
              <a:rPr lang="fi-FI" sz="28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ilmaistaan </a:t>
            </a:r>
            <a:r>
              <a:rPr lang="fi-FI" sz="28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olemista</a:t>
            </a:r>
            <a:r>
              <a:rPr lang="fi-FI" sz="28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indent="0">
              <a:buSzPct val="25000"/>
              <a:buNone/>
            </a:pPr>
            <a:r>
              <a:rPr lang="fi-FI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8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fi-FI" sz="2800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want</a:t>
            </a:r>
            <a:r>
              <a:rPr lang="fi-FI" sz="28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fi-FI" sz="2800" b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</a:t>
            </a:r>
            <a:r>
              <a:rPr lang="fi-FI" sz="28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fi-FI" sz="2800" b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dog</a:t>
            </a:r>
            <a:r>
              <a:rPr lang="fi-FI" sz="2800" b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fi-FI" dirty="0"/>
          </a:p>
          <a:p>
            <a:pPr marL="0" indent="0">
              <a:buNone/>
            </a:pPr>
            <a:endParaRPr lang="fi-FI" sz="2800" b="1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/>
            <a:r>
              <a:rPr lang="fi-FI" sz="2800" b="1" i="0" u="none" strike="noStrike" cap="none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Have</a:t>
            </a:r>
            <a:r>
              <a:rPr lang="fi-FI" sz="2800" b="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-verbillä </a:t>
            </a:r>
            <a:r>
              <a:rPr lang="fi-FI" sz="2800" b="1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omistamista</a:t>
            </a:r>
            <a:r>
              <a:rPr lang="fi-FI" sz="2800" i="0" u="none" strike="noStrike" cap="none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indent="0">
              <a:buSzPct val="25000"/>
              <a:buNone/>
            </a:pPr>
            <a:r>
              <a:rPr lang="fi-FI" sz="28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800" b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fi-FI" sz="2800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want</a:t>
            </a:r>
            <a:r>
              <a:rPr lang="fi-FI" sz="28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fi-FI" sz="2800" b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</a:t>
            </a:r>
            <a:r>
              <a:rPr lang="fi-FI" sz="28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fi-FI" sz="2800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dog</a:t>
            </a:r>
            <a:r>
              <a:rPr lang="fi-FI" sz="28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i-FI" sz="1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		                       CC0 Public Domain</a:t>
            </a:r>
            <a:r>
              <a:rPr lang="fi-FI" sz="2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8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5896" y="4509119"/>
            <a:ext cx="2160240" cy="1516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9144" y="2302166"/>
            <a:ext cx="1075803" cy="1503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941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lang="fi-FI" sz="4400" b="1" i="0" u="none" strike="noStrike" cap="none" dirty="0" err="1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Activate</a:t>
            </a:r>
            <a:endParaRPr lang="fi-FI" sz="44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268758"/>
            <a:ext cx="8640960" cy="48574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lang="fi-FI" sz="2800" b="0" i="0" u="none" strike="noStrike" cap="none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i-FI" sz="2800" b="0" i="0" u="none" strike="noStrike" cap="none" dirty="0" err="1" smtClean="0">
                <a:latin typeface="Calibri"/>
                <a:ea typeface="Calibri"/>
                <a:cs typeface="Calibri"/>
                <a:sym typeface="Calibri"/>
              </a:rPr>
              <a:t>Be</a:t>
            </a:r>
            <a:r>
              <a:rPr lang="fi-FI" sz="2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fi-FI" sz="28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have</a:t>
            </a:r>
            <a:r>
              <a:rPr lang="fi-FI" sz="28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0" marR="0" lvl="0" indent="0" algn="l" rtl="0">
              <a:lnSpc>
                <a:spcPct val="30000"/>
              </a:lnSpc>
              <a:spcBef>
                <a:spcPts val="1847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30000"/>
              </a:lnSpc>
              <a:spcBef>
                <a:spcPts val="1847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1. I </a:t>
            </a:r>
            <a:r>
              <a:rPr lang="fi-FI" sz="2800" b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am/</a:t>
            </a:r>
            <a:r>
              <a:rPr lang="fi-FI" sz="2800" b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have</a:t>
            </a:r>
            <a:r>
              <a:rPr lang="fi-FI" sz="2800" b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sleepy</a:t>
            </a: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lnSpc>
                <a:spcPct val="30000"/>
              </a:lnSpc>
              <a:spcBef>
                <a:spcPts val="1847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8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</a:t>
            </a:r>
          </a:p>
          <a:p>
            <a:pPr marL="0" marR="0" lvl="0" indent="0" algn="l" rtl="0">
              <a:lnSpc>
                <a:spcPct val="30000"/>
              </a:lnSpc>
              <a:spcBef>
                <a:spcPts val="1847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2. I </a:t>
            </a:r>
            <a:r>
              <a:rPr lang="fi-FI" sz="2800" b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am/</a:t>
            </a:r>
            <a:r>
              <a:rPr lang="fi-FI" sz="2800" b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have</a:t>
            </a:r>
            <a:r>
              <a:rPr lang="fi-FI" sz="2800" b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cold</a:t>
            </a: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lnSpc>
                <a:spcPct val="30000"/>
              </a:lnSpc>
              <a:spcBef>
                <a:spcPts val="1847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</a:t>
            </a:r>
          </a:p>
          <a:p>
            <a:pPr marL="0" marR="0" lvl="0" indent="0" algn="l" rtl="0">
              <a:lnSpc>
                <a:spcPct val="30000"/>
              </a:lnSpc>
              <a:spcBef>
                <a:spcPts val="1847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3. I </a:t>
            </a:r>
            <a:r>
              <a:rPr lang="fi-FI" sz="2800" b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am/</a:t>
            </a:r>
            <a:r>
              <a:rPr lang="fi-FI" sz="2800" b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have</a:t>
            </a:r>
            <a:r>
              <a:rPr lang="fi-FI" sz="2800" b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fi-FI" sz="2800" b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cold</a:t>
            </a: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lnSpc>
                <a:spcPct val="30000"/>
              </a:lnSpc>
              <a:spcBef>
                <a:spcPts val="1847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have</a:t>
            </a:r>
            <a:endParaRPr lang="fi-FI" sz="2800" b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30000"/>
              </a:lnSpc>
              <a:spcBef>
                <a:spcPts val="1847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fi-FI" sz="2800" b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haven’t</a:t>
            </a:r>
            <a:r>
              <a:rPr lang="fi-FI" sz="2800" b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been</a:t>
            </a:r>
            <a:r>
              <a:rPr lang="fi-FI" sz="2800" b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fi-FI" sz="2800" b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haven’t</a:t>
            </a:r>
            <a:r>
              <a:rPr lang="fi-FI" sz="2800" b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had</a:t>
            </a:r>
            <a:r>
              <a:rPr lang="fi-FI" sz="2800" b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much</a:t>
            </a: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luck</a:t>
            </a: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lnSpc>
                <a:spcPct val="30000"/>
              </a:lnSpc>
              <a:spcBef>
                <a:spcPts val="1847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haven’t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had</a:t>
            </a:r>
            <a:endParaRPr lang="fi-FI" sz="2800" b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30000"/>
              </a:lnSpc>
              <a:spcBef>
                <a:spcPts val="1847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fi-FI" sz="2800" b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I’ve</a:t>
            </a:r>
            <a:r>
              <a:rPr lang="fi-FI" sz="2800" b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fi-FI" sz="2800" b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I’m</a:t>
            </a:r>
            <a:r>
              <a:rPr lang="fi-FI" sz="2800" b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awfully</a:t>
            </a: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hungry</a:t>
            </a: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now</a:t>
            </a: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lnSpc>
                <a:spcPct val="30000"/>
              </a:lnSpc>
              <a:spcBef>
                <a:spcPts val="1847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I’m</a:t>
            </a:r>
            <a:endParaRPr lang="fi-FI" sz="2800" b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941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Calibri"/>
              <a:buNone/>
            </a:pPr>
            <a:r>
              <a:rPr lang="fi-FI" sz="4400" b="1" i="0" u="none" strike="noStrike" cap="none" dirty="0" err="1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Activate</a:t>
            </a:r>
            <a:endParaRPr lang="fi-FI" sz="4400" b="1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541650" y="1260977"/>
            <a:ext cx="8784976" cy="48574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fi-FI" sz="2800" b="0" u="none" strike="noStrike" cap="none" dirty="0" smtClean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sz="2800" b="0" u="none" strike="noStrike" cap="none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fi-FI" sz="2800" b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There</a:t>
            </a: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is/</a:t>
            </a:r>
            <a:r>
              <a:rPr lang="fi-FI" sz="2800" b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has</a:t>
            </a:r>
            <a:r>
              <a:rPr lang="fi-FI" sz="2800" b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fi-FI" sz="2800" b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problem</a:t>
            </a: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l" rtl="0">
              <a:lnSpc>
                <a:spcPct val="50000"/>
              </a:lnSpc>
              <a:spcBef>
                <a:spcPts val="1368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800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</a:t>
            </a:r>
          </a:p>
          <a:p>
            <a:pPr marL="0" marR="0" lvl="0" indent="0" algn="l" rtl="0">
              <a:lnSpc>
                <a:spcPct val="50000"/>
              </a:lnSpc>
              <a:spcBef>
                <a:spcPts val="1368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7. </a:t>
            </a:r>
            <a:r>
              <a:rPr lang="fi-FI" sz="2800" b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She</a:t>
            </a: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is/</a:t>
            </a:r>
            <a:r>
              <a:rPr lang="fi-FI" sz="2800" b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has</a:t>
            </a:r>
            <a:r>
              <a:rPr lang="fi-FI" sz="2800" b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interested</a:t>
            </a: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fi-FI" sz="2800" b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physics</a:t>
            </a: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lnSpc>
                <a:spcPct val="50000"/>
              </a:lnSpc>
              <a:spcBef>
                <a:spcPts val="1368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</a:p>
          <a:p>
            <a:pPr marL="0" marR="0" lvl="0" indent="0" algn="l" rtl="0">
              <a:lnSpc>
                <a:spcPct val="50000"/>
              </a:lnSpc>
              <a:spcBef>
                <a:spcPts val="1368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8. Alan </a:t>
            </a:r>
            <a:r>
              <a:rPr lang="fi-FI" sz="2800" b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is/</a:t>
            </a:r>
            <a:r>
              <a:rPr lang="fi-FI" sz="2800" b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has</a:t>
            </a:r>
            <a:r>
              <a:rPr lang="fi-FI" sz="2800" b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fi-FI" sz="2800" b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interest</a:t>
            </a: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fi-FI" sz="2800" b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chemistry</a:t>
            </a: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lnSpc>
                <a:spcPct val="50000"/>
              </a:lnSpc>
              <a:spcBef>
                <a:spcPts val="1368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has</a:t>
            </a:r>
            <a:endParaRPr lang="fi-FI" sz="2800" b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50000"/>
              </a:lnSpc>
              <a:spcBef>
                <a:spcPts val="1368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9. It </a:t>
            </a:r>
            <a:r>
              <a:rPr lang="fi-FI" sz="2800" b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is/</a:t>
            </a:r>
            <a:r>
              <a:rPr lang="fi-FI" sz="2800" b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has</a:t>
            </a:r>
            <a:r>
              <a:rPr lang="fi-FI" sz="2800" b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over</a:t>
            </a: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lnSpc>
                <a:spcPct val="50000"/>
              </a:lnSpc>
              <a:spcBef>
                <a:spcPts val="1368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800" b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</a:p>
          <a:p>
            <a:pPr marL="0" marR="0" lvl="0" indent="0" algn="l" rtl="0">
              <a:lnSpc>
                <a:spcPct val="50000"/>
              </a:lnSpc>
              <a:spcBef>
                <a:spcPts val="1368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10. </a:t>
            </a:r>
            <a:r>
              <a:rPr lang="fi-FI" sz="2800" b="0" u="none" strike="noStrike" cap="none" dirty="0" err="1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They</a:t>
            </a:r>
            <a:r>
              <a:rPr lang="fi-FI" sz="2800" b="0" u="none" strike="noStrike" cap="none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1" u="none" strike="noStrike" cap="none" dirty="0" err="1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weren’t</a:t>
            </a:r>
            <a:r>
              <a:rPr lang="fi-FI" sz="2800" b="1" u="none" strike="noStrike" cap="none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fi-FI" sz="2800" b="1" u="none" strike="noStrike" cap="none" dirty="0" err="1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didn’t</a:t>
            </a:r>
            <a:r>
              <a:rPr lang="fi-FI" sz="2800" b="1" u="none" strike="noStrike" cap="none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1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have</a:t>
            </a: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happy</a:t>
            </a:r>
            <a:r>
              <a:rPr lang="fi-FI" sz="2800" b="0" u="none" strike="noStrike" cap="none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fi-FI" sz="2800" b="0" u="none" strike="noStrike" cap="none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their</a:t>
            </a:r>
            <a:r>
              <a:rPr lang="fi-FI" sz="2800" b="0" u="none" strike="noStrike" cap="none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800" b="0" u="none" strike="noStrike" cap="none" dirty="0" err="1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results</a:t>
            </a: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lnSpc>
                <a:spcPct val="50000"/>
              </a:lnSpc>
              <a:spcBef>
                <a:spcPts val="1368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sz="2800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sz="2800" b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weren’t</a:t>
            </a:r>
            <a:endParaRPr lang="fi-FI" sz="2800" b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67543" y="4046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4000" b="1" i="0" u="none" strike="noStrike" cap="none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lang="fi-FI" sz="4000" b="1" dirty="0" err="1">
                <a:solidFill>
                  <a:schemeClr val="accent1"/>
                </a:solidFill>
              </a:rPr>
              <a:t>B</a:t>
            </a:r>
            <a:r>
              <a:rPr lang="fi-FI" sz="4000" b="1" i="0" u="none" strike="noStrike" cap="none" dirty="0" err="1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fi-FI" sz="4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’ on epäsäännöllinen verbi, joka taipuu aikamuodon ja tekijän mukaan</a:t>
            </a:r>
          </a:p>
        </p:txBody>
      </p:sp>
      <p:graphicFrame>
        <p:nvGraphicFramePr>
          <p:cNvPr id="109" name="Shape 109"/>
          <p:cNvGraphicFramePr/>
          <p:nvPr/>
        </p:nvGraphicFramePr>
        <p:xfrm>
          <a:off x="467543" y="1772816"/>
          <a:ext cx="8352900" cy="4395310"/>
        </p:xfrm>
        <a:graphic>
          <a:graphicData uri="http://schemas.openxmlformats.org/drawingml/2006/table">
            <a:tbl>
              <a:tblPr firstRow="1" bandRow="1">
                <a:noFill/>
                <a:tableStyleId>{20D01679-5A3D-4CF3-9BE9-493576D687CE}</a:tableStyleId>
              </a:tblPr>
              <a:tblGrid>
                <a:gridCol w="1656175"/>
                <a:gridCol w="2088225"/>
                <a:gridCol w="2520275"/>
                <a:gridCol w="2088225"/>
              </a:tblGrid>
              <a:tr h="594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1800" u="none" strike="noStrike" cap="none">
                          <a:solidFill>
                            <a:srgbClr val="000000"/>
                          </a:solidFill>
                        </a:rPr>
                        <a:t>PREESENS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1800">
                          <a:solidFill>
                            <a:srgbClr val="000000"/>
                          </a:solidFill>
                        </a:rPr>
                        <a:t>IMPERFEKTI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1800">
                          <a:solidFill>
                            <a:srgbClr val="000000"/>
                          </a:solidFill>
                        </a:rPr>
                        <a:t>PERFEKTI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1800">
                          <a:solidFill>
                            <a:srgbClr val="000000"/>
                          </a:solidFill>
                        </a:rPr>
                        <a:t>PLUSKVAM-PERFEKTI</a:t>
                      </a:r>
                    </a:p>
                  </a:txBody>
                  <a:tcPr marL="91450" marR="91450" marT="45725" marB="45725"/>
                </a:tc>
              </a:tr>
              <a:tr h="586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/>
                        <a:t>I </a:t>
                      </a:r>
                      <a:r>
                        <a:rPr lang="fi-FI" sz="2400" b="1" u="sng"/>
                        <a:t>am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/>
                        <a:t>I </a:t>
                      </a:r>
                      <a:r>
                        <a:rPr lang="fi-FI" sz="2400" b="1" u="sng"/>
                        <a:t>was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/>
                        <a:t>I </a:t>
                      </a:r>
                      <a:r>
                        <a:rPr lang="fi-FI" sz="2400" b="1"/>
                        <a:t>have been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/>
                        <a:t>I </a:t>
                      </a:r>
                      <a:r>
                        <a:rPr lang="fi-FI" sz="2400" b="1"/>
                        <a:t>had been</a:t>
                      </a:r>
                    </a:p>
                  </a:txBody>
                  <a:tcPr marL="91450" marR="91450" marT="45725" marB="45725"/>
                </a:tc>
              </a:tr>
              <a:tr h="586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/>
                        <a:t>you </a:t>
                      </a:r>
                      <a:r>
                        <a:rPr lang="fi-FI" sz="2400" b="1" u="sng"/>
                        <a:t>are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/>
                        <a:t>you </a:t>
                      </a:r>
                      <a:r>
                        <a:rPr lang="fi-FI" sz="2400" b="1"/>
                        <a:t>were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/>
                        <a:t>you </a:t>
                      </a:r>
                      <a:r>
                        <a:rPr lang="fi-FI" sz="2400" b="1"/>
                        <a:t>have been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/>
                        <a:t>you </a:t>
                      </a:r>
                      <a:r>
                        <a:rPr lang="fi-FI" sz="2400" b="1"/>
                        <a:t>had been</a:t>
                      </a:r>
                    </a:p>
                  </a:txBody>
                  <a:tcPr marL="91450" marR="91450" marT="45725" marB="45725"/>
                </a:tc>
              </a:tr>
              <a:tr h="586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/>
                        <a:t>he/she/it </a:t>
                      </a:r>
                      <a:r>
                        <a:rPr lang="fi-FI" sz="2400" b="1" u="sng"/>
                        <a:t>is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/>
                        <a:t>he/she/it </a:t>
                      </a:r>
                      <a:r>
                        <a:rPr lang="fi-FI" sz="2400" b="1" u="sng"/>
                        <a:t>was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/>
                        <a:t>he/she/it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 b="1"/>
                        <a:t>             </a:t>
                      </a:r>
                      <a:r>
                        <a:rPr lang="fi-FI" sz="2400" b="1" u="sng"/>
                        <a:t>has been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/>
                        <a:t>he/she/it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 b="1"/>
                        <a:t>        had been</a:t>
                      </a:r>
                    </a:p>
                  </a:txBody>
                  <a:tcPr marL="91450" marR="91450" marT="45725" marB="45725"/>
                </a:tc>
              </a:tr>
              <a:tr h="586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/>
                        <a:t>we </a:t>
                      </a:r>
                      <a:r>
                        <a:rPr lang="fi-FI" sz="2400" b="1"/>
                        <a:t>are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/>
                        <a:t>we </a:t>
                      </a:r>
                      <a:r>
                        <a:rPr lang="fi-FI" sz="2400" b="1"/>
                        <a:t>were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/>
                        <a:t>we </a:t>
                      </a:r>
                      <a:r>
                        <a:rPr lang="fi-FI" sz="2400" b="1"/>
                        <a:t>have been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/>
                        <a:t>we </a:t>
                      </a:r>
                      <a:r>
                        <a:rPr lang="fi-FI" sz="2400" b="1"/>
                        <a:t>had been</a:t>
                      </a:r>
                    </a:p>
                  </a:txBody>
                  <a:tcPr marL="91450" marR="91450" marT="45725" marB="45725"/>
                </a:tc>
              </a:tr>
              <a:tr h="586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/>
                        <a:t>you </a:t>
                      </a:r>
                      <a:r>
                        <a:rPr lang="fi-FI" sz="2400" b="1"/>
                        <a:t>are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/>
                        <a:t>you </a:t>
                      </a:r>
                      <a:r>
                        <a:rPr lang="fi-FI" sz="2400" b="1"/>
                        <a:t>were 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/>
                        <a:t>you </a:t>
                      </a:r>
                      <a:r>
                        <a:rPr lang="fi-FI" sz="2400" b="1"/>
                        <a:t>have been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/>
                        <a:t>you </a:t>
                      </a:r>
                      <a:r>
                        <a:rPr lang="fi-FI" sz="2400" b="1"/>
                        <a:t>had been</a:t>
                      </a:r>
                    </a:p>
                  </a:txBody>
                  <a:tcPr marL="91450" marR="91450" marT="45725" marB="45725"/>
                </a:tc>
              </a:tr>
              <a:tr h="586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/>
                        <a:t>they </a:t>
                      </a:r>
                      <a:r>
                        <a:rPr lang="fi-FI" sz="2400" b="1"/>
                        <a:t>are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/>
                        <a:t>they </a:t>
                      </a:r>
                      <a:r>
                        <a:rPr lang="fi-FI" sz="2400" b="1"/>
                        <a:t>were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/>
                        <a:t>they </a:t>
                      </a:r>
                      <a:r>
                        <a:rPr lang="fi-FI" sz="2400" b="1"/>
                        <a:t>have been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/>
                        <a:t>they </a:t>
                      </a:r>
                      <a:r>
                        <a:rPr lang="fi-FI" sz="2400" b="1"/>
                        <a:t>had been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67543" y="188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4400" b="1" i="0" u="none" strike="noStrike" cap="none" dirty="0" err="1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Be</a:t>
            </a:r>
            <a:r>
              <a:rPr lang="fi-FI" sz="4400" b="1" i="0" u="none" strike="noStrike" cap="none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-verbi</a:t>
            </a:r>
            <a:r>
              <a:rPr lang="fi-FI" sz="4400" b="0" i="0" u="none" strike="noStrike" cap="none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44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kiellossa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23528" y="1196751"/>
            <a:ext cx="8424935" cy="48245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fi-FI" b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-verbin kieltomuoto tehdään </a:t>
            </a:r>
            <a:r>
              <a:rPr lang="fi-FI" b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sanalla </a:t>
            </a:r>
            <a:r>
              <a:rPr lang="fi-FI" b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tai lyhennetyllä muodolla </a:t>
            </a:r>
            <a:r>
              <a:rPr lang="fi-FI" b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fi-FI" b="1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n’t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12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sz="3200" b="0" u="none" strike="noStrike" cap="none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b="0" u="none" strike="noStrike" cap="none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Emme </a:t>
            </a:r>
            <a:r>
              <a:rPr lang="fi-FI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ole valmiita lähtemään. </a:t>
            </a:r>
          </a:p>
          <a:p>
            <a:pPr marL="0" marR="0" lvl="0" indent="0" algn="l" rtl="0"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</a:t>
            </a:r>
            <a:r>
              <a:rPr lang="fi-FI" b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fi-FI" b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fi-FI" b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aren't</a:t>
            </a:r>
            <a:r>
              <a:rPr lang="fi-FI" b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ready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go.</a:t>
            </a:r>
          </a:p>
          <a:p>
            <a:pPr marL="0" marR="0" lvl="0" indent="0" algn="l" rtl="0">
              <a:spcBef>
                <a:spcPts val="1240"/>
              </a:spcBef>
              <a:spcAft>
                <a:spcPts val="0"/>
              </a:spcAft>
              <a:buClr>
                <a:srgbClr val="2DA2BF"/>
              </a:buClr>
              <a:buSzPct val="25000"/>
              <a:buFont typeface="Arial"/>
              <a:buNone/>
            </a:pPr>
            <a:r>
              <a:rPr lang="fi-FI" b="0" u="none" strike="noStrike" cap="none" dirty="0" smtClean="0">
                <a:solidFill>
                  <a:srgbClr val="2DA2BF"/>
                </a:solidFill>
                <a:latin typeface="Calibri"/>
                <a:ea typeface="Calibri"/>
                <a:cs typeface="Calibri"/>
                <a:sym typeface="Calibri"/>
              </a:rPr>
              <a:t>	En </a:t>
            </a:r>
            <a:r>
              <a:rPr lang="fi-FI" b="0" u="none" strike="noStrike" cap="none" dirty="0">
                <a:solidFill>
                  <a:srgbClr val="2DA2BF"/>
                </a:solidFill>
                <a:latin typeface="Calibri"/>
                <a:ea typeface="Calibri"/>
                <a:cs typeface="Calibri"/>
                <a:sym typeface="Calibri"/>
              </a:rPr>
              <a:t>ollut siellä eilen. </a:t>
            </a:r>
          </a:p>
          <a:p>
            <a:pPr marL="0" marR="0" lvl="0" indent="0" algn="l" rtl="0"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I </a:t>
            </a:r>
            <a:r>
              <a:rPr lang="fi-FI" b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</a:t>
            </a:r>
            <a:r>
              <a:rPr lang="fi-FI" b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fi-FI" b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fi-FI" b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wasn't</a:t>
            </a:r>
            <a:r>
              <a:rPr lang="fi-FI" b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yesterday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1240"/>
              </a:spcBef>
              <a:spcAft>
                <a:spcPts val="0"/>
              </a:spcAft>
              <a:buClr>
                <a:srgbClr val="2DA2BF"/>
              </a:buClr>
              <a:buSzPct val="25000"/>
              <a:buFont typeface="Arial"/>
              <a:buNone/>
            </a:pPr>
            <a:r>
              <a:rPr lang="fi-FI" b="0" u="none" strike="noStrike" cap="none" dirty="0" smtClean="0">
                <a:solidFill>
                  <a:srgbClr val="2DA2BF"/>
                </a:solidFill>
                <a:latin typeface="Calibri"/>
                <a:ea typeface="Calibri"/>
                <a:cs typeface="Calibri"/>
                <a:sym typeface="Calibri"/>
              </a:rPr>
              <a:t>	He </a:t>
            </a:r>
            <a:r>
              <a:rPr lang="fi-FI" b="0" u="none" strike="noStrike" cap="none" dirty="0">
                <a:solidFill>
                  <a:srgbClr val="2DA2BF"/>
                </a:solidFill>
                <a:latin typeface="Calibri"/>
                <a:ea typeface="Calibri"/>
                <a:cs typeface="Calibri"/>
                <a:sym typeface="Calibri"/>
              </a:rPr>
              <a:t>eivät olleet olleet siellä aiemmin. </a:t>
            </a:r>
          </a:p>
          <a:p>
            <a:pPr marL="0" marR="0" lvl="0" indent="0" algn="l" rtl="0">
              <a:spcBef>
                <a:spcPts val="12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had</a:t>
            </a:r>
            <a:r>
              <a:rPr lang="fi-FI" b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fi-FI" b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fi-FI" b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hadn’t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been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67543" y="188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4000" b="1" i="0" u="none" strike="noStrike" cap="none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Be</a:t>
            </a:r>
            <a:r>
              <a:rPr lang="fi-FI" sz="4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-verbi</a:t>
            </a:r>
            <a:r>
              <a:rPr lang="fi-FI" sz="40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4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kysymyksessä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179511" y="1196751"/>
            <a:ext cx="8784976" cy="48245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fi-FI" b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-verbillä muodostetussa kysymyksessä ei käytetä 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-apuverbiä. </a:t>
            </a:r>
          </a:p>
          <a:p>
            <a:pPr marL="0" marR="0" lvl="0" indent="0" algn="l" rtl="0">
              <a:spcBef>
                <a:spcPts val="768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b="0" u="none" strike="noStrike" cap="none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Oletteko </a:t>
            </a:r>
            <a:r>
              <a:rPr lang="fi-FI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te valmiita lähtemään? </a:t>
            </a:r>
          </a:p>
          <a:p>
            <a:pPr marL="0" marR="0" lvl="0" indent="0" algn="l" rtl="0">
              <a:spcBef>
                <a:spcPts val="768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b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ready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go?</a:t>
            </a:r>
          </a:p>
          <a:p>
            <a:pPr marL="0" marR="0" lvl="0" indent="0" algn="l" rtl="0">
              <a:spcBef>
                <a:spcPts val="768"/>
              </a:spcBef>
              <a:spcAft>
                <a:spcPts val="0"/>
              </a:spcAft>
              <a:buClr>
                <a:srgbClr val="2DA2BF"/>
              </a:buClr>
              <a:buSzPct val="25000"/>
              <a:buFont typeface="Arial"/>
              <a:buNone/>
            </a:pPr>
            <a:r>
              <a:rPr lang="fi-FI" b="0" u="none" strike="noStrike" cap="none" dirty="0" smtClean="0">
                <a:solidFill>
                  <a:srgbClr val="2DA2BF"/>
                </a:solidFill>
                <a:latin typeface="Calibri"/>
                <a:ea typeface="Calibri"/>
                <a:cs typeface="Calibri"/>
                <a:sym typeface="Calibri"/>
              </a:rPr>
              <a:t>	Onko </a:t>
            </a:r>
            <a:r>
              <a:rPr lang="fi-FI" b="0" u="none" strike="noStrike" cap="none" dirty="0">
                <a:solidFill>
                  <a:srgbClr val="2DA2BF"/>
                </a:solidFill>
                <a:latin typeface="Calibri"/>
                <a:ea typeface="Calibri"/>
                <a:cs typeface="Calibri"/>
                <a:sym typeface="Calibri"/>
              </a:rPr>
              <a:t>hän ollut kanssasi koko ajan? </a:t>
            </a:r>
          </a:p>
          <a:p>
            <a:pPr marL="0" marR="0" lvl="0" indent="0" algn="l" rtl="0">
              <a:spcBef>
                <a:spcPts val="768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b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 </a:t>
            </a:r>
            <a:r>
              <a:rPr lang="fi-FI" b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been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whole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0" marR="0" lvl="0" indent="0" algn="l" rtl="0">
              <a:spcBef>
                <a:spcPts val="768"/>
              </a:spcBef>
              <a:spcAft>
                <a:spcPts val="0"/>
              </a:spcAft>
              <a:buClr>
                <a:srgbClr val="2DA2BF"/>
              </a:buClr>
              <a:buSzPct val="25000"/>
              <a:buFont typeface="Arial"/>
              <a:buNone/>
            </a:pPr>
            <a:r>
              <a:rPr lang="fi-FI" b="0" u="none" strike="noStrike" cap="none" dirty="0" smtClean="0">
                <a:solidFill>
                  <a:srgbClr val="2DA2BF"/>
                </a:solidFill>
                <a:latin typeface="Calibri"/>
                <a:ea typeface="Calibri"/>
                <a:cs typeface="Calibri"/>
                <a:sym typeface="Calibri"/>
              </a:rPr>
              <a:t>	Enkö </a:t>
            </a:r>
            <a:r>
              <a:rPr lang="fi-FI" b="0" u="none" strike="noStrike" cap="none" dirty="0">
                <a:solidFill>
                  <a:srgbClr val="2DA2BF"/>
                </a:solidFill>
                <a:latin typeface="Calibri"/>
                <a:ea typeface="Calibri"/>
                <a:cs typeface="Calibri"/>
                <a:sym typeface="Calibri"/>
              </a:rPr>
              <a:t>minä ollut se, joka kertoi sinulle tämän? </a:t>
            </a:r>
          </a:p>
          <a:p>
            <a:pPr marL="0" marR="0" lvl="0" indent="0" algn="l" rtl="0">
              <a:spcBef>
                <a:spcPts val="768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b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Wasn’t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/ </a:t>
            </a:r>
            <a:r>
              <a:rPr lang="fi-FI" b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fi-FI" b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told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	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67543" y="4046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4000" b="1" i="0" u="none" strike="noStrike" cap="none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lang="fi-FI" sz="4000" b="1" dirty="0" err="1">
                <a:solidFill>
                  <a:schemeClr val="accent1"/>
                </a:solidFill>
              </a:rPr>
              <a:t>H</a:t>
            </a:r>
            <a:r>
              <a:rPr lang="fi-FI" sz="4000" b="1" i="0" u="none" strike="noStrike" cap="none" dirty="0" err="1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ave</a:t>
            </a:r>
            <a:r>
              <a:rPr lang="fi-FI" sz="40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’ on epäsäännöllinen verbi, joka taipuu aikamuodon ja tekijän mukaan</a:t>
            </a:r>
          </a:p>
        </p:txBody>
      </p:sp>
      <p:graphicFrame>
        <p:nvGraphicFramePr>
          <p:cNvPr id="127" name="Shape 127"/>
          <p:cNvGraphicFramePr/>
          <p:nvPr/>
        </p:nvGraphicFramePr>
        <p:xfrm>
          <a:off x="467543" y="1772816"/>
          <a:ext cx="8352925" cy="4395310"/>
        </p:xfrm>
        <a:graphic>
          <a:graphicData uri="http://schemas.openxmlformats.org/drawingml/2006/table">
            <a:tbl>
              <a:tblPr firstRow="1" bandRow="1">
                <a:noFill/>
                <a:tableStyleId>{20D01679-5A3D-4CF3-9BE9-493576D687CE}</a:tableStyleId>
              </a:tblPr>
              <a:tblGrid>
                <a:gridCol w="1872200"/>
                <a:gridCol w="2016225"/>
                <a:gridCol w="2376275"/>
                <a:gridCol w="2088225"/>
              </a:tblGrid>
              <a:tr h="594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1800">
                          <a:solidFill>
                            <a:srgbClr val="000000"/>
                          </a:solidFill>
                        </a:rPr>
                        <a:t>PREESENS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1800">
                          <a:solidFill>
                            <a:srgbClr val="000000"/>
                          </a:solidFill>
                        </a:rPr>
                        <a:t>IMPERFEKTI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1800">
                          <a:solidFill>
                            <a:srgbClr val="000000"/>
                          </a:solidFill>
                        </a:rPr>
                        <a:t>PERFEKTI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1800">
                          <a:solidFill>
                            <a:srgbClr val="000000"/>
                          </a:solidFill>
                        </a:rPr>
                        <a:t>PLUSKVAM-PERFEKTI</a:t>
                      </a:r>
                    </a:p>
                  </a:txBody>
                  <a:tcPr marL="91450" marR="91450" marT="45725" marB="45725"/>
                </a:tc>
              </a:tr>
              <a:tr h="586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/>
                        <a:t>I </a:t>
                      </a:r>
                      <a:r>
                        <a:rPr lang="fi-FI" sz="2400" b="1"/>
                        <a:t>have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/>
                        <a:t>I </a:t>
                      </a:r>
                      <a:r>
                        <a:rPr lang="fi-FI" sz="2400" b="1"/>
                        <a:t>had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/>
                        <a:t>I </a:t>
                      </a:r>
                      <a:r>
                        <a:rPr lang="fi-FI" sz="2400" b="1"/>
                        <a:t>have had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/>
                        <a:t>I </a:t>
                      </a:r>
                      <a:r>
                        <a:rPr lang="fi-FI" sz="2400" b="1"/>
                        <a:t>had had</a:t>
                      </a:r>
                    </a:p>
                  </a:txBody>
                  <a:tcPr marL="91450" marR="91450" marT="45725" marB="45725"/>
                </a:tc>
              </a:tr>
              <a:tr h="586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/>
                        <a:t>you </a:t>
                      </a:r>
                      <a:r>
                        <a:rPr lang="fi-FI" sz="2400" b="1"/>
                        <a:t>have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/>
                        <a:t>you </a:t>
                      </a:r>
                      <a:r>
                        <a:rPr lang="fi-FI" sz="2400" b="1"/>
                        <a:t>had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/>
                        <a:t>you </a:t>
                      </a:r>
                      <a:r>
                        <a:rPr lang="fi-FI" sz="2400" b="1"/>
                        <a:t>have had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/>
                        <a:t>you </a:t>
                      </a:r>
                      <a:r>
                        <a:rPr lang="fi-FI" sz="2400" b="1"/>
                        <a:t>had had</a:t>
                      </a:r>
                    </a:p>
                  </a:txBody>
                  <a:tcPr marL="91450" marR="91450" marT="45725" marB="45725"/>
                </a:tc>
              </a:tr>
              <a:tr h="586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 u="none"/>
                        <a:t>he/she/it </a:t>
                      </a:r>
                      <a:r>
                        <a:rPr lang="fi-FI" sz="2400" b="1" u="sng"/>
                        <a:t>has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 u="none"/>
                        <a:t>he/she/it </a:t>
                      </a:r>
                      <a:r>
                        <a:rPr lang="fi-FI" sz="2400" b="1" u="none"/>
                        <a:t>had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 u="none"/>
                        <a:t>he/she/it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 b="1" u="none"/>
                        <a:t>             </a:t>
                      </a:r>
                      <a:r>
                        <a:rPr lang="fi-FI" sz="2400" b="1" u="sng"/>
                        <a:t>has had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 u="none"/>
                        <a:t>he/she/it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 b="1" u="none"/>
                        <a:t>        had had</a:t>
                      </a:r>
                    </a:p>
                  </a:txBody>
                  <a:tcPr marL="91450" marR="91450" marT="45725" marB="45725"/>
                </a:tc>
              </a:tr>
              <a:tr h="586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/>
                        <a:t>we </a:t>
                      </a:r>
                      <a:r>
                        <a:rPr lang="fi-FI" sz="2400" b="1"/>
                        <a:t>have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/>
                        <a:t>we </a:t>
                      </a:r>
                      <a:r>
                        <a:rPr lang="fi-FI" sz="2400" b="1"/>
                        <a:t>had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/>
                        <a:t>we </a:t>
                      </a:r>
                      <a:r>
                        <a:rPr lang="fi-FI" sz="2400" b="1"/>
                        <a:t>have had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/>
                        <a:t>we </a:t>
                      </a:r>
                      <a:r>
                        <a:rPr lang="fi-FI" sz="2400" b="1"/>
                        <a:t>had had</a:t>
                      </a:r>
                    </a:p>
                  </a:txBody>
                  <a:tcPr marL="91450" marR="91450" marT="45725" marB="45725"/>
                </a:tc>
              </a:tr>
              <a:tr h="586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/>
                        <a:t>you </a:t>
                      </a:r>
                      <a:r>
                        <a:rPr lang="fi-FI" sz="2400" b="1"/>
                        <a:t>have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/>
                        <a:t>you </a:t>
                      </a:r>
                      <a:r>
                        <a:rPr lang="fi-FI" sz="2400" b="1"/>
                        <a:t>had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/>
                        <a:t>you </a:t>
                      </a:r>
                      <a:r>
                        <a:rPr lang="fi-FI" sz="2400" b="1"/>
                        <a:t>have had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/>
                        <a:t>you </a:t>
                      </a:r>
                      <a:r>
                        <a:rPr lang="fi-FI" sz="2400" b="1"/>
                        <a:t>had had</a:t>
                      </a:r>
                    </a:p>
                  </a:txBody>
                  <a:tcPr marL="91450" marR="91450" marT="45725" marB="45725"/>
                </a:tc>
              </a:tr>
              <a:tr h="586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/>
                        <a:t>they </a:t>
                      </a:r>
                      <a:r>
                        <a:rPr lang="fi-FI" sz="2400" b="1"/>
                        <a:t>have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/>
                        <a:t>they </a:t>
                      </a:r>
                      <a:r>
                        <a:rPr lang="fi-FI" sz="2400" b="1"/>
                        <a:t>had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/>
                        <a:t>they </a:t>
                      </a:r>
                      <a:r>
                        <a:rPr lang="fi-FI" sz="2400" b="1"/>
                        <a:t>have had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fi-FI" sz="2400"/>
                        <a:t>they </a:t>
                      </a:r>
                      <a:r>
                        <a:rPr lang="fi-FI" sz="2400" b="1"/>
                        <a:t>had had</a:t>
                      </a: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67543" y="188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4000" b="1" dirty="0" err="1">
                <a:solidFill>
                  <a:schemeClr val="accent1"/>
                </a:solidFill>
              </a:rPr>
              <a:t>H</a:t>
            </a:r>
            <a:r>
              <a:rPr lang="fi-FI" sz="4000" b="1" i="0" u="none" strike="noStrike" cap="none" dirty="0" err="1" smtClean="0">
                <a:solidFill>
                  <a:schemeClr val="accent1"/>
                </a:solidFill>
                <a:sym typeface="Calibri"/>
              </a:rPr>
              <a:t>ave</a:t>
            </a:r>
            <a:r>
              <a:rPr lang="fi-FI" sz="4000" b="1" i="0" u="none" strike="noStrike" cap="none" dirty="0" smtClean="0">
                <a:solidFill>
                  <a:schemeClr val="accent1"/>
                </a:solidFill>
                <a:sym typeface="Calibri"/>
              </a:rPr>
              <a:t>-verbi </a:t>
            </a:r>
            <a:r>
              <a:rPr lang="fi-FI" sz="4000" b="1" i="0" u="none" strike="noStrike" cap="none" dirty="0">
                <a:solidFill>
                  <a:schemeClr val="accent1"/>
                </a:solidFill>
                <a:sym typeface="Calibri"/>
              </a:rPr>
              <a:t>kiellossa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23528" y="1340767"/>
            <a:ext cx="8424935" cy="48245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i-FI" b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-verbin kieltomuoto tehdään käyttämällä apuverbiä </a:t>
            </a:r>
            <a:r>
              <a:rPr lang="fi-FI" b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lang="fi-FI" b="1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 tai perfektissä/pluskvamperfektissä omaa apuverbiä ’</a:t>
            </a:r>
            <a:r>
              <a:rPr lang="fi-FI" b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</a:t>
            </a:r>
            <a:r>
              <a:rPr lang="fi-FI" b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endParaRPr lang="fi-FI" b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8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fi-FI" b="0" u="none" strike="noStrike" cap="none" dirty="0" smtClean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Meillä </a:t>
            </a:r>
            <a:r>
              <a:rPr lang="fi-FI" b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ei ole aikaa tuhlattavaksi. </a:t>
            </a:r>
          </a:p>
          <a:p>
            <a:pPr marL="0" marR="0" lvl="0" indent="0" algn="l" rtl="0"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</a:t>
            </a:r>
            <a:r>
              <a:rPr lang="fi-FI" b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fi-FI" b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fi-FI" b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don't</a:t>
            </a:r>
            <a:r>
              <a:rPr lang="fi-FI" b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</a:t>
            </a:r>
            <a:r>
              <a:rPr lang="fi-FI" b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waste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1840"/>
              </a:spcBef>
              <a:spcAft>
                <a:spcPts val="0"/>
              </a:spcAft>
              <a:buClr>
                <a:srgbClr val="2DA2BF"/>
              </a:buClr>
              <a:buSzPct val="25000"/>
              <a:buFont typeface="Arial"/>
              <a:buNone/>
            </a:pPr>
            <a:r>
              <a:rPr lang="fi-FI" b="0" u="none" strike="noStrike" cap="none" dirty="0" smtClean="0">
                <a:solidFill>
                  <a:srgbClr val="2DA2BF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fi-FI" b="0" u="none" strike="noStrike" cap="none" dirty="0" err="1" smtClean="0">
                <a:solidFill>
                  <a:srgbClr val="2DA2BF"/>
                </a:solidFill>
                <a:latin typeface="Calibri"/>
                <a:ea typeface="Calibri"/>
                <a:cs typeface="Calibri"/>
                <a:sym typeface="Calibri"/>
              </a:rPr>
              <a:t>Frankillä</a:t>
            </a:r>
            <a:r>
              <a:rPr lang="fi-FI" b="0" u="none" strike="noStrike" cap="none" dirty="0" smtClean="0">
                <a:solidFill>
                  <a:srgbClr val="2DA2B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u="none" strike="noStrike" cap="none" dirty="0">
                <a:solidFill>
                  <a:srgbClr val="2DA2BF"/>
                </a:solidFill>
                <a:latin typeface="Calibri"/>
                <a:ea typeface="Calibri"/>
                <a:cs typeface="Calibri"/>
                <a:sym typeface="Calibri"/>
              </a:rPr>
              <a:t>ei ole ollut onnea viime aikoina. </a:t>
            </a:r>
          </a:p>
          <a:p>
            <a:pPr marL="0" marR="0" lvl="0" indent="0" algn="l" rtl="0"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Frank </a:t>
            </a:r>
            <a:r>
              <a:rPr lang="fi-FI" b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</a:t>
            </a:r>
            <a:r>
              <a:rPr lang="fi-FI" b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fi-FI" b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fi-FI" b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hasn't</a:t>
            </a:r>
            <a:r>
              <a:rPr lang="fi-FI" b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had</a:t>
            </a:r>
            <a:r>
              <a:rPr lang="fi-FI" b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luck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b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lately</a:t>
            </a:r>
            <a:r>
              <a:rPr lang="fi-FI" b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18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Aula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280</Words>
  <Application>Microsoft Office PowerPoint</Application>
  <PresentationFormat>Näytössä katseltava diaesitys (4:3)</PresentationFormat>
  <Paragraphs>165</Paragraphs>
  <Slides>14</Slides>
  <Notes>14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Office-teema</vt:lpstr>
      <vt:lpstr>PowerPoint-esitys</vt:lpstr>
      <vt:lpstr>OLLA-verbit</vt:lpstr>
      <vt:lpstr>Activate</vt:lpstr>
      <vt:lpstr>Activate</vt:lpstr>
      <vt:lpstr>’Be’ on epäsäännöllinen verbi, joka taipuu aikamuodon ja tekijän mukaan</vt:lpstr>
      <vt:lpstr>Be-verbi kiellossa</vt:lpstr>
      <vt:lpstr>Be-verbi kysymyksessä</vt:lpstr>
      <vt:lpstr>’Have’ on epäsäännöllinen verbi, joka taipuu aikamuodon ja tekijän mukaan</vt:lpstr>
      <vt:lpstr>Have-verbi kiellossa</vt:lpstr>
      <vt:lpstr>Have-verbi kysymyksessä</vt:lpstr>
      <vt:lpstr>Huom!</vt:lpstr>
      <vt:lpstr>Activate</vt:lpstr>
      <vt:lpstr>PowerPoint-esitys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Karapalo Elina</cp:lastModifiedBy>
  <cp:revision>6</cp:revision>
  <dcterms:modified xsi:type="dcterms:W3CDTF">2016-09-06T09:55:58Z</dcterms:modified>
</cp:coreProperties>
</file>