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3"/>
  </p:notesMasterIdLst>
  <p:sldIdLst>
    <p:sldId id="256" r:id="rId6"/>
    <p:sldId id="308" r:id="rId7"/>
    <p:sldId id="294" r:id="rId8"/>
    <p:sldId id="296" r:id="rId9"/>
    <p:sldId id="295" r:id="rId10"/>
    <p:sldId id="299" r:id="rId11"/>
    <p:sldId id="297" r:id="rId12"/>
    <p:sldId id="303" r:id="rId13"/>
    <p:sldId id="298" r:id="rId14"/>
    <p:sldId id="305" r:id="rId15"/>
    <p:sldId id="304" r:id="rId16"/>
    <p:sldId id="300" r:id="rId17"/>
    <p:sldId id="301" r:id="rId18"/>
    <p:sldId id="302" r:id="rId19"/>
    <p:sldId id="307" r:id="rId20"/>
    <p:sldId id="306" r:id="rId21"/>
    <p:sldId id="30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41" autoAdjust="0"/>
  </p:normalViewPr>
  <p:slideViewPr>
    <p:cSldViewPr snapToGrid="0" snapToObjects="1">
      <p:cViewPr varScale="1">
        <p:scale>
          <a:sx n="68" d="100"/>
          <a:sy n="68" d="100"/>
        </p:scale>
        <p:origin x="8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 Sarlund" userId="c85f864c-318c-49ac-ad75-aa14a143cc52" providerId="ADAL" clId="{646AEEDF-7816-4775-9AB3-DA1600B57465}"/>
    <pc:docChg chg="undo custSel delSld modSld">
      <pc:chgData name="Katri Sarlund" userId="c85f864c-318c-49ac-ad75-aa14a143cc52" providerId="ADAL" clId="{646AEEDF-7816-4775-9AB3-DA1600B57465}" dt="2023-01-24T22:13:30.815" v="14" actId="2696"/>
      <pc:docMkLst>
        <pc:docMk/>
      </pc:docMkLst>
      <pc:sldChg chg="modAnim">
        <pc:chgData name="Katri Sarlund" userId="c85f864c-318c-49ac-ad75-aa14a143cc52" providerId="ADAL" clId="{646AEEDF-7816-4775-9AB3-DA1600B57465}" dt="2023-01-24T22:12:41.626" v="6"/>
        <pc:sldMkLst>
          <pc:docMk/>
          <pc:sldMk cId="3467682397" sldId="294"/>
        </pc:sldMkLst>
      </pc:sldChg>
      <pc:sldChg chg="modAnim">
        <pc:chgData name="Katri Sarlund" userId="c85f864c-318c-49ac-ad75-aa14a143cc52" providerId="ADAL" clId="{646AEEDF-7816-4775-9AB3-DA1600B57465}" dt="2023-01-24T22:12:49.126" v="7"/>
        <pc:sldMkLst>
          <pc:docMk/>
          <pc:sldMk cId="1725213854" sldId="295"/>
        </pc:sldMkLst>
      </pc:sldChg>
      <pc:sldChg chg="delSp modSp delAnim">
        <pc:chgData name="Katri Sarlund" userId="c85f864c-318c-49ac-ad75-aa14a143cc52" providerId="ADAL" clId="{646AEEDF-7816-4775-9AB3-DA1600B57465}" dt="2023-01-24T22:12:32.552" v="5" actId="478"/>
        <pc:sldMkLst>
          <pc:docMk/>
          <pc:sldMk cId="2422555859" sldId="296"/>
        </pc:sldMkLst>
        <pc:spChg chg="del mod">
          <ac:chgData name="Katri Sarlund" userId="c85f864c-318c-49ac-ad75-aa14a143cc52" providerId="ADAL" clId="{646AEEDF-7816-4775-9AB3-DA1600B57465}" dt="2023-01-24T22:12:21.987" v="1" actId="478"/>
          <ac:spMkLst>
            <pc:docMk/>
            <pc:sldMk cId="2422555859" sldId="296"/>
            <ac:spMk id="15" creationId="{E366DA0B-4322-4123-B61C-1DCD955ECBBF}"/>
          </ac:spMkLst>
        </pc:spChg>
        <pc:spChg chg="del">
          <ac:chgData name="Katri Sarlund" userId="c85f864c-318c-49ac-ad75-aa14a143cc52" providerId="ADAL" clId="{646AEEDF-7816-4775-9AB3-DA1600B57465}" dt="2023-01-24T22:12:26.780" v="2" actId="478"/>
          <ac:spMkLst>
            <pc:docMk/>
            <pc:sldMk cId="2422555859" sldId="296"/>
            <ac:spMk id="16" creationId="{A8147CAA-D6A9-4758-ADA3-80A1F4A9B7AB}"/>
          </ac:spMkLst>
        </pc:spChg>
        <pc:spChg chg="del">
          <ac:chgData name="Katri Sarlund" userId="c85f864c-318c-49ac-ad75-aa14a143cc52" providerId="ADAL" clId="{646AEEDF-7816-4775-9AB3-DA1600B57465}" dt="2023-01-24T22:12:32.552" v="5" actId="478"/>
          <ac:spMkLst>
            <pc:docMk/>
            <pc:sldMk cId="2422555859" sldId="296"/>
            <ac:spMk id="19" creationId="{78D60D6F-574D-4BAD-ACC4-595D91D95483}"/>
          </ac:spMkLst>
        </pc:spChg>
        <pc:spChg chg="del mod">
          <ac:chgData name="Katri Sarlund" userId="c85f864c-318c-49ac-ad75-aa14a143cc52" providerId="ADAL" clId="{646AEEDF-7816-4775-9AB3-DA1600B57465}" dt="2023-01-24T22:12:29.464" v="4" actId="478"/>
          <ac:spMkLst>
            <pc:docMk/>
            <pc:sldMk cId="2422555859" sldId="296"/>
            <ac:spMk id="20" creationId="{9496791E-2F4C-41D9-BBA7-D357D3CEBAC5}"/>
          </ac:spMkLst>
        </pc:spChg>
      </pc:sldChg>
      <pc:sldChg chg="addSp delSp modSp">
        <pc:chgData name="Katri Sarlund" userId="c85f864c-318c-49ac-ad75-aa14a143cc52" providerId="ADAL" clId="{646AEEDF-7816-4775-9AB3-DA1600B57465}" dt="2023-01-24T22:13:27.609" v="12" actId="1076"/>
        <pc:sldMkLst>
          <pc:docMk/>
          <pc:sldMk cId="2622041986" sldId="309"/>
        </pc:sldMkLst>
        <pc:spChg chg="del">
          <ac:chgData name="Katri Sarlund" userId="c85f864c-318c-49ac-ad75-aa14a143cc52" providerId="ADAL" clId="{646AEEDF-7816-4775-9AB3-DA1600B57465}" dt="2023-01-24T22:13:25.189" v="11" actId="478"/>
          <ac:spMkLst>
            <pc:docMk/>
            <pc:sldMk cId="2622041986" sldId="309"/>
            <ac:spMk id="3" creationId="{4CE61937-E480-4464-984D-AE78D963DFC1}"/>
          </ac:spMkLst>
        </pc:spChg>
        <pc:spChg chg="del">
          <ac:chgData name="Katri Sarlund" userId="c85f864c-318c-49ac-ad75-aa14a143cc52" providerId="ADAL" clId="{646AEEDF-7816-4775-9AB3-DA1600B57465}" dt="2023-01-24T22:13:22.553" v="10" actId="478"/>
          <ac:spMkLst>
            <pc:docMk/>
            <pc:sldMk cId="2622041986" sldId="309"/>
            <ac:spMk id="4" creationId="{AEF1814C-4197-492F-94BA-9C31B1A46071}"/>
          </ac:spMkLst>
        </pc:spChg>
        <pc:picChg chg="add del mod">
          <ac:chgData name="Katri Sarlund" userId="c85f864c-318c-49ac-ad75-aa14a143cc52" providerId="ADAL" clId="{646AEEDF-7816-4775-9AB3-DA1600B57465}" dt="2023-01-24T22:13:27.609" v="12" actId="1076"/>
          <ac:picMkLst>
            <pc:docMk/>
            <pc:sldMk cId="2622041986" sldId="309"/>
            <ac:picMk id="2" creationId="{060001D1-0A57-405F-8045-D47E05B0CBDE}"/>
          </ac:picMkLst>
        </pc:picChg>
      </pc:sldChg>
      <pc:sldChg chg="del">
        <pc:chgData name="Katri Sarlund" userId="c85f864c-318c-49ac-ad75-aa14a143cc52" providerId="ADAL" clId="{646AEEDF-7816-4775-9AB3-DA1600B57465}" dt="2023-01-24T22:13:30.815" v="14" actId="2696"/>
        <pc:sldMkLst>
          <pc:docMk/>
          <pc:sldMk cId="2008000496" sldId="310"/>
        </pc:sldMkLst>
      </pc:sldChg>
      <pc:sldChg chg="del">
        <pc:chgData name="Katri Sarlund" userId="c85f864c-318c-49ac-ad75-aa14a143cc52" providerId="ADAL" clId="{646AEEDF-7816-4775-9AB3-DA1600B57465}" dt="2023-01-24T22:13:29.035" v="13" actId="2696"/>
        <pc:sldMkLst>
          <pc:docMk/>
          <pc:sldMk cId="3438245943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25F0D-838E-4FDF-87D1-073E97523199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6118-EF03-43EC-A7CE-1FBB2C9EEFB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05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PÄÄotsikko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388069"/>
            <a:ext cx="10363200" cy="125073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Tarvittaessa</a:t>
            </a:r>
            <a:r>
              <a:rPr lang="en-US" dirty="0"/>
              <a:t>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r>
              <a:rPr lang="en-US" dirty="0"/>
              <a:t> tai </a:t>
            </a:r>
            <a:r>
              <a:rPr lang="en-US" dirty="0" err="1"/>
              <a:t>lisäinformaatiota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0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445172"/>
            <a:ext cx="10972800" cy="5036208"/>
          </a:xfrm>
        </p:spPr>
        <p:txBody>
          <a:bodyPr vert="eaVert"/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755010"/>
            <a:ext cx="2743200" cy="5673818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755010"/>
            <a:ext cx="8026400" cy="5673818"/>
          </a:xfrm>
        </p:spPr>
        <p:txBody>
          <a:bodyPr vert="eaVert"/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47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736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50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5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6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84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2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63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48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2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9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4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3047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err="1"/>
              <a:t>Väliotsikko</a:t>
            </a:r>
            <a:br>
              <a:rPr lang="en-US" dirty="0"/>
            </a:b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1506463"/>
            <a:ext cx="10363200" cy="701929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Tarvittaessa lisätietoja, esim. luvun pääotsikko </a:t>
            </a:r>
          </a:p>
          <a:p>
            <a:pPr lvl="0"/>
            <a:r>
              <a:rPr lang="fi-FI" dirty="0"/>
              <a:t>materiaalien jäsentelyn selkeyttämiseksi </a:t>
            </a:r>
          </a:p>
        </p:txBody>
      </p:sp>
    </p:spTree>
    <p:extLst>
      <p:ext uri="{BB962C8B-B14F-4D97-AF65-F5344CB8AC3E}">
        <p14:creationId xmlns:p14="http://schemas.microsoft.com/office/powerpoint/2010/main" val="201004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819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819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1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42802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42802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vertailun</a:t>
            </a:r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1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E6C4C1-052E-2A40-B8A7-BDEF40BDA614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43D773-6B8F-7449-97E8-F6CB76014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E6C4C1-052E-2A40-B8A7-BDEF40BDA614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43D773-6B8F-7449-97E8-F6CB76014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78070"/>
            <a:ext cx="4011084" cy="65689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578069"/>
            <a:ext cx="6815667" cy="55480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Sisältöä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322553"/>
            <a:ext cx="4011084" cy="48036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Sisältöä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E6C4C1-052E-2A40-B8A7-BDEF40BDA614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43D773-6B8F-7449-97E8-F6CB76014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993290"/>
            <a:ext cx="7315200" cy="4195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204466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/>
              <a:t>Kuvaslide</a:t>
            </a:r>
            <a:r>
              <a:rPr lang="en-US" dirty="0"/>
              <a:t>: </a:t>
            </a:r>
            <a:r>
              <a:rPr lang="en-US" dirty="0" err="1"/>
              <a:t>raahaa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ruutuun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561725"/>
            <a:ext cx="7315200" cy="939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Lisätietoja</a:t>
            </a:r>
          </a:p>
        </p:txBody>
      </p:sp>
    </p:spTree>
    <p:extLst>
      <p:ext uri="{BB962C8B-B14F-4D97-AF65-F5344CB8AC3E}">
        <p14:creationId xmlns:p14="http://schemas.microsoft.com/office/powerpoint/2010/main" val="228939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08001"/>
            <a:ext cx="10972800" cy="753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6346"/>
            <a:ext cx="10972800" cy="5115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Kuudes taso</a:t>
            </a:r>
          </a:p>
          <a:p>
            <a:pPr lvl="6"/>
            <a:r>
              <a:rPr lang="fi-FI" dirty="0"/>
              <a:t>Seitsemäs taso</a:t>
            </a:r>
            <a:endParaRPr lang="en-US" dirty="0"/>
          </a:p>
          <a:p>
            <a:pPr lvl="7"/>
            <a:r>
              <a:rPr lang="en-US" dirty="0" err="1"/>
              <a:t>Kahdeksas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7"/>
            <a:r>
              <a:rPr lang="en-US" dirty="0" err="1"/>
              <a:t>Kahdeksas</a:t>
            </a:r>
            <a:r>
              <a:rPr lang="en-US" dirty="0"/>
              <a:t> </a:t>
            </a:r>
            <a:r>
              <a:rPr lang="en-US" dirty="0" err="1"/>
              <a:t>toisen</a:t>
            </a:r>
            <a:r>
              <a:rPr lang="en-US" dirty="0"/>
              <a:t> </a:t>
            </a:r>
            <a:r>
              <a:rPr lang="en-US" dirty="0" err="1"/>
              <a:t>kerran</a:t>
            </a:r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8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A75C4-CD47-F640-B909-B9B2DCAAA965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Kpl</a:t>
            </a:r>
            <a:r>
              <a:rPr lang="en-US" dirty="0"/>
              <a:t> 14. KASVIT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0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F2AE65C-3F71-42E1-AD83-5F1EB02D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8" y="105197"/>
            <a:ext cx="4299945" cy="643734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96FD74A-220B-41FA-B895-036A4DC0DFDA}"/>
              </a:ext>
            </a:extLst>
          </p:cNvPr>
          <p:cNvSpPr txBox="1"/>
          <p:nvPr/>
        </p:nvSpPr>
        <p:spPr>
          <a:xfrm>
            <a:off x="5107404" y="5824248"/>
            <a:ext cx="290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latin typeface="+mj-lt"/>
              </a:rPr>
              <a:t>Riidenlieko</a:t>
            </a:r>
            <a:endParaRPr lang="fi-FI" sz="2400" dirty="0">
              <a:latin typeface="+mj-lt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11E9B48-0107-4AF7-B975-DEB3A3273B8D}"/>
              </a:ext>
            </a:extLst>
          </p:cNvPr>
          <p:cNvSpPr txBox="1"/>
          <p:nvPr/>
        </p:nvSpPr>
        <p:spPr>
          <a:xfrm>
            <a:off x="7620000" y="3649118"/>
            <a:ext cx="290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+mj-lt"/>
              </a:rPr>
              <a:t>Peltokorte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2E3714B-57F7-403D-A39B-BD9049706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"/>
            <a:ext cx="4572000" cy="3429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EB0B6EE-B85E-44F9-83DA-F0B425447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828" y="2965267"/>
            <a:ext cx="2841172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E3FC874-ACEB-47F0-96D2-B5128CA5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58" y="0"/>
            <a:ext cx="9529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02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49984" y="274502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Siemenkasvit </a:t>
            </a:r>
            <a:r>
              <a:rPr lang="fi-FI" sz="4000" dirty="0">
                <a:solidFill>
                  <a:schemeClr val="accent1">
                    <a:lumMod val="75000"/>
                  </a:schemeClr>
                </a:solidFill>
              </a:rPr>
              <a:t>eli kukkakasvit</a:t>
            </a:r>
            <a:endParaRPr lang="fi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7915" y="1617080"/>
            <a:ext cx="5832648" cy="512335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johtosolukko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kukka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lisääntyvät siementen avulla tai suvuttomasti (esim. maavarsi, mukula, sipuli, rönsy)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pölytys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paljassiemeniset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koppisiemeniset</a:t>
            </a:r>
            <a:endParaRPr lang="fi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2210A63-75B7-4A3E-ACD3-E230DC73C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10" y="2154005"/>
            <a:ext cx="5108089" cy="33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528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3" y="601279"/>
            <a:ext cx="6031792" cy="603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567179" y="377788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Paljassiemeniset kasvit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567179" y="1889128"/>
            <a:ext cx="5832648" cy="129614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mm. havupuut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CB27082-FC32-4BAC-A39E-AE5BC47F8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7" y="2821577"/>
            <a:ext cx="5699430" cy="38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266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57114" y="95776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Koppisiemeniset kasvit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57114" y="1280252"/>
            <a:ext cx="7344816" cy="108012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iemenet kehittyvät emissä ”kopissa”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68" y="2031275"/>
            <a:ext cx="6435632" cy="48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3" y="2858956"/>
            <a:ext cx="481533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660868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1228579-7BB4-415D-9974-260A30D77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1" y="670361"/>
            <a:ext cx="10228217" cy="604394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60DDAFE-7F93-4038-8C7A-01D155E82A7D}"/>
              </a:ext>
            </a:extLst>
          </p:cNvPr>
          <p:cNvSpPr txBox="1"/>
          <p:nvPr/>
        </p:nvSpPr>
        <p:spPr>
          <a:xfrm>
            <a:off x="239486" y="0"/>
            <a:ext cx="66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+mj-lt"/>
              </a:rPr>
              <a:t>Kukan rakenne</a:t>
            </a:r>
          </a:p>
        </p:txBody>
      </p:sp>
    </p:spTree>
    <p:extLst>
      <p:ext uri="{BB962C8B-B14F-4D97-AF65-F5344CB8AC3E}">
        <p14:creationId xmlns:p14="http://schemas.microsoft.com/office/powerpoint/2010/main" val="23009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F80FBA7C-A6FB-4FFA-B5AE-BB9B4A120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559" y="881743"/>
            <a:ext cx="8381720" cy="509451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55C7455-7744-43C3-B013-531E4904DAD2}"/>
              </a:ext>
            </a:extLst>
          </p:cNvPr>
          <p:cNvSpPr txBox="1"/>
          <p:nvPr/>
        </p:nvSpPr>
        <p:spPr>
          <a:xfrm>
            <a:off x="7276010" y="608129"/>
            <a:ext cx="47940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dirty="0">
                <a:latin typeface="+mj-lt"/>
              </a:rPr>
              <a:t>Alkio kehittyy sikiäimen suojassa. Ympärillä on siemenvalkuainen ja siemenkuoret. Hedelmä sijaitsee usein siemenen ympärillä.</a:t>
            </a:r>
            <a:br>
              <a:rPr lang="fi-FI" sz="2200" b="1" dirty="0">
                <a:latin typeface="+mj-lt"/>
              </a:rPr>
            </a:br>
            <a:br>
              <a:rPr lang="fi-FI" sz="2200" dirty="0">
                <a:latin typeface="+mj-lt"/>
              </a:rPr>
            </a:br>
            <a:r>
              <a:rPr lang="fi-FI" sz="2200" dirty="0">
                <a:latin typeface="+mj-lt"/>
              </a:rPr>
              <a:t>Pölytyksen jälkeen tapahtuu emin sikiäimessä kaksoishedelmöitys. Siitepölystä itää </a:t>
            </a:r>
            <a:r>
              <a:rPr lang="fi-FI" sz="2200" dirty="0" err="1">
                <a:latin typeface="+mj-lt"/>
              </a:rPr>
              <a:t>siiteputki</a:t>
            </a:r>
            <a:r>
              <a:rPr lang="fi-FI" sz="2200" dirty="0">
                <a:latin typeface="+mj-lt"/>
              </a:rPr>
              <a:t> emin siemenaiheen luokse. </a:t>
            </a:r>
            <a:br>
              <a:rPr lang="fi-FI" sz="2200" dirty="0">
                <a:latin typeface="+mj-lt"/>
              </a:rPr>
            </a:br>
            <a:r>
              <a:rPr lang="fi-FI" sz="2200" dirty="0">
                <a:latin typeface="+mj-lt"/>
              </a:rPr>
              <a:t>Siitepölyhiukkasista kehittyy kaksi </a:t>
            </a:r>
            <a:r>
              <a:rPr lang="fi-FI" sz="2200" dirty="0" err="1">
                <a:latin typeface="+mj-lt"/>
              </a:rPr>
              <a:t>siiteputken</a:t>
            </a:r>
            <a:r>
              <a:rPr lang="fi-FI" sz="2200" dirty="0">
                <a:latin typeface="+mj-lt"/>
              </a:rPr>
              <a:t> tumaa. Toinen näistä tumista hedelmöittää munasolun, josta kehittyy siemenaihe. Toinen </a:t>
            </a:r>
            <a:r>
              <a:rPr lang="fi-FI" sz="2200" dirty="0" err="1">
                <a:latin typeface="+mj-lt"/>
              </a:rPr>
              <a:t>siiteputken</a:t>
            </a:r>
            <a:r>
              <a:rPr lang="fi-FI" sz="2200" dirty="0">
                <a:latin typeface="+mj-lt"/>
              </a:rPr>
              <a:t> tuma hedelmöittää sikiäimen keskussolun ja näin kehittyy siemenvalkuainen. 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1750F3C-97D5-4263-938C-E0990C5D4309}"/>
              </a:ext>
            </a:extLst>
          </p:cNvPr>
          <p:cNvSpPr txBox="1"/>
          <p:nvPr/>
        </p:nvSpPr>
        <p:spPr>
          <a:xfrm>
            <a:off x="239486" y="0"/>
            <a:ext cx="66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+mj-lt"/>
              </a:rPr>
              <a:t>Koppisiemenisen kasvin kehitys</a:t>
            </a:r>
          </a:p>
        </p:txBody>
      </p:sp>
    </p:spTree>
    <p:extLst>
      <p:ext uri="{BB962C8B-B14F-4D97-AF65-F5344CB8AC3E}">
        <p14:creationId xmlns:p14="http://schemas.microsoft.com/office/powerpoint/2010/main" val="77007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60001D1-0A57-405F-8045-D47E05B0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1" y="0"/>
            <a:ext cx="100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4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17290C1-3536-45D4-A227-8FB59024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8525522-867E-4964-85C7-42EC72425DBF}"/>
              </a:ext>
            </a:extLst>
          </p:cNvPr>
          <p:cNvSpPr/>
          <p:nvPr/>
        </p:nvSpPr>
        <p:spPr>
          <a:xfrm>
            <a:off x="4091233" y="3874416"/>
            <a:ext cx="2130458" cy="791852"/>
          </a:xfrm>
          <a:prstGeom prst="rect">
            <a:avLst/>
          </a:prstGeom>
          <a:noFill/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65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40557" y="510307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Kasvien piirteitä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40557" y="1890300"/>
            <a:ext cx="9811732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tumallisia eliöitä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omavaraisia eli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autotrofisia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&lt; fotosynteesi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erilaistuneita solukoita </a:t>
            </a:r>
            <a:r>
              <a:rPr lang="fi-FI" sz="2400" dirty="0">
                <a:solidFill>
                  <a:schemeClr val="accent1">
                    <a:lumMod val="75000"/>
                  </a:schemeClr>
                </a:solidFill>
              </a:rPr>
              <a:t>(esim. pinta-, johto- ja yhteyttämissolukot)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lisääntyvät suvullisesti tai suvuttomasti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viherlevät, 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sammalet, sanikkaiset ja siemenkasvit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sanikkaiset+siemenkasvit = putkilokasvit</a:t>
            </a:r>
          </a:p>
        </p:txBody>
      </p:sp>
    </p:spTree>
    <p:extLst>
      <p:ext uri="{BB962C8B-B14F-4D97-AF65-F5344CB8AC3E}">
        <p14:creationId xmlns:p14="http://schemas.microsoft.com/office/powerpoint/2010/main" val="346768239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58923" y="550290"/>
            <a:ext cx="353348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Kasvisolu</a:t>
            </a:r>
          </a:p>
        </p:txBody>
      </p:sp>
      <p:cxnSp>
        <p:nvCxnSpPr>
          <p:cNvPr id="3" name="Suora yhdysviiva 2">
            <a:extLst>
              <a:ext uri="{FF2B5EF4-FFF2-40B4-BE49-F238E27FC236}">
                <a16:creationId xmlns:a16="http://schemas.microsoft.com/office/drawing/2014/main" id="{C4E8F3A1-6036-49F1-8178-4951BF5701EF}"/>
              </a:ext>
            </a:extLst>
          </p:cNvPr>
          <p:cNvCxnSpPr/>
          <p:nvPr/>
        </p:nvCxnSpPr>
        <p:spPr>
          <a:xfrm flipH="1" flipV="1">
            <a:off x="5288437" y="1121790"/>
            <a:ext cx="1150070" cy="707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029B9F66-2151-462C-8975-0736D702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70" y="149007"/>
            <a:ext cx="8502809" cy="6377106"/>
          </a:xfrm>
          <a:prstGeom prst="rect">
            <a:avLst/>
          </a:prstGeom>
          <a:ln w="19050">
            <a:solidFill>
              <a:schemeClr val="tx1"/>
            </a:solidFill>
            <a:headEnd type="stealth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529214CE-7481-4E62-9DBE-678567D0969A}"/>
              </a:ext>
            </a:extLst>
          </p:cNvPr>
          <p:cNvCxnSpPr/>
          <p:nvPr/>
        </p:nvCxnSpPr>
        <p:spPr>
          <a:xfrm flipH="1" flipV="1">
            <a:off x="4945930" y="1324990"/>
            <a:ext cx="1150070" cy="707010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9A3D2D34-6C0B-45E6-81F5-11A03641733B}"/>
              </a:ext>
            </a:extLst>
          </p:cNvPr>
          <p:cNvCxnSpPr>
            <a:cxnSpLocks/>
          </p:cNvCxnSpPr>
          <p:nvPr/>
        </p:nvCxnSpPr>
        <p:spPr>
          <a:xfrm flipH="1" flipV="1">
            <a:off x="7943130" y="3950951"/>
            <a:ext cx="794470" cy="1860569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3C8BEB80-4289-4483-8942-22A4B45B03DB}"/>
              </a:ext>
            </a:extLst>
          </p:cNvPr>
          <p:cNvCxnSpPr>
            <a:cxnSpLocks/>
          </p:cNvCxnSpPr>
          <p:nvPr/>
        </p:nvCxnSpPr>
        <p:spPr>
          <a:xfrm flipV="1">
            <a:off x="8919747" y="1324990"/>
            <a:ext cx="1042322" cy="707010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iruutu 9">
            <a:extLst>
              <a:ext uri="{FF2B5EF4-FFF2-40B4-BE49-F238E27FC236}">
                <a16:creationId xmlns:a16="http://schemas.microsoft.com/office/drawing/2014/main" id="{2A3962FE-A494-4C5B-92CD-AB345CB981ED}"/>
              </a:ext>
            </a:extLst>
          </p:cNvPr>
          <p:cNvSpPr txBox="1"/>
          <p:nvPr/>
        </p:nvSpPr>
        <p:spPr>
          <a:xfrm>
            <a:off x="8290838" y="5909293"/>
            <a:ext cx="1737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+mj-lt"/>
              </a:rPr>
              <a:t>SOLULIMA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74BE7D4-7EF5-451C-940B-9EAFB52D2C45}"/>
              </a:ext>
            </a:extLst>
          </p:cNvPr>
          <p:cNvSpPr txBox="1"/>
          <p:nvPr/>
        </p:nvSpPr>
        <p:spPr>
          <a:xfrm>
            <a:off x="4091390" y="1076960"/>
            <a:ext cx="1737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+mj-lt"/>
              </a:rPr>
              <a:t>RIBOSOMI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00F7CB-8DB3-4B7E-9916-10CB60128CEF}"/>
              </a:ext>
            </a:extLst>
          </p:cNvPr>
          <p:cNvSpPr txBox="1"/>
          <p:nvPr/>
        </p:nvSpPr>
        <p:spPr>
          <a:xfrm>
            <a:off x="9661217" y="996596"/>
            <a:ext cx="1737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+mj-lt"/>
              </a:rPr>
              <a:t>SOLUKALVO</a:t>
            </a:r>
          </a:p>
        </p:txBody>
      </p:sp>
    </p:spTree>
    <p:extLst>
      <p:ext uri="{BB962C8B-B14F-4D97-AF65-F5344CB8AC3E}">
        <p14:creationId xmlns:p14="http://schemas.microsoft.com/office/powerpoint/2010/main" val="242255585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29" y="0"/>
            <a:ext cx="9762029" cy="702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7559" y="805825"/>
            <a:ext cx="273837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Kasvien </a:t>
            </a:r>
            <a:br>
              <a:rPr lang="fi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luokittelu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BAA6DB3-2E21-4740-9E1F-66A0FCBF0529}"/>
              </a:ext>
            </a:extLst>
          </p:cNvPr>
          <p:cNvSpPr txBox="1"/>
          <p:nvPr/>
        </p:nvSpPr>
        <p:spPr>
          <a:xfrm>
            <a:off x="246603" y="2193177"/>
            <a:ext cx="26300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+mj-lt"/>
              </a:rPr>
              <a:t>Viherlevät</a:t>
            </a:r>
            <a:r>
              <a:rPr lang="fi-FI" sz="2400" dirty="0">
                <a:latin typeface="+mj-lt"/>
              </a:rPr>
              <a:t>: </a:t>
            </a:r>
            <a:r>
              <a:rPr lang="fi-FI" sz="2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monimuotoinen leväryhmä yksi- ja monisoluisia. Vesistöissä, puiden rungoilla ja maaperässä, osa symbioosissa sienen kanssa jäkälänä. Lisääntyvät jakautumalla tai itiöiden avulla tai suvullisesti.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3D776EC-D1D0-4BA7-8A99-838A97EF9EF3}"/>
              </a:ext>
            </a:extLst>
          </p:cNvPr>
          <p:cNvSpPr txBox="1"/>
          <p:nvPr/>
        </p:nvSpPr>
        <p:spPr>
          <a:xfrm>
            <a:off x="10137817" y="4716851"/>
            <a:ext cx="2989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paljassiemeniset </a:t>
            </a:r>
          </a:p>
          <a:p>
            <a:r>
              <a:rPr lang="fi-FI" sz="2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ja </a:t>
            </a:r>
          </a:p>
          <a:p>
            <a:r>
              <a:rPr lang="fi-FI" sz="2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koppisiemeniset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34C2305-7ADD-4DFB-AF46-2D5052CC6A16}"/>
              </a:ext>
            </a:extLst>
          </p:cNvPr>
          <p:cNvSpPr/>
          <p:nvPr/>
        </p:nvSpPr>
        <p:spPr>
          <a:xfrm>
            <a:off x="4876312" y="5887135"/>
            <a:ext cx="2123768" cy="74725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6937F887-A68B-44EB-9572-2CC9C734A9D9}"/>
              </a:ext>
            </a:extLst>
          </p:cNvPr>
          <p:cNvSpPr/>
          <p:nvPr/>
        </p:nvSpPr>
        <p:spPr>
          <a:xfrm>
            <a:off x="8369265" y="5999013"/>
            <a:ext cx="2662710" cy="74725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0051F59C-52D7-4113-AF10-93969B9F1B6F}"/>
              </a:ext>
            </a:extLst>
          </p:cNvPr>
          <p:cNvSpPr/>
          <p:nvPr/>
        </p:nvSpPr>
        <p:spPr>
          <a:xfrm>
            <a:off x="3526484" y="805825"/>
            <a:ext cx="2123768" cy="74725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5104FC3D-4C11-42BF-8DB2-56A14B7DC7B3}"/>
              </a:ext>
            </a:extLst>
          </p:cNvPr>
          <p:cNvSpPr/>
          <p:nvPr/>
        </p:nvSpPr>
        <p:spPr>
          <a:xfrm>
            <a:off x="8333943" y="230975"/>
            <a:ext cx="2123768" cy="74725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521385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16350" y="269776"/>
            <a:ext cx="5927889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Sukupolvenvuorottelu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07" y="1866507"/>
            <a:ext cx="4991493" cy="499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4" y="2340033"/>
            <a:ext cx="6278091" cy="451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88318" y="1449239"/>
            <a:ext cx="11306271" cy="129614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sammalilla ja sanikkaisilla suvuton ja suvullinen sukupolvi vuorottelevat</a:t>
            </a:r>
            <a:endParaRPr lang="fi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8048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88358" y="326331"/>
            <a:ext cx="509231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Sammalet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54685" y="1695574"/>
            <a:ext cx="6413759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alkeellisimpia maakasveja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ei juurta eikä kukkaa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ei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johtosolukkoa</a:t>
            </a:r>
            <a:endParaRPr lang="fi" dirty="0">
              <a:solidFill>
                <a:schemeClr val="accent1">
                  <a:lumMod val="75000"/>
                </a:schemeClr>
              </a:solidFill>
            </a:endParaRP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lisäänty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itiöiden avulla (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itiöpesäke)</a:t>
            </a:r>
            <a:endParaRPr lang="fi" dirty="0">
              <a:solidFill>
                <a:schemeClr val="accent1">
                  <a:lumMod val="75000"/>
                </a:schemeClr>
              </a:solidFill>
            </a:endParaRP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maksa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sammalilla sekovarsi, 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lehtisamm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alilla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lehdet, varsi ja juurtumahapset</a:t>
            </a:r>
            <a:endParaRPr lang="fi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53" y="1469331"/>
            <a:ext cx="4932050" cy="32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4110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3E4A0FF-8445-4E17-8239-E05B0D2D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1297"/>
            <a:ext cx="6056386" cy="58931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E3F4A5-0403-46A2-ACCC-2139AC94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2" y="581296"/>
            <a:ext cx="5893165" cy="589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47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91765" y="274637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Sanikkaiset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58093" y="1714434"/>
            <a:ext cx="5279136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saniaiset, kortteet ja lieot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johtosolukko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lisääntyvät itiöiden avulla</a:t>
            </a:r>
          </a:p>
          <a:p>
            <a:pPr marL="895350" lvl="1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itiöpesäkkeet lehtien alapinnoilla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viihtyvät kosteissa ja varjoisissa oloissa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28" y="1714434"/>
            <a:ext cx="6041223" cy="40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08D65ED-45EB-4BA3-A4C8-C03230B7754F}"/>
              </a:ext>
            </a:extLst>
          </p:cNvPr>
          <p:cNvSpPr txBox="1"/>
          <p:nvPr/>
        </p:nvSpPr>
        <p:spPr>
          <a:xfrm>
            <a:off x="6047930" y="5928751"/>
            <a:ext cx="290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+mj-lt"/>
              </a:rPr>
              <a:t>Hiidenporras</a:t>
            </a:r>
          </a:p>
        </p:txBody>
      </p:sp>
    </p:spTree>
    <p:extLst>
      <p:ext uri="{BB962C8B-B14F-4D97-AF65-F5344CB8AC3E}">
        <p14:creationId xmlns:p14="http://schemas.microsoft.com/office/powerpoint/2010/main" val="124241440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e-oppi-pp-master-v1.0.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1" ma:contentTypeDescription="Create a new document." ma:contentTypeScope="" ma:versionID="c58eb16e0a4d3060c4364aecb1ba8665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3fc8f8f65a893bdb5d4ead1f7a043a6a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4EBEC3-E677-4254-86FF-1B6E6149C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7568EF-5B3E-4368-841A-1DFC624B3F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ca42fc1-4880-40d4-8ef3-5377c753750d"/>
    <ds:schemaRef ds:uri="http://purl.org/dc/elements/1.1/"/>
    <ds:schemaRef ds:uri="http://schemas.microsoft.com/office/2006/metadata/properties"/>
    <ds:schemaRef ds:uri="38de771e-5b7d-459a-b0ec-5eb01b48c5e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2D52A11-B5AB-4C40-9789-402219EC34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pohja</Template>
  <TotalTime>142</TotalTime>
  <Words>241</Words>
  <Application>Microsoft Office PowerPoint</Application>
  <PresentationFormat>Laajakuva</PresentationFormat>
  <Paragraphs>48</Paragraphs>
  <Slides>17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e-oppi-pp-master-v1.0. (1)</vt:lpstr>
      <vt:lpstr>Custom Design</vt:lpstr>
      <vt:lpstr>Kpl 14. KASVIT</vt:lpstr>
      <vt:lpstr>PowerPoint-esitys</vt:lpstr>
      <vt:lpstr>Kasvien piirteitä</vt:lpstr>
      <vt:lpstr>Kasvisolu</vt:lpstr>
      <vt:lpstr>Kasvien  luokittelu</vt:lpstr>
      <vt:lpstr>Sukupolvenvuorottelu</vt:lpstr>
      <vt:lpstr>Sammalet</vt:lpstr>
      <vt:lpstr>PowerPoint-esitys</vt:lpstr>
      <vt:lpstr>Sanikkaiset</vt:lpstr>
      <vt:lpstr>PowerPoint-esitys</vt:lpstr>
      <vt:lpstr>PowerPoint-esitys</vt:lpstr>
      <vt:lpstr>Siemenkasvit eli kukkakasvit</vt:lpstr>
      <vt:lpstr>Paljassiemeniset kasvit</vt:lpstr>
      <vt:lpstr>Koppisiemeniset kasvit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LUONNONVALINTA</dc:title>
  <dc:creator>attev_000</dc:creator>
  <cp:lastModifiedBy>Katri Sarlund</cp:lastModifiedBy>
  <cp:revision>16</cp:revision>
  <dcterms:created xsi:type="dcterms:W3CDTF">2016-07-22T13:07:57Z</dcterms:created>
  <dcterms:modified xsi:type="dcterms:W3CDTF">2023-01-24T22:13:33Z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