
<file path=[Content_Types].xml><?xml version="1.0" encoding="utf-8"?>
<Types xmlns="http://schemas.openxmlformats.org/package/2006/content-types">
  <Default Extension="png" ContentType="image/png"/>
  <Default Extension="webp"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6"/>
  </p:notesMasterIdLst>
  <p:sldIdLst>
    <p:sldId id="256" r:id="rId6"/>
    <p:sldId id="310" r:id="rId7"/>
    <p:sldId id="261" r:id="rId8"/>
    <p:sldId id="260" r:id="rId9"/>
    <p:sldId id="293" r:id="rId10"/>
    <p:sldId id="312" r:id="rId11"/>
    <p:sldId id="272" r:id="rId12"/>
    <p:sldId id="296" r:id="rId13"/>
    <p:sldId id="314" r:id="rId14"/>
    <p:sldId id="265" r:id="rId15"/>
    <p:sldId id="281" r:id="rId16"/>
    <p:sldId id="277" r:id="rId17"/>
    <p:sldId id="315" r:id="rId18"/>
    <p:sldId id="295" r:id="rId19"/>
    <p:sldId id="297" r:id="rId20"/>
    <p:sldId id="294" r:id="rId21"/>
    <p:sldId id="316" r:id="rId22"/>
    <p:sldId id="319" r:id="rId23"/>
    <p:sldId id="317" r:id="rId24"/>
    <p:sldId id="318" r:id="rId25"/>
    <p:sldId id="320" r:id="rId26"/>
    <p:sldId id="268" r:id="rId27"/>
    <p:sldId id="300" r:id="rId28"/>
    <p:sldId id="313" r:id="rId29"/>
    <p:sldId id="269" r:id="rId30"/>
    <p:sldId id="270" r:id="rId31"/>
    <p:sldId id="284" r:id="rId32"/>
    <p:sldId id="302" r:id="rId33"/>
    <p:sldId id="304"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41" autoAdjust="0"/>
  </p:normalViewPr>
  <p:slideViewPr>
    <p:cSldViewPr snapToGrid="0" snapToObjects="1">
      <p:cViewPr varScale="1">
        <p:scale>
          <a:sx n="65" d="100"/>
          <a:sy n="65" d="100"/>
        </p:scale>
        <p:origin x="124"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 Sarlund" userId="c85f864c-318c-49ac-ad75-aa14a143cc52" providerId="ADAL" clId="{77AF6215-3C37-4B1D-8D55-4F518218C893}"/>
    <pc:docChg chg="undo custSel delSld modSld">
      <pc:chgData name="Katri Sarlund" userId="c85f864c-318c-49ac-ad75-aa14a143cc52" providerId="ADAL" clId="{77AF6215-3C37-4B1D-8D55-4F518218C893}" dt="2023-01-23T23:16:44.178" v="103"/>
      <pc:docMkLst>
        <pc:docMk/>
      </pc:docMkLst>
      <pc:sldChg chg="delSp modSp modAnim">
        <pc:chgData name="Katri Sarlund" userId="c85f864c-318c-49ac-ad75-aa14a143cc52" providerId="ADAL" clId="{77AF6215-3C37-4B1D-8D55-4F518218C893}" dt="2023-01-23T23:15:00.077" v="93" actId="1076"/>
        <pc:sldMkLst>
          <pc:docMk/>
          <pc:sldMk cId="1626028323" sldId="265"/>
        </pc:sldMkLst>
        <pc:spChg chg="mod">
          <ac:chgData name="Katri Sarlund" userId="c85f864c-318c-49ac-ad75-aa14a143cc52" providerId="ADAL" clId="{77AF6215-3C37-4B1D-8D55-4F518218C893}" dt="2023-01-23T23:14:51.970" v="92" actId="14100"/>
          <ac:spMkLst>
            <pc:docMk/>
            <pc:sldMk cId="1626028323" sldId="265"/>
            <ac:spMk id="2" creationId="{00000000-0000-0000-0000-000000000000}"/>
          </ac:spMkLst>
        </pc:spChg>
        <pc:spChg chg="mod">
          <ac:chgData name="Katri Sarlund" userId="c85f864c-318c-49ac-ad75-aa14a143cc52" providerId="ADAL" clId="{77AF6215-3C37-4B1D-8D55-4F518218C893}" dt="2023-01-23T23:15:00.077" v="93" actId="1076"/>
          <ac:spMkLst>
            <pc:docMk/>
            <pc:sldMk cId="1626028323" sldId="265"/>
            <ac:spMk id="3" creationId="{00000000-0000-0000-0000-000000000000}"/>
          </ac:spMkLst>
        </pc:spChg>
        <pc:grpChg chg="del">
          <ac:chgData name="Katri Sarlund" userId="c85f864c-318c-49ac-ad75-aa14a143cc52" providerId="ADAL" clId="{77AF6215-3C37-4B1D-8D55-4F518218C893}" dt="2023-01-23T23:13:46.389" v="31" actId="478"/>
          <ac:grpSpMkLst>
            <pc:docMk/>
            <pc:sldMk cId="1626028323" sldId="265"/>
            <ac:grpSpMk id="13" creationId="{AC4455EB-3656-4699-AAAA-DB1E9C902614}"/>
          </ac:grpSpMkLst>
        </pc:grpChg>
        <pc:picChg chg="mod">
          <ac:chgData name="Katri Sarlund" userId="c85f864c-318c-49ac-ad75-aa14a143cc52" providerId="ADAL" clId="{77AF6215-3C37-4B1D-8D55-4F518218C893}" dt="2023-01-23T23:13:04.775" v="24" actId="1076"/>
          <ac:picMkLst>
            <pc:docMk/>
            <pc:sldMk cId="1626028323" sldId="265"/>
            <ac:picMk id="3074" creationId="{00000000-0000-0000-0000-000000000000}"/>
          </ac:picMkLst>
        </pc:picChg>
      </pc:sldChg>
      <pc:sldChg chg="modAnim">
        <pc:chgData name="Katri Sarlund" userId="c85f864c-318c-49ac-ad75-aa14a143cc52" providerId="ADAL" clId="{77AF6215-3C37-4B1D-8D55-4F518218C893}" dt="2023-01-23T23:16:44.178" v="103"/>
        <pc:sldMkLst>
          <pc:docMk/>
          <pc:sldMk cId="1114382606" sldId="273"/>
        </pc:sldMkLst>
      </pc:sldChg>
      <pc:sldChg chg="delSp modSp modAnim">
        <pc:chgData name="Katri Sarlund" userId="c85f864c-318c-49ac-ad75-aa14a143cc52" providerId="ADAL" clId="{77AF6215-3C37-4B1D-8D55-4F518218C893}" dt="2023-01-23T23:14:14.789" v="39" actId="478"/>
        <pc:sldMkLst>
          <pc:docMk/>
          <pc:sldMk cId="3363641379" sldId="277"/>
        </pc:sldMkLst>
        <pc:spChg chg="del mod">
          <ac:chgData name="Katri Sarlund" userId="c85f864c-318c-49ac-ad75-aa14a143cc52" providerId="ADAL" clId="{77AF6215-3C37-4B1D-8D55-4F518218C893}" dt="2023-01-23T23:14:14.789" v="39" actId="478"/>
          <ac:spMkLst>
            <pc:docMk/>
            <pc:sldMk cId="3363641379" sldId="277"/>
            <ac:spMk id="2" creationId="{00000000-0000-0000-0000-000000000000}"/>
          </ac:spMkLst>
        </pc:spChg>
        <pc:spChg chg="del mod">
          <ac:chgData name="Katri Sarlund" userId="c85f864c-318c-49ac-ad75-aa14a143cc52" providerId="ADAL" clId="{77AF6215-3C37-4B1D-8D55-4F518218C893}" dt="2023-01-23T23:14:13.133" v="37" actId="478"/>
          <ac:spMkLst>
            <pc:docMk/>
            <pc:sldMk cId="3363641379" sldId="277"/>
            <ac:spMk id="4" creationId="{B9937A5F-6887-48A4-B8A2-300F2CE87D72}"/>
          </ac:spMkLst>
        </pc:spChg>
        <pc:spChg chg="del mod">
          <ac:chgData name="Katri Sarlund" userId="c85f864c-318c-49ac-ad75-aa14a143cc52" providerId="ADAL" clId="{77AF6215-3C37-4B1D-8D55-4F518218C893}" dt="2023-01-23T23:14:11.442" v="36" actId="478"/>
          <ac:spMkLst>
            <pc:docMk/>
            <pc:sldMk cId="3363641379" sldId="277"/>
            <ac:spMk id="8" creationId="{00000000-0000-0000-0000-000000000000}"/>
          </ac:spMkLst>
        </pc:spChg>
      </pc:sldChg>
      <pc:sldChg chg="delSp delAnim">
        <pc:chgData name="Katri Sarlund" userId="c85f864c-318c-49ac-ad75-aa14a143cc52" providerId="ADAL" clId="{77AF6215-3C37-4B1D-8D55-4F518218C893}" dt="2023-01-23T23:12:07.768" v="8" actId="478"/>
        <pc:sldMkLst>
          <pc:docMk/>
          <pc:sldMk cId="4088892997" sldId="293"/>
        </pc:sldMkLst>
        <pc:spChg chg="del">
          <ac:chgData name="Katri Sarlund" userId="c85f864c-318c-49ac-ad75-aa14a143cc52" providerId="ADAL" clId="{77AF6215-3C37-4B1D-8D55-4F518218C893}" dt="2023-01-23T23:12:07.768" v="8" actId="478"/>
          <ac:spMkLst>
            <pc:docMk/>
            <pc:sldMk cId="4088892997" sldId="293"/>
            <ac:spMk id="3" creationId="{030166F5-226C-48EA-82CD-A543FD7058B0}"/>
          </ac:spMkLst>
        </pc:spChg>
      </pc:sldChg>
      <pc:sldChg chg="modAnim">
        <pc:chgData name="Katri Sarlund" userId="c85f864c-318c-49ac-ad75-aa14a143cc52" providerId="ADAL" clId="{77AF6215-3C37-4B1D-8D55-4F518218C893}" dt="2023-01-23T23:15:36.973" v="96"/>
        <pc:sldMkLst>
          <pc:docMk/>
          <pc:sldMk cId="3983197207" sldId="294"/>
        </pc:sldMkLst>
      </pc:sldChg>
      <pc:sldChg chg="modAnim">
        <pc:chgData name="Katri Sarlund" userId="c85f864c-318c-49ac-ad75-aa14a143cc52" providerId="ADAL" clId="{77AF6215-3C37-4B1D-8D55-4F518218C893}" dt="2023-01-23T23:15:14.473" v="94"/>
        <pc:sldMkLst>
          <pc:docMk/>
          <pc:sldMk cId="2014145512" sldId="295"/>
        </pc:sldMkLst>
      </pc:sldChg>
      <pc:sldChg chg="modAnim">
        <pc:chgData name="Katri Sarlund" userId="c85f864c-318c-49ac-ad75-aa14a143cc52" providerId="ADAL" clId="{77AF6215-3C37-4B1D-8D55-4F518218C893}" dt="2023-01-23T23:15:30.777" v="95"/>
        <pc:sldMkLst>
          <pc:docMk/>
          <pc:sldMk cId="3539641322" sldId="297"/>
        </pc:sldMkLst>
      </pc:sldChg>
      <pc:sldChg chg="del">
        <pc:chgData name="Katri Sarlund" userId="c85f864c-318c-49ac-ad75-aa14a143cc52" providerId="ADAL" clId="{77AF6215-3C37-4B1D-8D55-4F518218C893}" dt="2023-01-23T23:16:12.196" v="98" actId="2696"/>
        <pc:sldMkLst>
          <pc:docMk/>
          <pc:sldMk cId="3851193703" sldId="298"/>
        </pc:sldMkLst>
      </pc:sldChg>
      <pc:sldChg chg="del">
        <pc:chgData name="Katri Sarlund" userId="c85f864c-318c-49ac-ad75-aa14a143cc52" providerId="ADAL" clId="{77AF6215-3C37-4B1D-8D55-4F518218C893}" dt="2023-01-23T23:16:17.377" v="99" actId="2696"/>
        <pc:sldMkLst>
          <pc:docMk/>
          <pc:sldMk cId="1612560944" sldId="299"/>
        </pc:sldMkLst>
      </pc:sldChg>
      <pc:sldChg chg="del">
        <pc:chgData name="Katri Sarlund" userId="c85f864c-318c-49ac-ad75-aa14a143cc52" providerId="ADAL" clId="{77AF6215-3C37-4B1D-8D55-4F518218C893}" dt="2023-01-23T23:11:40.920" v="6" actId="2696"/>
        <pc:sldMkLst>
          <pc:docMk/>
          <pc:sldMk cId="1181803994" sldId="301"/>
        </pc:sldMkLst>
      </pc:sldChg>
      <pc:sldChg chg="modAnim">
        <pc:chgData name="Katri Sarlund" userId="c85f864c-318c-49ac-ad75-aa14a143cc52" providerId="ADAL" clId="{77AF6215-3C37-4B1D-8D55-4F518218C893}" dt="2023-01-23T23:16:28.388" v="101"/>
        <pc:sldMkLst>
          <pc:docMk/>
          <pc:sldMk cId="424584699" sldId="302"/>
        </pc:sldMkLst>
      </pc:sldChg>
      <pc:sldChg chg="modAnim">
        <pc:chgData name="Katri Sarlund" userId="c85f864c-318c-49ac-ad75-aa14a143cc52" providerId="ADAL" clId="{77AF6215-3C37-4B1D-8D55-4F518218C893}" dt="2023-01-23T23:16:38.461" v="102"/>
        <pc:sldMkLst>
          <pc:docMk/>
          <pc:sldMk cId="3647709315" sldId="304"/>
        </pc:sldMkLst>
      </pc:sldChg>
      <pc:sldChg chg="del">
        <pc:chgData name="Katri Sarlund" userId="c85f864c-318c-49ac-ad75-aa14a143cc52" providerId="ADAL" clId="{77AF6215-3C37-4B1D-8D55-4F518218C893}" dt="2023-01-23T23:11:37.846" v="1" actId="2696"/>
        <pc:sldMkLst>
          <pc:docMk/>
          <pc:sldMk cId="3363938586" sldId="305"/>
        </pc:sldMkLst>
      </pc:sldChg>
      <pc:sldChg chg="del">
        <pc:chgData name="Katri Sarlund" userId="c85f864c-318c-49ac-ad75-aa14a143cc52" providerId="ADAL" clId="{77AF6215-3C37-4B1D-8D55-4F518218C893}" dt="2023-01-23T23:11:37.857" v="2" actId="2696"/>
        <pc:sldMkLst>
          <pc:docMk/>
          <pc:sldMk cId="536266315" sldId="306"/>
        </pc:sldMkLst>
      </pc:sldChg>
      <pc:sldChg chg="del">
        <pc:chgData name="Katri Sarlund" userId="c85f864c-318c-49ac-ad75-aa14a143cc52" providerId="ADAL" clId="{77AF6215-3C37-4B1D-8D55-4F518218C893}" dt="2023-01-23T23:11:37.892" v="5" actId="2696"/>
        <pc:sldMkLst>
          <pc:docMk/>
          <pc:sldMk cId="2617836397" sldId="307"/>
        </pc:sldMkLst>
      </pc:sldChg>
      <pc:sldChg chg="del">
        <pc:chgData name="Katri Sarlund" userId="c85f864c-318c-49ac-ad75-aa14a143cc52" providerId="ADAL" clId="{77AF6215-3C37-4B1D-8D55-4F518218C893}" dt="2023-01-23T23:11:37.877" v="4" actId="2696"/>
        <pc:sldMkLst>
          <pc:docMk/>
          <pc:sldMk cId="2019935462" sldId="308"/>
        </pc:sldMkLst>
      </pc:sldChg>
      <pc:sldChg chg="del">
        <pc:chgData name="Katri Sarlund" userId="c85f864c-318c-49ac-ad75-aa14a143cc52" providerId="ADAL" clId="{77AF6215-3C37-4B1D-8D55-4F518218C893}" dt="2023-01-23T23:11:37.846" v="0" actId="2696"/>
        <pc:sldMkLst>
          <pc:docMk/>
          <pc:sldMk cId="523918813" sldId="309"/>
        </pc:sldMkLst>
      </pc:sldChg>
      <pc:sldChg chg="modAnim">
        <pc:chgData name="Katri Sarlund" userId="c85f864c-318c-49ac-ad75-aa14a143cc52" providerId="ADAL" clId="{77AF6215-3C37-4B1D-8D55-4F518218C893}" dt="2023-01-23T23:11:56.158" v="7"/>
        <pc:sldMkLst>
          <pc:docMk/>
          <pc:sldMk cId="1815312507" sldId="310"/>
        </pc:sldMkLst>
      </pc:sldChg>
      <pc:sldChg chg="del">
        <pc:chgData name="Katri Sarlund" userId="c85f864c-318c-49ac-ad75-aa14a143cc52" providerId="ADAL" clId="{77AF6215-3C37-4B1D-8D55-4F518218C893}" dt="2023-01-23T23:11:37.877" v="3" actId="2696"/>
        <pc:sldMkLst>
          <pc:docMk/>
          <pc:sldMk cId="2843156626" sldId="311"/>
        </pc:sldMkLst>
      </pc:sldChg>
      <pc:sldChg chg="addSp delSp modSp modAnim">
        <pc:chgData name="Katri Sarlund" userId="c85f864c-318c-49ac-ad75-aa14a143cc52" providerId="ADAL" clId="{77AF6215-3C37-4B1D-8D55-4F518218C893}" dt="2023-01-23T23:12:32.082" v="21" actId="478"/>
        <pc:sldMkLst>
          <pc:docMk/>
          <pc:sldMk cId="3993757149" sldId="312"/>
        </pc:sldMkLst>
        <pc:spChg chg="del">
          <ac:chgData name="Katri Sarlund" userId="c85f864c-318c-49ac-ad75-aa14a143cc52" providerId="ADAL" clId="{77AF6215-3C37-4B1D-8D55-4F518218C893}" dt="2023-01-23T23:12:24.150" v="15" actId="478"/>
          <ac:spMkLst>
            <pc:docMk/>
            <pc:sldMk cId="3993757149" sldId="312"/>
            <ac:spMk id="6" creationId="{73D32262-136F-46CB-85AA-29979AEC14A4}"/>
          </ac:spMkLst>
        </pc:spChg>
        <pc:spChg chg="del">
          <ac:chgData name="Katri Sarlund" userId="c85f864c-318c-49ac-ad75-aa14a143cc52" providerId="ADAL" clId="{77AF6215-3C37-4B1D-8D55-4F518218C893}" dt="2023-01-23T23:12:25.795" v="16" actId="478"/>
          <ac:spMkLst>
            <pc:docMk/>
            <pc:sldMk cId="3993757149" sldId="312"/>
            <ac:spMk id="9" creationId="{E67FCF61-CF7B-4BCC-8709-36375C45E9F5}"/>
          </ac:spMkLst>
        </pc:spChg>
        <pc:spChg chg="del">
          <ac:chgData name="Katri Sarlund" userId="c85f864c-318c-49ac-ad75-aa14a143cc52" providerId="ADAL" clId="{77AF6215-3C37-4B1D-8D55-4F518218C893}" dt="2023-01-23T23:12:27.332" v="17" actId="478"/>
          <ac:spMkLst>
            <pc:docMk/>
            <pc:sldMk cId="3993757149" sldId="312"/>
            <ac:spMk id="10" creationId="{966610BE-AF08-4C94-9BA3-88EAC73BBE8B}"/>
          </ac:spMkLst>
        </pc:spChg>
        <pc:spChg chg="del">
          <ac:chgData name="Katri Sarlund" userId="c85f864c-318c-49ac-ad75-aa14a143cc52" providerId="ADAL" clId="{77AF6215-3C37-4B1D-8D55-4F518218C893}" dt="2023-01-23T23:12:32.082" v="21" actId="478"/>
          <ac:spMkLst>
            <pc:docMk/>
            <pc:sldMk cId="3993757149" sldId="312"/>
            <ac:spMk id="11" creationId="{635AA872-232A-47E9-8AAB-ADF07E333666}"/>
          </ac:spMkLst>
        </pc:spChg>
        <pc:spChg chg="del">
          <ac:chgData name="Katri Sarlund" userId="c85f864c-318c-49ac-ad75-aa14a143cc52" providerId="ADAL" clId="{77AF6215-3C37-4B1D-8D55-4F518218C893}" dt="2023-01-23T23:12:19.535" v="10" actId="478"/>
          <ac:spMkLst>
            <pc:docMk/>
            <pc:sldMk cId="3993757149" sldId="312"/>
            <ac:spMk id="12" creationId="{98CF52F5-7B87-4844-BFCB-D8712E74589A}"/>
          </ac:spMkLst>
        </pc:spChg>
        <pc:spChg chg="del mod">
          <ac:chgData name="Katri Sarlund" userId="c85f864c-318c-49ac-ad75-aa14a143cc52" providerId="ADAL" clId="{77AF6215-3C37-4B1D-8D55-4F518218C893}" dt="2023-01-23T23:12:20.940" v="12" actId="478"/>
          <ac:spMkLst>
            <pc:docMk/>
            <pc:sldMk cId="3993757149" sldId="312"/>
            <ac:spMk id="13" creationId="{6358DA12-BAD1-4980-ACD0-37243777DB15}"/>
          </ac:spMkLst>
        </pc:spChg>
        <pc:spChg chg="del mod">
          <ac:chgData name="Katri Sarlund" userId="c85f864c-318c-49ac-ad75-aa14a143cc52" providerId="ADAL" clId="{77AF6215-3C37-4B1D-8D55-4F518218C893}" dt="2023-01-23T23:12:22.242" v="14" actId="478"/>
          <ac:spMkLst>
            <pc:docMk/>
            <pc:sldMk cId="3993757149" sldId="312"/>
            <ac:spMk id="14" creationId="{25CC118E-8FDE-4548-A323-BBAE289BD1AF}"/>
          </ac:spMkLst>
        </pc:spChg>
        <pc:picChg chg="add del mod">
          <ac:chgData name="Katri Sarlund" userId="c85f864c-318c-49ac-ad75-aa14a143cc52" providerId="ADAL" clId="{77AF6215-3C37-4B1D-8D55-4F518218C893}" dt="2023-01-23T23:12:30.431" v="20" actId="478"/>
          <ac:picMkLst>
            <pc:docMk/>
            <pc:sldMk cId="3993757149" sldId="312"/>
            <ac:picMk id="4" creationId="{E14ED9D5-2578-493C-B10F-CBE9C5AD298B}"/>
          </ac:picMkLst>
        </pc:picChg>
      </pc:sldChg>
      <pc:sldChg chg="modAnim">
        <pc:chgData name="Katri Sarlund" userId="c85f864c-318c-49ac-ad75-aa14a143cc52" providerId="ADAL" clId="{77AF6215-3C37-4B1D-8D55-4F518218C893}" dt="2023-01-23T23:15:49.609" v="97"/>
        <pc:sldMkLst>
          <pc:docMk/>
          <pc:sldMk cId="1958475239" sldId="316"/>
        </pc:sldMkLst>
      </pc:sldChg>
      <pc:sldChg chg="del">
        <pc:chgData name="Katri Sarlund" userId="c85f864c-318c-49ac-ad75-aa14a143cc52" providerId="ADAL" clId="{77AF6215-3C37-4B1D-8D55-4F518218C893}" dt="2023-01-23T23:16:18.293" v="100" actId="2696"/>
        <pc:sldMkLst>
          <pc:docMk/>
          <pc:sldMk cId="1030059776" sldId="3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8CE03-EE5D-4567-9367-7E65541BF4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511BE9C9-DDF2-4EFE-94B1-CEA823B12069}">
      <dgm:prSet/>
      <dgm:spPr/>
      <dgm:t>
        <a:bodyPr/>
        <a:lstStyle/>
        <a:p>
          <a:pPr rtl="0"/>
          <a:r>
            <a:rPr lang="fi-FI" dirty="0"/>
            <a:t>Kunta-ajattelu:</a:t>
          </a:r>
        </a:p>
      </dgm:t>
    </dgm:pt>
    <dgm:pt modelId="{A5058FC0-3666-40E2-A00C-2BBD7B8A9B47}" type="parTrans" cxnId="{7A797B87-AE42-4AAD-9D38-442450618A8F}">
      <dgm:prSet/>
      <dgm:spPr/>
      <dgm:t>
        <a:bodyPr/>
        <a:lstStyle/>
        <a:p>
          <a:endParaRPr lang="fi-FI"/>
        </a:p>
      </dgm:t>
    </dgm:pt>
    <dgm:pt modelId="{C4BED5DD-B7CA-4AD5-9D13-4C42D9B5E69F}" type="sibTrans" cxnId="{7A797B87-AE42-4AAD-9D38-442450618A8F}">
      <dgm:prSet/>
      <dgm:spPr/>
      <dgm:t>
        <a:bodyPr/>
        <a:lstStyle/>
        <a:p>
          <a:endParaRPr lang="fi-FI"/>
        </a:p>
      </dgm:t>
    </dgm:pt>
    <dgm:pt modelId="{FD5014D8-C2A9-4251-95AE-8D78B062B2E3}">
      <dgm:prSet/>
      <dgm:spPr/>
      <dgm:t>
        <a:bodyPr/>
        <a:lstStyle/>
        <a:p>
          <a:pPr rtl="0"/>
          <a:r>
            <a:rPr lang="fi-FI" dirty="0"/>
            <a:t>kolme superkuntaa (</a:t>
          </a:r>
          <a:r>
            <a:rPr lang="fi-FI" dirty="0" err="1"/>
            <a:t>domeenit</a:t>
          </a:r>
          <a:r>
            <a:rPr lang="fi-FI" dirty="0"/>
            <a:t>):</a:t>
          </a:r>
        </a:p>
      </dgm:t>
    </dgm:pt>
    <dgm:pt modelId="{2D601390-602F-473C-972D-CE72C9E6C470}" type="parTrans" cxnId="{8BD27971-1292-4537-8607-54F1A444F39E}">
      <dgm:prSet/>
      <dgm:spPr/>
      <dgm:t>
        <a:bodyPr/>
        <a:lstStyle/>
        <a:p>
          <a:endParaRPr lang="fi-FI"/>
        </a:p>
      </dgm:t>
    </dgm:pt>
    <dgm:pt modelId="{7463C5E3-8665-4D2B-8208-920C8B35DA30}" type="sibTrans" cxnId="{8BD27971-1292-4537-8607-54F1A444F39E}">
      <dgm:prSet/>
      <dgm:spPr/>
      <dgm:t>
        <a:bodyPr/>
        <a:lstStyle/>
        <a:p>
          <a:endParaRPr lang="fi-FI"/>
        </a:p>
      </dgm:t>
    </dgm:pt>
    <dgm:pt modelId="{04940510-5625-4DB4-9BFD-A48E8E8A8C09}">
      <dgm:prSet/>
      <dgm:spPr/>
      <dgm:t>
        <a:bodyPr/>
        <a:lstStyle/>
        <a:p>
          <a:r>
            <a:rPr lang="fi-FI" dirty="0"/>
            <a:t>arkit</a:t>
          </a:r>
        </a:p>
      </dgm:t>
    </dgm:pt>
    <dgm:pt modelId="{6188FF71-2C41-4770-8208-3EF8614ADC9E}" type="parTrans" cxnId="{29940D67-C494-40C6-83E4-C85A74679908}">
      <dgm:prSet/>
      <dgm:spPr/>
      <dgm:t>
        <a:bodyPr/>
        <a:lstStyle/>
        <a:p>
          <a:endParaRPr lang="fi-FI"/>
        </a:p>
      </dgm:t>
    </dgm:pt>
    <dgm:pt modelId="{21AEC3F9-C168-4AF9-8E63-80A4C7D871A8}" type="sibTrans" cxnId="{29940D67-C494-40C6-83E4-C85A74679908}">
      <dgm:prSet/>
      <dgm:spPr/>
      <dgm:t>
        <a:bodyPr/>
        <a:lstStyle/>
        <a:p>
          <a:endParaRPr lang="fi-FI"/>
        </a:p>
      </dgm:t>
    </dgm:pt>
    <dgm:pt modelId="{D464BCCD-723E-4D28-BD2E-79540A6C8286}">
      <dgm:prSet/>
      <dgm:spPr/>
      <dgm:t>
        <a:bodyPr/>
        <a:lstStyle/>
        <a:p>
          <a:r>
            <a:rPr lang="fi-FI" dirty="0">
              <a:solidFill>
                <a:schemeClr val="accent1">
                  <a:lumMod val="50000"/>
                </a:schemeClr>
              </a:solidFill>
            </a:rPr>
            <a:t>bakteerit</a:t>
          </a:r>
        </a:p>
      </dgm:t>
    </dgm:pt>
    <dgm:pt modelId="{60B60E2C-E06F-45BB-9243-BB9F63FF9208}" type="parTrans" cxnId="{F12D2D31-4296-4265-B668-13F62C122913}">
      <dgm:prSet/>
      <dgm:spPr/>
      <dgm:t>
        <a:bodyPr/>
        <a:lstStyle/>
        <a:p>
          <a:endParaRPr lang="fi-FI"/>
        </a:p>
      </dgm:t>
    </dgm:pt>
    <dgm:pt modelId="{7DE1F1CC-2C42-4CC3-86BF-EBBEFF7B479F}" type="sibTrans" cxnId="{F12D2D31-4296-4265-B668-13F62C122913}">
      <dgm:prSet/>
      <dgm:spPr/>
      <dgm:t>
        <a:bodyPr/>
        <a:lstStyle/>
        <a:p>
          <a:endParaRPr lang="fi-FI"/>
        </a:p>
      </dgm:t>
    </dgm:pt>
    <dgm:pt modelId="{0B1ABB25-DD9E-4F5A-A47C-F1319D649F47}">
      <dgm:prSet/>
      <dgm:spPr/>
      <dgm:t>
        <a:bodyPr/>
        <a:lstStyle/>
        <a:p>
          <a:r>
            <a:rPr lang="fi-FI" dirty="0">
              <a:solidFill>
                <a:srgbClr val="FF0000"/>
              </a:solidFill>
            </a:rPr>
            <a:t>alkueliöt</a:t>
          </a:r>
        </a:p>
      </dgm:t>
    </dgm:pt>
    <dgm:pt modelId="{A97F8790-D555-434A-A43B-0327D7200ED4}" type="parTrans" cxnId="{754FE76E-A8B3-4ED7-99CC-470B84B14DE0}">
      <dgm:prSet/>
      <dgm:spPr/>
      <dgm:t>
        <a:bodyPr/>
        <a:lstStyle/>
        <a:p>
          <a:endParaRPr lang="fi-FI"/>
        </a:p>
      </dgm:t>
    </dgm:pt>
    <dgm:pt modelId="{F12F6B8F-206F-496F-8914-73AB3D6E19B2}" type="sibTrans" cxnId="{754FE76E-A8B3-4ED7-99CC-470B84B14DE0}">
      <dgm:prSet/>
      <dgm:spPr/>
      <dgm:t>
        <a:bodyPr/>
        <a:lstStyle/>
        <a:p>
          <a:endParaRPr lang="fi-FI"/>
        </a:p>
      </dgm:t>
    </dgm:pt>
    <dgm:pt modelId="{CCC7AA26-B874-4D21-BD4F-919B399024C3}">
      <dgm:prSet/>
      <dgm:spPr/>
      <dgm:t>
        <a:bodyPr/>
        <a:lstStyle/>
        <a:p>
          <a:r>
            <a:rPr lang="fi-FI" dirty="0">
              <a:solidFill>
                <a:srgbClr val="FF0000"/>
              </a:solidFill>
            </a:rPr>
            <a:t>kasvit</a:t>
          </a:r>
        </a:p>
      </dgm:t>
    </dgm:pt>
    <dgm:pt modelId="{87B556BC-710A-4DF1-BFD7-2DA8BE10E7C0}" type="parTrans" cxnId="{71858434-1EE9-4BA3-9C19-8DF871E89BE9}">
      <dgm:prSet/>
      <dgm:spPr/>
      <dgm:t>
        <a:bodyPr/>
        <a:lstStyle/>
        <a:p>
          <a:endParaRPr lang="fi-FI"/>
        </a:p>
      </dgm:t>
    </dgm:pt>
    <dgm:pt modelId="{CC213F6A-B468-4B84-A7D8-ACA640EA71FC}" type="sibTrans" cxnId="{71858434-1EE9-4BA3-9C19-8DF871E89BE9}">
      <dgm:prSet/>
      <dgm:spPr/>
      <dgm:t>
        <a:bodyPr/>
        <a:lstStyle/>
        <a:p>
          <a:endParaRPr lang="fi-FI"/>
        </a:p>
      </dgm:t>
    </dgm:pt>
    <dgm:pt modelId="{9CF07E43-6044-4E6D-94BA-EC79D369DEA1}">
      <dgm:prSet/>
      <dgm:spPr/>
      <dgm:t>
        <a:bodyPr/>
        <a:lstStyle/>
        <a:p>
          <a:endParaRPr lang="fi-FI" dirty="0"/>
        </a:p>
      </dgm:t>
    </dgm:pt>
    <dgm:pt modelId="{462B80DF-9151-4EBE-874F-62786EE46B8E}" type="parTrans" cxnId="{7A411AD1-42AD-4C70-ADC4-3924C41847A7}">
      <dgm:prSet/>
      <dgm:spPr/>
      <dgm:t>
        <a:bodyPr/>
        <a:lstStyle/>
        <a:p>
          <a:endParaRPr lang="fi-FI"/>
        </a:p>
      </dgm:t>
    </dgm:pt>
    <dgm:pt modelId="{82E63C1F-E089-41F4-9455-182512FB2222}" type="sibTrans" cxnId="{7A411AD1-42AD-4C70-ADC4-3924C41847A7}">
      <dgm:prSet/>
      <dgm:spPr/>
      <dgm:t>
        <a:bodyPr/>
        <a:lstStyle/>
        <a:p>
          <a:endParaRPr lang="fi-FI"/>
        </a:p>
      </dgm:t>
    </dgm:pt>
    <dgm:pt modelId="{42AD150C-10AE-426B-8282-F298E1027240}">
      <dgm:prSet/>
      <dgm:spPr/>
      <dgm:t>
        <a:bodyPr/>
        <a:lstStyle/>
        <a:p>
          <a:r>
            <a:rPr lang="fi-FI" dirty="0">
              <a:solidFill>
                <a:srgbClr val="FF0000"/>
              </a:solidFill>
            </a:rPr>
            <a:t>eläimet</a:t>
          </a:r>
        </a:p>
      </dgm:t>
    </dgm:pt>
    <dgm:pt modelId="{81A3EE77-0035-4A38-A3ED-E23051EA5050}" type="parTrans" cxnId="{32E4F5DA-7173-45DD-86E8-594C10E572EF}">
      <dgm:prSet/>
      <dgm:spPr/>
      <dgm:t>
        <a:bodyPr/>
        <a:lstStyle/>
        <a:p>
          <a:endParaRPr lang="fi-FI"/>
        </a:p>
      </dgm:t>
    </dgm:pt>
    <dgm:pt modelId="{196DD64C-053A-4930-A514-D6DA33CEED46}" type="sibTrans" cxnId="{32E4F5DA-7173-45DD-86E8-594C10E572EF}">
      <dgm:prSet/>
      <dgm:spPr/>
      <dgm:t>
        <a:bodyPr/>
        <a:lstStyle/>
        <a:p>
          <a:endParaRPr lang="fi-FI"/>
        </a:p>
      </dgm:t>
    </dgm:pt>
    <dgm:pt modelId="{5F90CDEE-490F-4B00-876D-3D833AEDFA05}">
      <dgm:prSet/>
      <dgm:spPr/>
      <dgm:t>
        <a:bodyPr/>
        <a:lstStyle/>
        <a:p>
          <a:r>
            <a:rPr lang="fi-FI" dirty="0">
              <a:solidFill>
                <a:srgbClr val="FF0000"/>
              </a:solidFill>
            </a:rPr>
            <a:t>sienet</a:t>
          </a:r>
        </a:p>
      </dgm:t>
    </dgm:pt>
    <dgm:pt modelId="{7E85469A-154B-437B-BF47-AACDD1782225}" type="parTrans" cxnId="{C7952E5C-F669-4BC1-A511-F7728A62A76D}">
      <dgm:prSet/>
      <dgm:spPr/>
      <dgm:t>
        <a:bodyPr/>
        <a:lstStyle/>
        <a:p>
          <a:endParaRPr lang="fi-FI"/>
        </a:p>
      </dgm:t>
    </dgm:pt>
    <dgm:pt modelId="{344F7D3D-1491-4197-807B-42BC4C9648DB}" type="sibTrans" cxnId="{C7952E5C-F669-4BC1-A511-F7728A62A76D}">
      <dgm:prSet/>
      <dgm:spPr/>
      <dgm:t>
        <a:bodyPr/>
        <a:lstStyle/>
        <a:p>
          <a:endParaRPr lang="fi-FI"/>
        </a:p>
      </dgm:t>
    </dgm:pt>
    <dgm:pt modelId="{541551C8-8E16-4A6B-B2CF-5F3EBA692A73}">
      <dgm:prSet/>
      <dgm:spPr/>
      <dgm:t>
        <a:bodyPr/>
        <a:lstStyle/>
        <a:p>
          <a:endParaRPr lang="fi-FI" dirty="0"/>
        </a:p>
      </dgm:t>
    </dgm:pt>
    <dgm:pt modelId="{561C98BC-CDC6-4C66-8298-8784D9A74508}" type="parTrans" cxnId="{BA31EB7C-494E-483B-937D-31BD08652691}">
      <dgm:prSet/>
      <dgm:spPr/>
      <dgm:t>
        <a:bodyPr/>
        <a:lstStyle/>
        <a:p>
          <a:endParaRPr lang="fi-FI"/>
        </a:p>
      </dgm:t>
    </dgm:pt>
    <dgm:pt modelId="{460B46D3-59F5-4D98-8EFF-CCF5D7C8F068}" type="sibTrans" cxnId="{BA31EB7C-494E-483B-937D-31BD08652691}">
      <dgm:prSet/>
      <dgm:spPr/>
      <dgm:t>
        <a:bodyPr/>
        <a:lstStyle/>
        <a:p>
          <a:endParaRPr lang="fi-FI"/>
        </a:p>
      </dgm:t>
    </dgm:pt>
    <dgm:pt modelId="{5BD3C68E-B3EC-4CBE-9D17-B0E85EE2F017}">
      <dgm:prSet/>
      <dgm:spPr/>
      <dgm:t>
        <a:bodyPr/>
        <a:lstStyle/>
        <a:p>
          <a:r>
            <a:rPr lang="fi-FI" dirty="0"/>
            <a:t>arkit</a:t>
          </a:r>
        </a:p>
      </dgm:t>
    </dgm:pt>
    <dgm:pt modelId="{5CA0313F-DFE2-408A-A3A1-8F1278297592}" type="parTrans" cxnId="{2AF25AE3-BD0F-4D7A-A6FC-870562A0D037}">
      <dgm:prSet/>
      <dgm:spPr/>
      <dgm:t>
        <a:bodyPr/>
        <a:lstStyle/>
        <a:p>
          <a:endParaRPr lang="fi-FI"/>
        </a:p>
      </dgm:t>
    </dgm:pt>
    <dgm:pt modelId="{7F54FAFB-07CD-4262-AF57-A6D4FA73BFB2}" type="sibTrans" cxnId="{2AF25AE3-BD0F-4D7A-A6FC-870562A0D037}">
      <dgm:prSet/>
      <dgm:spPr/>
      <dgm:t>
        <a:bodyPr/>
        <a:lstStyle/>
        <a:p>
          <a:endParaRPr lang="fi-FI"/>
        </a:p>
      </dgm:t>
    </dgm:pt>
    <dgm:pt modelId="{52867518-C9B5-489F-9208-97E9222B2C4A}">
      <dgm:prSet/>
      <dgm:spPr/>
      <dgm:t>
        <a:bodyPr/>
        <a:lstStyle/>
        <a:p>
          <a:r>
            <a:rPr lang="fi-FI" dirty="0">
              <a:solidFill>
                <a:schemeClr val="accent1">
                  <a:lumMod val="50000"/>
                </a:schemeClr>
              </a:solidFill>
            </a:rPr>
            <a:t>bakteerit</a:t>
          </a:r>
        </a:p>
      </dgm:t>
    </dgm:pt>
    <dgm:pt modelId="{DB2CCDEF-8BDB-4139-BD9A-B2A1BC0764B5}" type="parTrans" cxnId="{43A914D0-269C-4195-9A7E-D78F1492DE53}">
      <dgm:prSet/>
      <dgm:spPr/>
      <dgm:t>
        <a:bodyPr/>
        <a:lstStyle/>
        <a:p>
          <a:endParaRPr lang="fi-FI"/>
        </a:p>
      </dgm:t>
    </dgm:pt>
    <dgm:pt modelId="{C65F9895-73AC-4037-814E-5A7D95CCF925}" type="sibTrans" cxnId="{43A914D0-269C-4195-9A7E-D78F1492DE53}">
      <dgm:prSet/>
      <dgm:spPr/>
      <dgm:t>
        <a:bodyPr/>
        <a:lstStyle/>
        <a:p>
          <a:endParaRPr lang="fi-FI"/>
        </a:p>
      </dgm:t>
    </dgm:pt>
    <dgm:pt modelId="{DA91CBE7-FC37-4D18-8533-F6730672DDA5}">
      <dgm:prSet/>
      <dgm:spPr/>
      <dgm:t>
        <a:bodyPr/>
        <a:lstStyle/>
        <a:p>
          <a:r>
            <a:rPr lang="fi-FI" dirty="0">
              <a:solidFill>
                <a:srgbClr val="FF0000"/>
              </a:solidFill>
            </a:rPr>
            <a:t>aitotumaiset</a:t>
          </a:r>
        </a:p>
      </dgm:t>
    </dgm:pt>
    <dgm:pt modelId="{2A919985-0101-46C0-A67B-9F893DD789F7}" type="parTrans" cxnId="{6E902740-BA46-4B78-9A1E-9D001BCBF335}">
      <dgm:prSet/>
      <dgm:spPr/>
      <dgm:t>
        <a:bodyPr/>
        <a:lstStyle/>
        <a:p>
          <a:endParaRPr lang="fi-FI"/>
        </a:p>
      </dgm:t>
    </dgm:pt>
    <dgm:pt modelId="{1D4EF2FF-BE04-458A-91A2-1B7224150F8E}" type="sibTrans" cxnId="{6E902740-BA46-4B78-9A1E-9D001BCBF335}">
      <dgm:prSet/>
      <dgm:spPr/>
      <dgm:t>
        <a:bodyPr/>
        <a:lstStyle/>
        <a:p>
          <a:endParaRPr lang="fi-FI"/>
        </a:p>
      </dgm:t>
    </dgm:pt>
    <dgm:pt modelId="{564A088E-12F1-4DEE-AC3A-5CA1951C5A15}">
      <dgm:prSet/>
      <dgm:spPr/>
      <dgm:t>
        <a:bodyPr/>
        <a:lstStyle/>
        <a:p>
          <a:endParaRPr lang="fi-FI" dirty="0"/>
        </a:p>
      </dgm:t>
    </dgm:pt>
    <dgm:pt modelId="{3E54EB98-4689-4206-A5EC-A5545EE9FEFF}" type="parTrans" cxnId="{DBA123A4-12F3-45B0-B381-EF74B933F640}">
      <dgm:prSet/>
      <dgm:spPr/>
      <dgm:t>
        <a:bodyPr/>
        <a:lstStyle/>
        <a:p>
          <a:endParaRPr lang="fi-FI"/>
        </a:p>
      </dgm:t>
    </dgm:pt>
    <dgm:pt modelId="{5800FB5D-D9A2-472A-9D22-679348F9AD17}" type="sibTrans" cxnId="{DBA123A4-12F3-45B0-B381-EF74B933F640}">
      <dgm:prSet/>
      <dgm:spPr/>
      <dgm:t>
        <a:bodyPr/>
        <a:lstStyle/>
        <a:p>
          <a:endParaRPr lang="fi-FI"/>
        </a:p>
      </dgm:t>
    </dgm:pt>
    <dgm:pt modelId="{81D94A11-43EB-4921-90FD-69F7184628EA}">
      <dgm:prSet/>
      <dgm:spPr/>
      <dgm:t>
        <a:bodyPr/>
        <a:lstStyle/>
        <a:p>
          <a:endParaRPr lang="fi-FI" dirty="0"/>
        </a:p>
      </dgm:t>
    </dgm:pt>
    <dgm:pt modelId="{D1A73F20-B303-45EE-9D63-8E529E5DD92A}" type="parTrans" cxnId="{16171ADB-BA0F-4402-A6A9-57ABDD64E0FE}">
      <dgm:prSet/>
      <dgm:spPr/>
      <dgm:t>
        <a:bodyPr/>
        <a:lstStyle/>
        <a:p>
          <a:endParaRPr lang="fi-FI"/>
        </a:p>
      </dgm:t>
    </dgm:pt>
    <dgm:pt modelId="{081C74D8-3B01-47AC-80AA-3ED52845B597}" type="sibTrans" cxnId="{16171ADB-BA0F-4402-A6A9-57ABDD64E0FE}">
      <dgm:prSet/>
      <dgm:spPr/>
      <dgm:t>
        <a:bodyPr/>
        <a:lstStyle/>
        <a:p>
          <a:endParaRPr lang="fi-FI"/>
        </a:p>
      </dgm:t>
    </dgm:pt>
    <dgm:pt modelId="{1381A36A-900B-4D29-BC0D-F8664F2F7A38}" type="pres">
      <dgm:prSet presAssocID="{6D18CE03-EE5D-4567-9367-7E65541BF473}" presName="Name0" presStyleCnt="0">
        <dgm:presLayoutVars>
          <dgm:dir/>
          <dgm:animLvl val="lvl"/>
          <dgm:resizeHandles val="exact"/>
        </dgm:presLayoutVars>
      </dgm:prSet>
      <dgm:spPr/>
    </dgm:pt>
    <dgm:pt modelId="{351E1C30-170E-4513-984C-A6498E08B3FB}" type="pres">
      <dgm:prSet presAssocID="{511BE9C9-DDF2-4EFE-94B1-CEA823B12069}" presName="composite" presStyleCnt="0"/>
      <dgm:spPr/>
    </dgm:pt>
    <dgm:pt modelId="{80B81877-A905-4E65-948E-76852128B04E}" type="pres">
      <dgm:prSet presAssocID="{511BE9C9-DDF2-4EFE-94B1-CEA823B12069}" presName="parTx" presStyleLbl="alignNode1" presStyleIdx="0" presStyleCnt="2" custLinFactNeighborX="-1" custLinFactNeighborY="1693">
        <dgm:presLayoutVars>
          <dgm:chMax val="0"/>
          <dgm:chPref val="0"/>
          <dgm:bulletEnabled val="1"/>
        </dgm:presLayoutVars>
      </dgm:prSet>
      <dgm:spPr/>
    </dgm:pt>
    <dgm:pt modelId="{A2DAE8C6-A196-4776-A611-54BE0C42AE09}" type="pres">
      <dgm:prSet presAssocID="{511BE9C9-DDF2-4EFE-94B1-CEA823B12069}" presName="desTx" presStyleLbl="alignAccFollowNode1" presStyleIdx="0" presStyleCnt="2" custScaleY="98304">
        <dgm:presLayoutVars>
          <dgm:bulletEnabled val="1"/>
        </dgm:presLayoutVars>
      </dgm:prSet>
      <dgm:spPr/>
    </dgm:pt>
    <dgm:pt modelId="{D2AC4992-1A24-42B1-BD33-DFE24D7224CE}" type="pres">
      <dgm:prSet presAssocID="{C4BED5DD-B7CA-4AD5-9D13-4C42D9B5E69F}" presName="space" presStyleCnt="0"/>
      <dgm:spPr/>
    </dgm:pt>
    <dgm:pt modelId="{6F1CD675-1BC9-4AC4-B03A-4DE7D13D4AAF}" type="pres">
      <dgm:prSet presAssocID="{FD5014D8-C2A9-4251-95AE-8D78B062B2E3}" presName="composite" presStyleCnt="0"/>
      <dgm:spPr/>
    </dgm:pt>
    <dgm:pt modelId="{A803EDCA-E718-424C-877A-9066AB861CAF}" type="pres">
      <dgm:prSet presAssocID="{FD5014D8-C2A9-4251-95AE-8D78B062B2E3}" presName="parTx" presStyleLbl="alignNode1" presStyleIdx="1" presStyleCnt="2">
        <dgm:presLayoutVars>
          <dgm:chMax val="0"/>
          <dgm:chPref val="0"/>
          <dgm:bulletEnabled val="1"/>
        </dgm:presLayoutVars>
      </dgm:prSet>
      <dgm:spPr/>
    </dgm:pt>
    <dgm:pt modelId="{00364AA8-3541-4CF6-99F9-7C7BF12906DB}" type="pres">
      <dgm:prSet presAssocID="{FD5014D8-C2A9-4251-95AE-8D78B062B2E3}" presName="desTx" presStyleLbl="alignAccFollowNode1" presStyleIdx="1" presStyleCnt="2" custLinFactNeighborX="490" custLinFactNeighborY="1865">
        <dgm:presLayoutVars>
          <dgm:bulletEnabled val="1"/>
        </dgm:presLayoutVars>
      </dgm:prSet>
      <dgm:spPr/>
    </dgm:pt>
  </dgm:ptLst>
  <dgm:cxnLst>
    <dgm:cxn modelId="{881ACD07-C40F-4383-98E2-AB749C2D8D76}" type="presOf" srcId="{5BD3C68E-B3EC-4CBE-9D17-B0E85EE2F017}" destId="{00364AA8-3541-4CF6-99F9-7C7BF12906DB}" srcOrd="0" destOrd="0" presId="urn:microsoft.com/office/officeart/2005/8/layout/hList1"/>
    <dgm:cxn modelId="{1C1BD20F-CC63-48E7-861C-D5F61DA9BCC6}" type="presOf" srcId="{CCC7AA26-B874-4D21-BD4F-919B399024C3}" destId="{A2DAE8C6-A196-4776-A611-54BE0C42AE09}" srcOrd="0" destOrd="3" presId="urn:microsoft.com/office/officeart/2005/8/layout/hList1"/>
    <dgm:cxn modelId="{D776C41A-BA3A-468E-9151-D7B6CEAE47A1}" type="presOf" srcId="{6D18CE03-EE5D-4567-9367-7E65541BF473}" destId="{1381A36A-900B-4D29-BC0D-F8664F2F7A38}" srcOrd="0" destOrd="0" presId="urn:microsoft.com/office/officeart/2005/8/layout/hList1"/>
    <dgm:cxn modelId="{BAECF823-CC79-4FAF-A88A-BFE751CFA59E}" type="presOf" srcId="{0B1ABB25-DD9E-4F5A-A47C-F1319D649F47}" destId="{A2DAE8C6-A196-4776-A611-54BE0C42AE09}" srcOrd="0" destOrd="2" presId="urn:microsoft.com/office/officeart/2005/8/layout/hList1"/>
    <dgm:cxn modelId="{F12D2D31-4296-4265-B668-13F62C122913}" srcId="{511BE9C9-DDF2-4EFE-94B1-CEA823B12069}" destId="{D464BCCD-723E-4D28-BD2E-79540A6C8286}" srcOrd="1" destOrd="0" parTransId="{60B60E2C-E06F-45BB-9243-BB9F63FF9208}" sibTransId="{7DE1F1CC-2C42-4CC3-86BF-EBBEFF7B479F}"/>
    <dgm:cxn modelId="{0DCB9033-6E0E-46EF-81C6-68B9848E8AC6}" type="presOf" srcId="{D464BCCD-723E-4D28-BD2E-79540A6C8286}" destId="{A2DAE8C6-A196-4776-A611-54BE0C42AE09}" srcOrd="0" destOrd="1" presId="urn:microsoft.com/office/officeart/2005/8/layout/hList1"/>
    <dgm:cxn modelId="{71858434-1EE9-4BA3-9C19-8DF871E89BE9}" srcId="{511BE9C9-DDF2-4EFE-94B1-CEA823B12069}" destId="{CCC7AA26-B874-4D21-BD4F-919B399024C3}" srcOrd="3" destOrd="0" parTransId="{87B556BC-710A-4DF1-BFD7-2DA8BE10E7C0}" sibTransId="{CC213F6A-B468-4B84-A7D8-ACA640EA71FC}"/>
    <dgm:cxn modelId="{6E902740-BA46-4B78-9A1E-9D001BCBF335}" srcId="{FD5014D8-C2A9-4251-95AE-8D78B062B2E3}" destId="{DA91CBE7-FC37-4D18-8533-F6730672DDA5}" srcOrd="4" destOrd="0" parTransId="{2A919985-0101-46C0-A67B-9F893DD789F7}" sibTransId="{1D4EF2FF-BE04-458A-91A2-1B7224150F8E}"/>
    <dgm:cxn modelId="{C7952E5C-F669-4BC1-A511-F7728A62A76D}" srcId="{511BE9C9-DDF2-4EFE-94B1-CEA823B12069}" destId="{5F90CDEE-490F-4B00-876D-3D833AEDFA05}" srcOrd="5" destOrd="0" parTransId="{7E85469A-154B-437B-BF47-AACDD1782225}" sibTransId="{344F7D3D-1491-4197-807B-42BC4C9648DB}"/>
    <dgm:cxn modelId="{71D14142-900E-4DF9-B15A-D020DDC04CDE}" type="presOf" srcId="{DA91CBE7-FC37-4D18-8533-F6730672DDA5}" destId="{00364AA8-3541-4CF6-99F9-7C7BF12906DB}" srcOrd="0" destOrd="4" presId="urn:microsoft.com/office/officeart/2005/8/layout/hList1"/>
    <dgm:cxn modelId="{7E77BB43-86AA-4942-AECE-51655D96D25B}" type="presOf" srcId="{541551C8-8E16-4A6B-B2CF-5F3EBA692A73}" destId="{A2DAE8C6-A196-4776-A611-54BE0C42AE09}" srcOrd="0" destOrd="6" presId="urn:microsoft.com/office/officeart/2005/8/layout/hList1"/>
    <dgm:cxn modelId="{9A0DA045-3A8F-4F3E-9830-C5A89D0503CD}" type="presOf" srcId="{564A088E-12F1-4DEE-AC3A-5CA1951C5A15}" destId="{00364AA8-3541-4CF6-99F9-7C7BF12906DB}" srcOrd="0" destOrd="3" presId="urn:microsoft.com/office/officeart/2005/8/layout/hList1"/>
    <dgm:cxn modelId="{29940D67-C494-40C6-83E4-C85A74679908}" srcId="{511BE9C9-DDF2-4EFE-94B1-CEA823B12069}" destId="{04940510-5625-4DB4-9BFD-A48E8E8A8C09}" srcOrd="0" destOrd="0" parTransId="{6188FF71-2C41-4770-8208-3EF8614ADC9E}" sibTransId="{21AEC3F9-C168-4AF9-8E63-80A4C7D871A8}"/>
    <dgm:cxn modelId="{283B9A4A-950E-4822-87C4-1F3519D8D1AF}" type="presOf" srcId="{FD5014D8-C2A9-4251-95AE-8D78B062B2E3}" destId="{A803EDCA-E718-424C-877A-9066AB861CAF}" srcOrd="0" destOrd="0" presId="urn:microsoft.com/office/officeart/2005/8/layout/hList1"/>
    <dgm:cxn modelId="{187ADC6E-BB62-4A88-844F-BF7282426CDD}" type="presOf" srcId="{9CF07E43-6044-4E6D-94BA-EC79D369DEA1}" destId="{A2DAE8C6-A196-4776-A611-54BE0C42AE09}" srcOrd="0" destOrd="7" presId="urn:microsoft.com/office/officeart/2005/8/layout/hList1"/>
    <dgm:cxn modelId="{754FE76E-A8B3-4ED7-99CC-470B84B14DE0}" srcId="{511BE9C9-DDF2-4EFE-94B1-CEA823B12069}" destId="{0B1ABB25-DD9E-4F5A-A47C-F1319D649F47}" srcOrd="2" destOrd="0" parTransId="{A97F8790-D555-434A-A43B-0327D7200ED4}" sibTransId="{F12F6B8F-206F-496F-8914-73AB3D6E19B2}"/>
    <dgm:cxn modelId="{FFD10C4F-E01B-4603-81BC-1DD7D3DC3619}" type="presOf" srcId="{81D94A11-43EB-4921-90FD-69F7184628EA}" destId="{00364AA8-3541-4CF6-99F9-7C7BF12906DB}" srcOrd="0" destOrd="2" presId="urn:microsoft.com/office/officeart/2005/8/layout/hList1"/>
    <dgm:cxn modelId="{8BD27971-1292-4537-8607-54F1A444F39E}" srcId="{6D18CE03-EE5D-4567-9367-7E65541BF473}" destId="{FD5014D8-C2A9-4251-95AE-8D78B062B2E3}" srcOrd="1" destOrd="0" parTransId="{2D601390-602F-473C-972D-CE72C9E6C470}" sibTransId="{7463C5E3-8665-4D2B-8208-920C8B35DA30}"/>
    <dgm:cxn modelId="{5FBD4073-70D5-4BD3-8732-F02943318985}" type="presOf" srcId="{42AD150C-10AE-426B-8282-F298E1027240}" destId="{A2DAE8C6-A196-4776-A611-54BE0C42AE09}" srcOrd="0" destOrd="4" presId="urn:microsoft.com/office/officeart/2005/8/layout/hList1"/>
    <dgm:cxn modelId="{06AF1055-BC9F-4B2A-9079-128F635C0E8A}" type="presOf" srcId="{511BE9C9-DDF2-4EFE-94B1-CEA823B12069}" destId="{80B81877-A905-4E65-948E-76852128B04E}" srcOrd="0" destOrd="0" presId="urn:microsoft.com/office/officeart/2005/8/layout/hList1"/>
    <dgm:cxn modelId="{43DE9477-5C07-451F-B511-8046E0ABBA0B}" type="presOf" srcId="{5F90CDEE-490F-4B00-876D-3D833AEDFA05}" destId="{A2DAE8C6-A196-4776-A611-54BE0C42AE09}" srcOrd="0" destOrd="5" presId="urn:microsoft.com/office/officeart/2005/8/layout/hList1"/>
    <dgm:cxn modelId="{BA31EB7C-494E-483B-937D-31BD08652691}" srcId="{511BE9C9-DDF2-4EFE-94B1-CEA823B12069}" destId="{541551C8-8E16-4A6B-B2CF-5F3EBA692A73}" srcOrd="6" destOrd="0" parTransId="{561C98BC-CDC6-4C66-8298-8784D9A74508}" sibTransId="{460B46D3-59F5-4D98-8EFF-CCF5D7C8F068}"/>
    <dgm:cxn modelId="{7A797B87-AE42-4AAD-9D38-442450618A8F}" srcId="{6D18CE03-EE5D-4567-9367-7E65541BF473}" destId="{511BE9C9-DDF2-4EFE-94B1-CEA823B12069}" srcOrd="0" destOrd="0" parTransId="{A5058FC0-3666-40E2-A00C-2BBD7B8A9B47}" sibTransId="{C4BED5DD-B7CA-4AD5-9D13-4C42D9B5E69F}"/>
    <dgm:cxn modelId="{230A658C-CC23-4445-874C-D520B59CB950}" type="presOf" srcId="{04940510-5625-4DB4-9BFD-A48E8E8A8C09}" destId="{A2DAE8C6-A196-4776-A611-54BE0C42AE09}" srcOrd="0" destOrd="0" presId="urn:microsoft.com/office/officeart/2005/8/layout/hList1"/>
    <dgm:cxn modelId="{DBA123A4-12F3-45B0-B381-EF74B933F640}" srcId="{FD5014D8-C2A9-4251-95AE-8D78B062B2E3}" destId="{564A088E-12F1-4DEE-AC3A-5CA1951C5A15}" srcOrd="3" destOrd="0" parTransId="{3E54EB98-4689-4206-A5EC-A5545EE9FEFF}" sibTransId="{5800FB5D-D9A2-472A-9D22-679348F9AD17}"/>
    <dgm:cxn modelId="{9A0821CF-5EB9-4926-888A-D9286DAB1AC2}" type="presOf" srcId="{52867518-C9B5-489F-9208-97E9222B2C4A}" destId="{00364AA8-3541-4CF6-99F9-7C7BF12906DB}" srcOrd="0" destOrd="1" presId="urn:microsoft.com/office/officeart/2005/8/layout/hList1"/>
    <dgm:cxn modelId="{43A914D0-269C-4195-9A7E-D78F1492DE53}" srcId="{FD5014D8-C2A9-4251-95AE-8D78B062B2E3}" destId="{52867518-C9B5-489F-9208-97E9222B2C4A}" srcOrd="1" destOrd="0" parTransId="{DB2CCDEF-8BDB-4139-BD9A-B2A1BC0764B5}" sibTransId="{C65F9895-73AC-4037-814E-5A7D95CCF925}"/>
    <dgm:cxn modelId="{7A411AD1-42AD-4C70-ADC4-3924C41847A7}" srcId="{511BE9C9-DDF2-4EFE-94B1-CEA823B12069}" destId="{9CF07E43-6044-4E6D-94BA-EC79D369DEA1}" srcOrd="7" destOrd="0" parTransId="{462B80DF-9151-4EBE-874F-62786EE46B8E}" sibTransId="{82E63C1F-E089-41F4-9455-182512FB2222}"/>
    <dgm:cxn modelId="{32E4F5DA-7173-45DD-86E8-594C10E572EF}" srcId="{511BE9C9-DDF2-4EFE-94B1-CEA823B12069}" destId="{42AD150C-10AE-426B-8282-F298E1027240}" srcOrd="4" destOrd="0" parTransId="{81A3EE77-0035-4A38-A3ED-E23051EA5050}" sibTransId="{196DD64C-053A-4930-A514-D6DA33CEED46}"/>
    <dgm:cxn modelId="{16171ADB-BA0F-4402-A6A9-57ABDD64E0FE}" srcId="{FD5014D8-C2A9-4251-95AE-8D78B062B2E3}" destId="{81D94A11-43EB-4921-90FD-69F7184628EA}" srcOrd="2" destOrd="0" parTransId="{D1A73F20-B303-45EE-9D63-8E529E5DD92A}" sibTransId="{081C74D8-3B01-47AC-80AA-3ED52845B597}"/>
    <dgm:cxn modelId="{2AF25AE3-BD0F-4D7A-A6FC-870562A0D037}" srcId="{FD5014D8-C2A9-4251-95AE-8D78B062B2E3}" destId="{5BD3C68E-B3EC-4CBE-9D17-B0E85EE2F017}" srcOrd="0" destOrd="0" parTransId="{5CA0313F-DFE2-408A-A3A1-8F1278297592}" sibTransId="{7F54FAFB-07CD-4262-AF57-A6D4FA73BFB2}"/>
    <dgm:cxn modelId="{3D6FF15F-509F-495A-B334-062C466ADB9B}" type="presParOf" srcId="{1381A36A-900B-4D29-BC0D-F8664F2F7A38}" destId="{351E1C30-170E-4513-984C-A6498E08B3FB}" srcOrd="0" destOrd="0" presId="urn:microsoft.com/office/officeart/2005/8/layout/hList1"/>
    <dgm:cxn modelId="{DE5D0DEE-4037-435A-9C88-DC091011F81D}" type="presParOf" srcId="{351E1C30-170E-4513-984C-A6498E08B3FB}" destId="{80B81877-A905-4E65-948E-76852128B04E}" srcOrd="0" destOrd="0" presId="urn:microsoft.com/office/officeart/2005/8/layout/hList1"/>
    <dgm:cxn modelId="{AF0AA062-99C3-49BD-BF0B-D624F51CC844}" type="presParOf" srcId="{351E1C30-170E-4513-984C-A6498E08B3FB}" destId="{A2DAE8C6-A196-4776-A611-54BE0C42AE09}" srcOrd="1" destOrd="0" presId="urn:microsoft.com/office/officeart/2005/8/layout/hList1"/>
    <dgm:cxn modelId="{22EDA98E-C745-4245-876B-B95BB71CA16B}" type="presParOf" srcId="{1381A36A-900B-4D29-BC0D-F8664F2F7A38}" destId="{D2AC4992-1A24-42B1-BD33-DFE24D7224CE}" srcOrd="1" destOrd="0" presId="urn:microsoft.com/office/officeart/2005/8/layout/hList1"/>
    <dgm:cxn modelId="{607487A8-2A47-4D8E-B86D-E9AF95CA6B69}" type="presParOf" srcId="{1381A36A-900B-4D29-BC0D-F8664F2F7A38}" destId="{6F1CD675-1BC9-4AC4-B03A-4DE7D13D4AAF}" srcOrd="2" destOrd="0" presId="urn:microsoft.com/office/officeart/2005/8/layout/hList1"/>
    <dgm:cxn modelId="{CAB24C40-8F96-41B9-A676-F98A0D3F7F61}" type="presParOf" srcId="{6F1CD675-1BC9-4AC4-B03A-4DE7D13D4AAF}" destId="{A803EDCA-E718-424C-877A-9066AB861CAF}" srcOrd="0" destOrd="0" presId="urn:microsoft.com/office/officeart/2005/8/layout/hList1"/>
    <dgm:cxn modelId="{25EE323F-A91E-4080-9CC8-FB60B99E2425}" type="presParOf" srcId="{6F1CD675-1BC9-4AC4-B03A-4DE7D13D4AAF}" destId="{00364AA8-3541-4CF6-99F9-7C7BF12906D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81877-A905-4E65-948E-76852128B04E}">
      <dsp:nvSpPr>
        <dsp:cNvPr id="0" name=""/>
        <dsp:cNvSpPr/>
      </dsp:nvSpPr>
      <dsp:spPr>
        <a:xfrm>
          <a:off x="1" y="72010"/>
          <a:ext cx="3845569" cy="8968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fi-FI" sz="2600" kern="1200" dirty="0"/>
            <a:t>Kunta-ajattelu:</a:t>
          </a:r>
        </a:p>
      </dsp:txBody>
      <dsp:txXfrm>
        <a:off x="1" y="72010"/>
        <a:ext cx="3845569" cy="896817"/>
      </dsp:txXfrm>
    </dsp:sp>
    <dsp:sp modelId="{A2DAE8C6-A196-4776-A611-54BE0C42AE09}">
      <dsp:nvSpPr>
        <dsp:cNvPr id="0" name=""/>
        <dsp:cNvSpPr/>
      </dsp:nvSpPr>
      <dsp:spPr>
        <a:xfrm>
          <a:off x="40" y="983711"/>
          <a:ext cx="3845569" cy="34854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i-FI" sz="2600" kern="1200" dirty="0"/>
            <a:t>arkit</a:t>
          </a:r>
        </a:p>
        <a:p>
          <a:pPr marL="228600" lvl="1" indent="-228600" algn="l" defTabSz="1155700">
            <a:lnSpc>
              <a:spcPct val="90000"/>
            </a:lnSpc>
            <a:spcBef>
              <a:spcPct val="0"/>
            </a:spcBef>
            <a:spcAft>
              <a:spcPct val="15000"/>
            </a:spcAft>
            <a:buChar char="•"/>
          </a:pPr>
          <a:r>
            <a:rPr lang="fi-FI" sz="2600" kern="1200" dirty="0">
              <a:solidFill>
                <a:schemeClr val="accent1">
                  <a:lumMod val="50000"/>
                </a:schemeClr>
              </a:solidFill>
            </a:rPr>
            <a:t>bakteerit</a:t>
          </a:r>
        </a:p>
        <a:p>
          <a:pPr marL="228600" lvl="1" indent="-228600" algn="l" defTabSz="1155700">
            <a:lnSpc>
              <a:spcPct val="90000"/>
            </a:lnSpc>
            <a:spcBef>
              <a:spcPct val="0"/>
            </a:spcBef>
            <a:spcAft>
              <a:spcPct val="15000"/>
            </a:spcAft>
            <a:buChar char="•"/>
          </a:pPr>
          <a:r>
            <a:rPr lang="fi-FI" sz="2600" kern="1200" dirty="0">
              <a:solidFill>
                <a:srgbClr val="FF0000"/>
              </a:solidFill>
            </a:rPr>
            <a:t>alkueliöt</a:t>
          </a:r>
        </a:p>
        <a:p>
          <a:pPr marL="228600" lvl="1" indent="-228600" algn="l" defTabSz="1155700">
            <a:lnSpc>
              <a:spcPct val="90000"/>
            </a:lnSpc>
            <a:spcBef>
              <a:spcPct val="0"/>
            </a:spcBef>
            <a:spcAft>
              <a:spcPct val="15000"/>
            </a:spcAft>
            <a:buChar char="•"/>
          </a:pPr>
          <a:r>
            <a:rPr lang="fi-FI" sz="2600" kern="1200" dirty="0">
              <a:solidFill>
                <a:srgbClr val="FF0000"/>
              </a:solidFill>
            </a:rPr>
            <a:t>kasvit</a:t>
          </a:r>
        </a:p>
        <a:p>
          <a:pPr marL="228600" lvl="1" indent="-228600" algn="l" defTabSz="1155700">
            <a:lnSpc>
              <a:spcPct val="90000"/>
            </a:lnSpc>
            <a:spcBef>
              <a:spcPct val="0"/>
            </a:spcBef>
            <a:spcAft>
              <a:spcPct val="15000"/>
            </a:spcAft>
            <a:buChar char="•"/>
          </a:pPr>
          <a:r>
            <a:rPr lang="fi-FI" sz="2600" kern="1200" dirty="0">
              <a:solidFill>
                <a:srgbClr val="FF0000"/>
              </a:solidFill>
            </a:rPr>
            <a:t>eläimet</a:t>
          </a:r>
        </a:p>
        <a:p>
          <a:pPr marL="228600" lvl="1" indent="-228600" algn="l" defTabSz="1155700">
            <a:lnSpc>
              <a:spcPct val="90000"/>
            </a:lnSpc>
            <a:spcBef>
              <a:spcPct val="0"/>
            </a:spcBef>
            <a:spcAft>
              <a:spcPct val="15000"/>
            </a:spcAft>
            <a:buChar char="•"/>
          </a:pPr>
          <a:r>
            <a:rPr lang="fi-FI" sz="2600" kern="1200" dirty="0">
              <a:solidFill>
                <a:srgbClr val="FF0000"/>
              </a:solidFill>
            </a:rPr>
            <a:t>sienet</a:t>
          </a:r>
        </a:p>
        <a:p>
          <a:pPr marL="228600" lvl="1" indent="-228600" algn="l" defTabSz="1155700">
            <a:lnSpc>
              <a:spcPct val="90000"/>
            </a:lnSpc>
            <a:spcBef>
              <a:spcPct val="0"/>
            </a:spcBef>
            <a:spcAft>
              <a:spcPct val="15000"/>
            </a:spcAft>
            <a:buChar char="•"/>
          </a:pPr>
          <a:endParaRPr lang="fi-FI" sz="2600" kern="1200" dirty="0"/>
        </a:p>
        <a:p>
          <a:pPr marL="228600" lvl="1" indent="-228600" algn="l" defTabSz="1155700">
            <a:lnSpc>
              <a:spcPct val="90000"/>
            </a:lnSpc>
            <a:spcBef>
              <a:spcPct val="0"/>
            </a:spcBef>
            <a:spcAft>
              <a:spcPct val="15000"/>
            </a:spcAft>
            <a:buChar char="•"/>
          </a:pPr>
          <a:endParaRPr lang="fi-FI" sz="2600" kern="1200" dirty="0"/>
        </a:p>
      </dsp:txBody>
      <dsp:txXfrm>
        <a:off x="40" y="983711"/>
        <a:ext cx="3845569" cy="3485423"/>
      </dsp:txXfrm>
    </dsp:sp>
    <dsp:sp modelId="{A803EDCA-E718-424C-877A-9066AB861CAF}">
      <dsp:nvSpPr>
        <dsp:cNvPr id="0" name=""/>
        <dsp:cNvSpPr/>
      </dsp:nvSpPr>
      <dsp:spPr>
        <a:xfrm>
          <a:off x="4383989" y="41794"/>
          <a:ext cx="3845569" cy="8968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fi-FI" sz="2600" kern="1200" dirty="0"/>
            <a:t>kolme superkuntaa (</a:t>
          </a:r>
          <a:r>
            <a:rPr lang="fi-FI" sz="2600" kern="1200" dirty="0" err="1"/>
            <a:t>domeenit</a:t>
          </a:r>
          <a:r>
            <a:rPr lang="fi-FI" sz="2600" kern="1200" dirty="0"/>
            <a:t>):</a:t>
          </a:r>
        </a:p>
      </dsp:txBody>
      <dsp:txXfrm>
        <a:off x="4383989" y="41794"/>
        <a:ext cx="3845569" cy="896817"/>
      </dsp:txXfrm>
    </dsp:sp>
    <dsp:sp modelId="{00364AA8-3541-4CF6-99F9-7C7BF12906DB}">
      <dsp:nvSpPr>
        <dsp:cNvPr id="0" name=""/>
        <dsp:cNvSpPr/>
      </dsp:nvSpPr>
      <dsp:spPr>
        <a:xfrm>
          <a:off x="4384030" y="980406"/>
          <a:ext cx="3845569" cy="35455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i-FI" sz="2600" kern="1200" dirty="0"/>
            <a:t>arkit</a:t>
          </a:r>
        </a:p>
        <a:p>
          <a:pPr marL="228600" lvl="1" indent="-228600" algn="l" defTabSz="1155700">
            <a:lnSpc>
              <a:spcPct val="90000"/>
            </a:lnSpc>
            <a:spcBef>
              <a:spcPct val="0"/>
            </a:spcBef>
            <a:spcAft>
              <a:spcPct val="15000"/>
            </a:spcAft>
            <a:buChar char="•"/>
          </a:pPr>
          <a:r>
            <a:rPr lang="fi-FI" sz="2600" kern="1200" dirty="0">
              <a:solidFill>
                <a:schemeClr val="accent1">
                  <a:lumMod val="50000"/>
                </a:schemeClr>
              </a:solidFill>
            </a:rPr>
            <a:t>bakteerit</a:t>
          </a:r>
        </a:p>
        <a:p>
          <a:pPr marL="228600" lvl="1" indent="-228600" algn="l" defTabSz="1155700">
            <a:lnSpc>
              <a:spcPct val="90000"/>
            </a:lnSpc>
            <a:spcBef>
              <a:spcPct val="0"/>
            </a:spcBef>
            <a:spcAft>
              <a:spcPct val="15000"/>
            </a:spcAft>
            <a:buChar char="•"/>
          </a:pPr>
          <a:endParaRPr lang="fi-FI" sz="2600" kern="1200" dirty="0"/>
        </a:p>
        <a:p>
          <a:pPr marL="228600" lvl="1" indent="-228600" algn="l" defTabSz="1155700">
            <a:lnSpc>
              <a:spcPct val="90000"/>
            </a:lnSpc>
            <a:spcBef>
              <a:spcPct val="0"/>
            </a:spcBef>
            <a:spcAft>
              <a:spcPct val="15000"/>
            </a:spcAft>
            <a:buChar char="•"/>
          </a:pPr>
          <a:endParaRPr lang="fi-FI" sz="2600" kern="1200" dirty="0"/>
        </a:p>
        <a:p>
          <a:pPr marL="228600" lvl="1" indent="-228600" algn="l" defTabSz="1155700">
            <a:lnSpc>
              <a:spcPct val="90000"/>
            </a:lnSpc>
            <a:spcBef>
              <a:spcPct val="0"/>
            </a:spcBef>
            <a:spcAft>
              <a:spcPct val="15000"/>
            </a:spcAft>
            <a:buChar char="•"/>
          </a:pPr>
          <a:r>
            <a:rPr lang="fi-FI" sz="2600" kern="1200" dirty="0">
              <a:solidFill>
                <a:srgbClr val="FF0000"/>
              </a:solidFill>
            </a:rPr>
            <a:t>aitotumaiset</a:t>
          </a:r>
        </a:p>
      </dsp:txBody>
      <dsp:txXfrm>
        <a:off x="4384030" y="980406"/>
        <a:ext cx="3845569" cy="35455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8D5E3-7898-4CB5-841C-6572053CBB1E}" type="datetimeFigureOut">
              <a:rPr lang="fi-FI" smtClean="0"/>
              <a:t>23.1.2023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C8BDC-6B8C-4BFC-854F-5957B93A8479}" type="slidenum">
              <a:rPr lang="fi-FI" smtClean="0"/>
              <a:t>‹#›</a:t>
            </a:fld>
            <a:endParaRPr lang="fi-FI"/>
          </a:p>
        </p:txBody>
      </p:sp>
    </p:spTree>
    <p:extLst>
      <p:ext uri="{BB962C8B-B14F-4D97-AF65-F5344CB8AC3E}">
        <p14:creationId xmlns:p14="http://schemas.microsoft.com/office/powerpoint/2010/main" val="183498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291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1254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2319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182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1344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lgn="l">
              <a:defRPr cap="all" baseline="0">
                <a:solidFill>
                  <a:schemeClr val="bg1"/>
                </a:solidFill>
              </a:defRPr>
            </a:lvl1pPr>
          </a:lstStyle>
          <a:p>
            <a:r>
              <a:rPr lang="en-US" dirty="0" err="1"/>
              <a:t>Kirjoita</a:t>
            </a:r>
            <a:r>
              <a:rPr lang="en-US" dirty="0"/>
              <a:t> </a:t>
            </a:r>
            <a:br>
              <a:rPr lang="en-US" dirty="0"/>
            </a:br>
            <a:r>
              <a:rPr lang="en-US" dirty="0" err="1"/>
              <a:t>PÄÄotsikko</a:t>
            </a:r>
            <a:r>
              <a:rPr lang="en-US" dirty="0"/>
              <a:t> </a:t>
            </a:r>
            <a:r>
              <a:rPr lang="en-US" dirty="0" err="1"/>
              <a:t>tähän</a:t>
            </a:r>
            <a:endParaRPr lang="en-US" dirty="0"/>
          </a:p>
        </p:txBody>
      </p:sp>
      <p:sp>
        <p:nvSpPr>
          <p:cNvPr id="3" name="Subtitle 2"/>
          <p:cNvSpPr>
            <a:spLocks noGrp="1"/>
          </p:cNvSpPr>
          <p:nvPr>
            <p:ph type="subTitle" idx="1" hasCustomPrompt="1"/>
          </p:nvPr>
        </p:nvSpPr>
        <p:spPr>
          <a:xfrm>
            <a:off x="914400" y="4388069"/>
            <a:ext cx="10363200" cy="1250730"/>
          </a:xfrm>
        </p:spPr>
        <p:txBody>
          <a:bodyPr/>
          <a:lstStyle>
            <a:lvl1pPr marL="0" indent="0" algn="ctr">
              <a:buNone/>
              <a:defRPr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Tarvittaessa</a:t>
            </a:r>
            <a:r>
              <a:rPr lang="en-US" dirty="0"/>
              <a:t> </a:t>
            </a:r>
            <a:r>
              <a:rPr lang="en-US" dirty="0" err="1"/>
              <a:t>kirjoita</a:t>
            </a:r>
            <a:r>
              <a:rPr lang="en-US" dirty="0"/>
              <a:t> </a:t>
            </a:r>
            <a:r>
              <a:rPr lang="en-US" dirty="0" err="1"/>
              <a:t>alaotsikko</a:t>
            </a:r>
            <a:r>
              <a:rPr lang="en-US" dirty="0"/>
              <a:t> tai </a:t>
            </a:r>
            <a:r>
              <a:rPr lang="en-US" dirty="0" err="1"/>
              <a:t>lisäinformaatiota</a:t>
            </a:r>
            <a:r>
              <a:rPr lang="en-US" dirty="0"/>
              <a:t> </a:t>
            </a:r>
            <a:r>
              <a:rPr lang="en-US" dirty="0" err="1"/>
              <a:t>tähän</a:t>
            </a:r>
            <a:endParaRPr lang="en-US" dirty="0"/>
          </a:p>
        </p:txBody>
      </p:sp>
    </p:spTree>
    <p:extLst>
      <p:ext uri="{BB962C8B-B14F-4D97-AF65-F5344CB8AC3E}">
        <p14:creationId xmlns:p14="http://schemas.microsoft.com/office/powerpoint/2010/main" val="68500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Tähän</a:t>
            </a:r>
            <a:r>
              <a:rPr lang="en-US" dirty="0"/>
              <a:t> </a:t>
            </a:r>
            <a:r>
              <a:rPr lang="en-US" dirty="0" err="1"/>
              <a:t>otsikko</a:t>
            </a:r>
            <a:endParaRPr lang="en-US" dirty="0"/>
          </a:p>
        </p:txBody>
      </p:sp>
      <p:sp>
        <p:nvSpPr>
          <p:cNvPr id="3" name="Vertical Text Placeholder 2"/>
          <p:cNvSpPr>
            <a:spLocks noGrp="1"/>
          </p:cNvSpPr>
          <p:nvPr>
            <p:ph type="body" orient="vert" idx="1" hasCustomPrompt="1"/>
          </p:nvPr>
        </p:nvSpPr>
        <p:spPr>
          <a:xfrm>
            <a:off x="609600" y="1445172"/>
            <a:ext cx="10972800" cy="5036208"/>
          </a:xfrm>
        </p:spPr>
        <p:txBody>
          <a:bodyPr vert="eaVert"/>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36460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755010"/>
            <a:ext cx="2743200" cy="5673818"/>
          </a:xfrm>
        </p:spPr>
        <p:txBody>
          <a:bodyPr vert="eaVert"/>
          <a:lstStyle>
            <a:lvl1pPr>
              <a:defRPr baseline="0"/>
            </a:lvl1pPr>
          </a:lstStyle>
          <a:p>
            <a:r>
              <a:rPr lang="en-US" dirty="0" err="1"/>
              <a:t>Tähän</a:t>
            </a:r>
            <a:r>
              <a:rPr lang="en-US" dirty="0"/>
              <a:t> </a:t>
            </a:r>
            <a:r>
              <a:rPr lang="en-US" dirty="0" err="1"/>
              <a:t>otsikko</a:t>
            </a:r>
            <a:endParaRPr lang="en-US" dirty="0"/>
          </a:p>
        </p:txBody>
      </p:sp>
      <p:sp>
        <p:nvSpPr>
          <p:cNvPr id="3" name="Vertical Text Placeholder 2"/>
          <p:cNvSpPr>
            <a:spLocks noGrp="1"/>
          </p:cNvSpPr>
          <p:nvPr>
            <p:ph type="body" orient="vert" idx="1" hasCustomPrompt="1"/>
          </p:nvPr>
        </p:nvSpPr>
        <p:spPr>
          <a:xfrm>
            <a:off x="609600" y="755010"/>
            <a:ext cx="8026400" cy="5673818"/>
          </a:xfrm>
        </p:spPr>
        <p:txBody>
          <a:bodyPr vert="eaVert"/>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301624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609600" y="1600200"/>
            <a:ext cx="109728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67718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ED2A75C4-CD47-F640-B909-B9B2DCAAA96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2959850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D2A75C4-CD47-F640-B909-B9B2DCAAA96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3522853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ED2A75C4-CD47-F640-B909-B9B2DCAAA96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189410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ED2A75C4-CD47-F640-B909-B9B2DCAAA965}"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234086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ED2A75C4-CD47-F640-B909-B9B2DCAAA965}"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2281284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ED2A75C4-CD47-F640-B909-B9B2DCAAA965}"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421826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75C4-CD47-F640-B909-B9B2DCAAA965}"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21041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Otsikko</a:t>
            </a:r>
            <a:r>
              <a:rPr lang="en-US" dirty="0"/>
              <a:t> </a:t>
            </a:r>
            <a:r>
              <a:rPr lang="en-US" dirty="0" err="1"/>
              <a:t>tähän</a:t>
            </a:r>
            <a:endParaRPr lang="en-US" dirty="0"/>
          </a:p>
        </p:txBody>
      </p:sp>
      <p:sp>
        <p:nvSpPr>
          <p:cNvPr id="3" name="Content Placeholder 2"/>
          <p:cNvSpPr>
            <a:spLocks noGrp="1"/>
          </p:cNvSpPr>
          <p:nvPr>
            <p:ph idx="1" hasCustomPrompt="1"/>
          </p:nvPr>
        </p:nvSpPr>
        <p:spPr/>
        <p:txBody>
          <a:bodyPr/>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1414363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ED2A75C4-CD47-F640-B909-B9B2DCAAA965}"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2066848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ED2A75C4-CD47-F640-B909-B9B2DCAAA965}"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75836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D2A75C4-CD47-F640-B909-B9B2DCAAA96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1378594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D2A75C4-CD47-F640-B909-B9B2DCAAA96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7E297-27BB-5140-B0EC-8EFA30128C8C}" type="slidenum">
              <a:rPr lang="en-US" smtClean="0"/>
              <a:t>‹#›</a:t>
            </a:fld>
            <a:endParaRPr lang="en-US"/>
          </a:p>
        </p:txBody>
      </p:sp>
    </p:spTree>
    <p:extLst>
      <p:ext uri="{BB962C8B-B14F-4D97-AF65-F5344CB8AC3E}">
        <p14:creationId xmlns:p14="http://schemas.microsoft.com/office/powerpoint/2010/main" val="21065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304741"/>
            <a:ext cx="10363200" cy="1362075"/>
          </a:xfrm>
        </p:spPr>
        <p:txBody>
          <a:bodyPr anchor="t"/>
          <a:lstStyle>
            <a:lvl1pPr algn="l">
              <a:defRPr sz="4000" b="1" cap="all"/>
            </a:lvl1pPr>
          </a:lstStyle>
          <a:p>
            <a:r>
              <a:rPr lang="en-US" dirty="0" err="1"/>
              <a:t>Väliotsikko</a:t>
            </a:r>
            <a:br>
              <a:rPr lang="en-US" dirty="0"/>
            </a:br>
            <a:r>
              <a:rPr lang="en-US" dirty="0" err="1"/>
              <a:t>tähän</a:t>
            </a:r>
            <a:endParaRPr lang="en-US" dirty="0"/>
          </a:p>
        </p:txBody>
      </p:sp>
      <p:sp>
        <p:nvSpPr>
          <p:cNvPr id="3" name="Text Placeholder 2"/>
          <p:cNvSpPr>
            <a:spLocks noGrp="1"/>
          </p:cNvSpPr>
          <p:nvPr>
            <p:ph type="body" idx="1" hasCustomPrompt="1"/>
          </p:nvPr>
        </p:nvSpPr>
        <p:spPr>
          <a:xfrm>
            <a:off x="963084" y="1506463"/>
            <a:ext cx="10363200" cy="70192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Tarvittaessa lisätietoja, esim. luvun pääotsikko </a:t>
            </a:r>
          </a:p>
          <a:p>
            <a:pPr lvl="0"/>
            <a:r>
              <a:rPr lang="fi-FI" dirty="0"/>
              <a:t>materiaalien jäsentelyn selkeyttämiseksi </a:t>
            </a:r>
          </a:p>
        </p:txBody>
      </p:sp>
    </p:spTree>
    <p:extLst>
      <p:ext uri="{BB962C8B-B14F-4D97-AF65-F5344CB8AC3E}">
        <p14:creationId xmlns:p14="http://schemas.microsoft.com/office/powerpoint/2010/main" val="201004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dirty="0"/>
              <a:t>Otsikko tähän</a:t>
            </a:r>
            <a:endParaRPr lang="en-US" dirty="0"/>
          </a:p>
        </p:txBody>
      </p:sp>
      <p:sp>
        <p:nvSpPr>
          <p:cNvPr id="3" name="Content Placeholder 2"/>
          <p:cNvSpPr>
            <a:spLocks noGrp="1"/>
          </p:cNvSpPr>
          <p:nvPr>
            <p:ph sz="half" idx="1" hasCustomPrompt="1"/>
          </p:nvPr>
        </p:nvSpPr>
        <p:spPr>
          <a:xfrm>
            <a:off x="609600" y="1600201"/>
            <a:ext cx="5384800" cy="48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Content Placeholder 3"/>
          <p:cNvSpPr>
            <a:spLocks noGrp="1"/>
          </p:cNvSpPr>
          <p:nvPr>
            <p:ph sz="half" idx="2" hasCustomPrompt="1"/>
          </p:nvPr>
        </p:nvSpPr>
        <p:spPr>
          <a:xfrm>
            <a:off x="6197600" y="1600201"/>
            <a:ext cx="5384800" cy="48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30677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Otsikko</a:t>
            </a:r>
            <a:r>
              <a:rPr lang="en-US" dirty="0"/>
              <a:t> </a:t>
            </a:r>
            <a:r>
              <a:rPr lang="en-US" dirty="0" err="1"/>
              <a:t>tähän</a:t>
            </a:r>
            <a:endParaRPr lang="en-US" dirty="0"/>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Alaotsikko</a:t>
            </a:r>
          </a:p>
        </p:txBody>
      </p:sp>
      <p:sp>
        <p:nvSpPr>
          <p:cNvPr id="4" name="Content Placeholder 3"/>
          <p:cNvSpPr>
            <a:spLocks noGrp="1"/>
          </p:cNvSpPr>
          <p:nvPr>
            <p:ph sz="half" idx="2" hasCustomPrompt="1"/>
          </p:nvPr>
        </p:nvSpPr>
        <p:spPr>
          <a:xfrm>
            <a:off x="609600" y="2174875"/>
            <a:ext cx="5386917" cy="4280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Alaotsikko</a:t>
            </a:r>
          </a:p>
        </p:txBody>
      </p:sp>
      <p:sp>
        <p:nvSpPr>
          <p:cNvPr id="6" name="Content Placeholder 5"/>
          <p:cNvSpPr>
            <a:spLocks noGrp="1"/>
          </p:cNvSpPr>
          <p:nvPr>
            <p:ph sz="quarter" idx="4" hasCustomPrompt="1"/>
          </p:nvPr>
        </p:nvSpPr>
        <p:spPr>
          <a:xfrm>
            <a:off x="6193368" y="2174875"/>
            <a:ext cx="5389033" cy="4280228"/>
          </a:xfrm>
        </p:spPr>
        <p:txBody>
          <a:bodyPr/>
          <a:lstStyle>
            <a:lvl1pPr>
              <a:defRPr sz="2400"/>
            </a:lvl1pPr>
            <a:lvl2pPr>
              <a:defRPr sz="2000"/>
            </a:lvl2pPr>
            <a:lvl3pPr>
              <a:defRPr sz="1800"/>
            </a:lvl3pPr>
            <a:lvl4pPr>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lvl="0"/>
            <a:r>
              <a:rPr lang="fi-FI" dirty="0"/>
              <a:t>Sisältö</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fi-FI" dirty="0"/>
              <a:t>vertailun</a:t>
            </a:r>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182221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Otsikko</a:t>
            </a:r>
            <a:r>
              <a:rPr lang="en-US" dirty="0"/>
              <a:t> </a:t>
            </a:r>
            <a:r>
              <a:rPr lang="en-US" dirty="0" err="1"/>
              <a:t>tähän</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AE6C4C1-052E-2A40-B8A7-BDEF40BDA614}" type="datetimeFigureOut">
              <a:rPr lang="en-US" smtClean="0"/>
              <a:t>1/23/2023</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443D773-6B8F-7449-97E8-F6CB760147E6}" type="slidenum">
              <a:rPr lang="en-US" smtClean="0"/>
              <a:t>‹#›</a:t>
            </a:fld>
            <a:endParaRPr lang="en-US" dirty="0"/>
          </a:p>
        </p:txBody>
      </p:sp>
    </p:spTree>
    <p:extLst>
      <p:ext uri="{BB962C8B-B14F-4D97-AF65-F5344CB8AC3E}">
        <p14:creationId xmlns:p14="http://schemas.microsoft.com/office/powerpoint/2010/main" val="175031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AE6C4C1-052E-2A40-B8A7-BDEF40BDA614}" type="datetimeFigureOut">
              <a:rPr lang="en-US" smtClean="0"/>
              <a:t>1/23/2023</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443D773-6B8F-7449-97E8-F6CB760147E6}" type="slidenum">
              <a:rPr lang="en-US" smtClean="0"/>
              <a:t>‹#›</a:t>
            </a:fld>
            <a:endParaRPr lang="en-US" dirty="0"/>
          </a:p>
        </p:txBody>
      </p:sp>
    </p:spTree>
    <p:extLst>
      <p:ext uri="{BB962C8B-B14F-4D97-AF65-F5344CB8AC3E}">
        <p14:creationId xmlns:p14="http://schemas.microsoft.com/office/powerpoint/2010/main" val="172166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8070"/>
            <a:ext cx="4011084" cy="656897"/>
          </a:xfrm>
        </p:spPr>
        <p:txBody>
          <a:bodyPr anchor="b"/>
          <a:lstStyle>
            <a:lvl1pPr algn="l">
              <a:defRPr sz="2000" b="1"/>
            </a:lvl1pPr>
          </a:lstStyle>
          <a:p>
            <a:r>
              <a:rPr lang="en-US" dirty="0" err="1"/>
              <a:t>Alaotsikko</a:t>
            </a:r>
            <a:endParaRPr lang="en-US" dirty="0"/>
          </a:p>
        </p:txBody>
      </p:sp>
      <p:sp>
        <p:nvSpPr>
          <p:cNvPr id="3" name="Content Placeholder 2"/>
          <p:cNvSpPr>
            <a:spLocks noGrp="1"/>
          </p:cNvSpPr>
          <p:nvPr>
            <p:ph idx="1" hasCustomPrompt="1"/>
          </p:nvPr>
        </p:nvSpPr>
        <p:spPr>
          <a:xfrm>
            <a:off x="4766733" y="578069"/>
            <a:ext cx="6815667" cy="5548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Sisältöä</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Text Placeholder 3"/>
          <p:cNvSpPr>
            <a:spLocks noGrp="1"/>
          </p:cNvSpPr>
          <p:nvPr>
            <p:ph type="body" sz="half" idx="2" hasCustomPrompt="1"/>
          </p:nvPr>
        </p:nvSpPr>
        <p:spPr>
          <a:xfrm>
            <a:off x="609601" y="1322553"/>
            <a:ext cx="4011084" cy="4803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Sisältöä</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AE6C4C1-052E-2A40-B8A7-BDEF40BDA614}" type="datetimeFigureOut">
              <a:rPr lang="en-US" smtClean="0"/>
              <a:t>1/23/2023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443D773-6B8F-7449-97E8-F6CB760147E6}" type="slidenum">
              <a:rPr lang="en-US" smtClean="0"/>
              <a:t>‹#›</a:t>
            </a:fld>
            <a:endParaRPr lang="en-US" dirty="0"/>
          </a:p>
        </p:txBody>
      </p:sp>
    </p:spTree>
    <p:extLst>
      <p:ext uri="{BB962C8B-B14F-4D97-AF65-F5344CB8AC3E}">
        <p14:creationId xmlns:p14="http://schemas.microsoft.com/office/powerpoint/2010/main" val="206798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993290"/>
            <a:ext cx="7315200" cy="419538"/>
          </a:xfrm>
        </p:spPr>
        <p:txBody>
          <a:bodyPr anchor="b"/>
          <a:lstStyle>
            <a:lvl1pPr algn="l">
              <a:defRPr sz="2000" b="1" baseline="0"/>
            </a:lvl1pPr>
          </a:lstStyle>
          <a:p>
            <a:r>
              <a:rPr lang="en-US" dirty="0" err="1"/>
              <a:t>Kuvan</a:t>
            </a:r>
            <a:r>
              <a:rPr lang="en-US" dirty="0"/>
              <a:t> </a:t>
            </a:r>
            <a:r>
              <a:rPr lang="en-US" dirty="0" err="1"/>
              <a:t>otsikko</a:t>
            </a:r>
            <a:endParaRPr lang="en-US" dirty="0"/>
          </a:p>
        </p:txBody>
      </p:sp>
      <p:sp>
        <p:nvSpPr>
          <p:cNvPr id="3" name="Picture Placeholder 2"/>
          <p:cNvSpPr>
            <a:spLocks noGrp="1"/>
          </p:cNvSpPr>
          <p:nvPr>
            <p:ph type="pic" idx="1" hasCustomPrompt="1"/>
          </p:nvPr>
        </p:nvSpPr>
        <p:spPr>
          <a:xfrm>
            <a:off x="2389717" y="612775"/>
            <a:ext cx="7315200" cy="420446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Kuvaslide</a:t>
            </a:r>
            <a:r>
              <a:rPr lang="en-US" dirty="0"/>
              <a:t>: </a:t>
            </a:r>
            <a:r>
              <a:rPr lang="en-US" dirty="0" err="1"/>
              <a:t>raahaa</a:t>
            </a:r>
            <a:r>
              <a:rPr lang="en-US" dirty="0"/>
              <a:t> </a:t>
            </a:r>
            <a:r>
              <a:rPr lang="en-US" dirty="0" err="1"/>
              <a:t>kuva</a:t>
            </a:r>
            <a:r>
              <a:rPr lang="en-US" dirty="0"/>
              <a:t> </a:t>
            </a:r>
            <a:r>
              <a:rPr lang="en-US" dirty="0" err="1"/>
              <a:t>tähän</a:t>
            </a:r>
            <a:r>
              <a:rPr lang="en-US" dirty="0"/>
              <a:t> </a:t>
            </a:r>
            <a:r>
              <a:rPr lang="en-US" dirty="0" err="1"/>
              <a:t>ruutuun</a:t>
            </a:r>
            <a:endParaRPr lang="en-US" dirty="0"/>
          </a:p>
        </p:txBody>
      </p:sp>
      <p:sp>
        <p:nvSpPr>
          <p:cNvPr id="4" name="Text Placeholder 3"/>
          <p:cNvSpPr>
            <a:spLocks noGrp="1"/>
          </p:cNvSpPr>
          <p:nvPr>
            <p:ph type="body" sz="half" idx="2" hasCustomPrompt="1"/>
          </p:nvPr>
        </p:nvSpPr>
        <p:spPr>
          <a:xfrm>
            <a:off x="2389717" y="5561725"/>
            <a:ext cx="7315200" cy="939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Lisätietoja</a:t>
            </a:r>
          </a:p>
        </p:txBody>
      </p:sp>
    </p:spTree>
    <p:extLst>
      <p:ext uri="{BB962C8B-B14F-4D97-AF65-F5344CB8AC3E}">
        <p14:creationId xmlns:p14="http://schemas.microsoft.com/office/powerpoint/2010/main" val="228939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8001"/>
            <a:ext cx="10972800" cy="753241"/>
          </a:xfrm>
          <a:prstGeom prst="rect">
            <a:avLst/>
          </a:prstGeom>
        </p:spPr>
        <p:txBody>
          <a:bodyPr vert="horz" lIns="91440" tIns="45720" rIns="91440" bIns="45720" rtlCol="0" anchor="ctr">
            <a:normAutofit/>
          </a:bodyPr>
          <a:lstStyle/>
          <a:p>
            <a:r>
              <a:rPr lang="en-US" dirty="0" err="1"/>
              <a:t>Kirjoita</a:t>
            </a:r>
            <a:r>
              <a:rPr lang="en-US" dirty="0"/>
              <a:t> </a:t>
            </a:r>
            <a:r>
              <a:rPr lang="en-US" dirty="0" err="1"/>
              <a:t>otsikko</a:t>
            </a:r>
            <a:r>
              <a:rPr lang="en-US" dirty="0"/>
              <a:t> </a:t>
            </a:r>
            <a:r>
              <a:rPr lang="en-US" dirty="0" err="1"/>
              <a:t>tähän</a:t>
            </a:r>
            <a:endParaRPr lang="en-US" dirty="0"/>
          </a:p>
        </p:txBody>
      </p:sp>
      <p:sp>
        <p:nvSpPr>
          <p:cNvPr id="3" name="Text Placeholder 2"/>
          <p:cNvSpPr>
            <a:spLocks noGrp="1"/>
          </p:cNvSpPr>
          <p:nvPr>
            <p:ph type="body" idx="1"/>
          </p:nvPr>
        </p:nvSpPr>
        <p:spPr>
          <a:xfrm>
            <a:off x="609600" y="1366346"/>
            <a:ext cx="10972800" cy="5115034"/>
          </a:xfrm>
          <a:prstGeom prst="rect">
            <a:avLst/>
          </a:prstGeom>
        </p:spPr>
        <p:txBody>
          <a:bodyPr vert="horz" lIns="91440" tIns="45720" rIns="91440" bIns="45720" rtlCol="0">
            <a:normAutofit/>
          </a:bodyPr>
          <a:lstStyle/>
          <a:p>
            <a:pPr lvl="0"/>
            <a:r>
              <a:rPr lang="fi-FI" dirty="0"/>
              <a:t>Sisältö</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Kuudes taso</a:t>
            </a:r>
          </a:p>
          <a:p>
            <a:pPr lvl="6"/>
            <a:r>
              <a:rPr lang="fi-FI" dirty="0"/>
              <a:t>Seitsemäs taso</a:t>
            </a:r>
            <a:endParaRPr lang="en-US" dirty="0"/>
          </a:p>
          <a:p>
            <a:pPr lvl="7"/>
            <a:r>
              <a:rPr lang="en-US" dirty="0" err="1"/>
              <a:t>Kahdeksas</a:t>
            </a:r>
            <a:r>
              <a:rPr lang="en-US" dirty="0"/>
              <a:t> </a:t>
            </a:r>
            <a:r>
              <a:rPr lang="en-US" dirty="0" err="1"/>
              <a:t>taso</a:t>
            </a:r>
            <a:endParaRPr lang="en-US" dirty="0"/>
          </a:p>
          <a:p>
            <a:pPr lvl="7"/>
            <a:r>
              <a:rPr lang="en-US" dirty="0" err="1"/>
              <a:t>Kahdeksas</a:t>
            </a:r>
            <a:r>
              <a:rPr lang="en-US" dirty="0"/>
              <a:t> </a:t>
            </a:r>
            <a:r>
              <a:rPr lang="en-US" dirty="0" err="1"/>
              <a:t>toisen</a:t>
            </a:r>
            <a:r>
              <a:rPr lang="en-US" dirty="0"/>
              <a:t> </a:t>
            </a:r>
            <a:r>
              <a:rPr lang="en-US" dirty="0" err="1"/>
              <a:t>kerran</a:t>
            </a:r>
            <a:endParaRPr lang="en-US" dirty="0"/>
          </a:p>
          <a:p>
            <a:pPr lvl="7"/>
            <a:endParaRPr lang="en-US" dirty="0"/>
          </a:p>
        </p:txBody>
      </p:sp>
    </p:spTree>
    <p:extLst>
      <p:ext uri="{BB962C8B-B14F-4D97-AF65-F5344CB8AC3E}">
        <p14:creationId xmlns:p14="http://schemas.microsoft.com/office/powerpoint/2010/main" val="119708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baseline="0">
          <a:solidFill>
            <a:schemeClr val="tx1"/>
          </a:solidFill>
          <a:latin typeface="Arial"/>
          <a:ea typeface="+mn-ea"/>
          <a:cs typeface="+mn-cs"/>
        </a:defRPr>
      </a:lvl6pPr>
      <a:lvl7pPr marL="2971800" indent="-228600" algn="l" defTabSz="457200" rtl="0" eaLnBrk="1" latinLnBrk="0" hangingPunct="1">
        <a:spcBef>
          <a:spcPct val="20000"/>
        </a:spcBef>
        <a:buFont typeface="Arial"/>
        <a:buChar char="•"/>
        <a:defRPr sz="2000" kern="1200" baseline="0">
          <a:solidFill>
            <a:schemeClr val="tx1"/>
          </a:solidFill>
          <a:latin typeface="+mj-lt"/>
          <a:ea typeface="+mn-ea"/>
          <a:cs typeface="+mn-cs"/>
        </a:defRPr>
      </a:lvl7pPr>
      <a:lvl8pPr marL="3429000" indent="-228600" algn="l" defTabSz="457200" rtl="0" eaLnBrk="1" latinLnBrk="0" hangingPunct="1">
        <a:spcBef>
          <a:spcPct val="20000"/>
        </a:spcBef>
        <a:buFont typeface="Arial"/>
        <a:buChar char="•"/>
        <a:defRPr sz="2000" kern="1200" baseline="0">
          <a:solidFill>
            <a:schemeClr val="tx1"/>
          </a:solidFill>
          <a:latin typeface="+mj-lt"/>
          <a:ea typeface="+mn-ea"/>
          <a:cs typeface="+mn-cs"/>
        </a:defRPr>
      </a:lvl8pPr>
      <a:lvl9pPr marL="3657600" indent="0" algn="l" defTabSz="457200" rtl="0" eaLnBrk="1" latinLnBrk="0" hangingPunct="1">
        <a:spcBef>
          <a:spcPct val="20000"/>
        </a:spcBef>
        <a:buFont typeface="Arial"/>
        <a:buNone/>
        <a:defRPr sz="2000" kern="1200" baseline="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A75C4-CD47-F640-B909-B9B2DCAAA965}" type="datetimeFigureOut">
              <a:rPr lang="en-US" smtClean="0"/>
              <a:t>1/23/2023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7E297-27BB-5140-B0EC-8EFA30128C8C}" type="slidenum">
              <a:rPr lang="en-US" smtClean="0"/>
              <a:t>‹#›</a:t>
            </a:fld>
            <a:endParaRPr lang="en-US" dirty="0"/>
          </a:p>
        </p:txBody>
      </p:sp>
    </p:spTree>
    <p:extLst>
      <p:ext uri="{BB962C8B-B14F-4D97-AF65-F5344CB8AC3E}">
        <p14:creationId xmlns:p14="http://schemas.microsoft.com/office/powerpoint/2010/main" val="3954177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webp"/><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13. ELIÖMAAILMAN </a:t>
            </a:r>
            <a:r>
              <a:rPr lang="en-US" dirty="0" err="1"/>
              <a:t>LUOKITTELu</a:t>
            </a:r>
            <a:endParaRPr lang="en-US" dirty="0"/>
          </a:p>
        </p:txBody>
      </p:sp>
      <p:pic>
        <p:nvPicPr>
          <p:cNvPr id="4" name="Kuva 3">
            <a:extLst>
              <a:ext uri="{FF2B5EF4-FFF2-40B4-BE49-F238E27FC236}">
                <a16:creationId xmlns:a16="http://schemas.microsoft.com/office/drawing/2014/main" id="{C0ACEA00-52FD-428A-A0A3-4378A58FB667}"/>
              </a:ext>
            </a:extLst>
          </p:cNvPr>
          <p:cNvPicPr>
            <a:picLocks noChangeAspect="1"/>
          </p:cNvPicPr>
          <p:nvPr/>
        </p:nvPicPr>
        <p:blipFill>
          <a:blip r:embed="rId2"/>
          <a:stretch>
            <a:fillRect/>
          </a:stretch>
        </p:blipFill>
        <p:spPr>
          <a:xfrm>
            <a:off x="8077200" y="3682039"/>
            <a:ext cx="3572933" cy="2389399"/>
          </a:xfrm>
          <a:prstGeom prst="rect">
            <a:avLst/>
          </a:prstGeom>
        </p:spPr>
      </p:pic>
      <p:sp>
        <p:nvSpPr>
          <p:cNvPr id="5" name="Tekstiruutu 4">
            <a:extLst>
              <a:ext uri="{FF2B5EF4-FFF2-40B4-BE49-F238E27FC236}">
                <a16:creationId xmlns:a16="http://schemas.microsoft.com/office/drawing/2014/main" id="{040F4D1C-E3B9-4D28-A70F-BFC37590CF52}"/>
              </a:ext>
            </a:extLst>
          </p:cNvPr>
          <p:cNvSpPr txBox="1"/>
          <p:nvPr/>
        </p:nvSpPr>
        <p:spPr>
          <a:xfrm>
            <a:off x="8077200" y="6090689"/>
            <a:ext cx="3449409" cy="369332"/>
          </a:xfrm>
          <a:prstGeom prst="rect">
            <a:avLst/>
          </a:prstGeom>
          <a:noFill/>
        </p:spPr>
        <p:txBody>
          <a:bodyPr wrap="square" rtlCol="0">
            <a:spAutoFit/>
          </a:bodyPr>
          <a:lstStyle/>
          <a:p>
            <a:r>
              <a:rPr lang="fi-FI" i="1" dirty="0"/>
              <a:t>Linnea </a:t>
            </a:r>
            <a:r>
              <a:rPr lang="fi-FI" i="1" dirty="0" err="1"/>
              <a:t>borealis</a:t>
            </a:r>
            <a:endParaRPr lang="fi-FI" i="1" dirty="0"/>
          </a:p>
        </p:txBody>
      </p:sp>
    </p:spTree>
    <p:extLst>
      <p:ext uri="{BB962C8B-B14F-4D97-AF65-F5344CB8AC3E}">
        <p14:creationId xmlns:p14="http://schemas.microsoft.com/office/powerpoint/2010/main" val="305140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508001"/>
            <a:ext cx="7718323" cy="753241"/>
          </a:xfrm>
        </p:spPr>
        <p:txBody>
          <a:bodyPr>
            <a:normAutofit fontScale="90000"/>
          </a:bodyPr>
          <a:lstStyle/>
          <a:p>
            <a:r>
              <a:rPr lang="fi-FI" dirty="0">
                <a:solidFill>
                  <a:schemeClr val="accent1">
                    <a:lumMod val="75000"/>
                  </a:schemeClr>
                </a:solidFill>
              </a:rPr>
              <a:t>Kunnat – luokittelun historiaa</a:t>
            </a:r>
          </a:p>
        </p:txBody>
      </p:sp>
      <p:sp>
        <p:nvSpPr>
          <p:cNvPr id="3" name="Sisällön paikkamerkki 2"/>
          <p:cNvSpPr>
            <a:spLocks noGrp="1"/>
          </p:cNvSpPr>
          <p:nvPr>
            <p:ph idx="1"/>
          </p:nvPr>
        </p:nvSpPr>
        <p:spPr>
          <a:xfrm>
            <a:off x="461818" y="1361052"/>
            <a:ext cx="10972800" cy="5115034"/>
          </a:xfrm>
        </p:spPr>
        <p:txBody>
          <a:bodyPr/>
          <a:lstStyle/>
          <a:p>
            <a:r>
              <a:rPr lang="fi-FI" dirty="0">
                <a:solidFill>
                  <a:schemeClr val="accent1">
                    <a:lumMod val="75000"/>
                  </a:schemeClr>
                </a:solidFill>
              </a:rPr>
              <a:t>perinteisesti eliöt on luokiteltu kuuteen kuntaan:</a:t>
            </a:r>
          </a:p>
          <a:p>
            <a:pPr lvl="1"/>
            <a:r>
              <a:rPr lang="fi-FI" dirty="0">
                <a:solidFill>
                  <a:schemeClr val="accent1">
                    <a:lumMod val="75000"/>
                  </a:schemeClr>
                </a:solidFill>
              </a:rPr>
              <a:t>bakteerit</a:t>
            </a:r>
          </a:p>
          <a:p>
            <a:pPr lvl="1"/>
            <a:r>
              <a:rPr lang="fi-FI" dirty="0">
                <a:solidFill>
                  <a:schemeClr val="accent1">
                    <a:lumMod val="75000"/>
                  </a:schemeClr>
                </a:solidFill>
              </a:rPr>
              <a:t>arkit</a:t>
            </a:r>
          </a:p>
          <a:p>
            <a:pPr lvl="1"/>
            <a:r>
              <a:rPr lang="fi-FI" dirty="0" err="1">
                <a:solidFill>
                  <a:schemeClr val="accent1">
                    <a:lumMod val="75000"/>
                  </a:schemeClr>
                </a:solidFill>
              </a:rPr>
              <a:t>protistit</a:t>
            </a:r>
            <a:r>
              <a:rPr lang="fi-FI" dirty="0">
                <a:solidFill>
                  <a:schemeClr val="accent1">
                    <a:lumMod val="75000"/>
                  </a:schemeClr>
                </a:solidFill>
              </a:rPr>
              <a:t> eli alkueliöt</a:t>
            </a:r>
          </a:p>
          <a:p>
            <a:pPr lvl="1"/>
            <a:r>
              <a:rPr lang="fi-FI" dirty="0">
                <a:solidFill>
                  <a:schemeClr val="accent1">
                    <a:lumMod val="75000"/>
                  </a:schemeClr>
                </a:solidFill>
              </a:rPr>
              <a:t>kasvit</a:t>
            </a:r>
          </a:p>
          <a:p>
            <a:pPr lvl="1"/>
            <a:r>
              <a:rPr lang="fi-FI" dirty="0">
                <a:solidFill>
                  <a:schemeClr val="accent1">
                    <a:lumMod val="75000"/>
                  </a:schemeClr>
                </a:solidFill>
              </a:rPr>
              <a:t>sienet</a:t>
            </a:r>
          </a:p>
          <a:p>
            <a:pPr lvl="1"/>
            <a:r>
              <a:rPr lang="fi-FI" dirty="0">
                <a:solidFill>
                  <a:schemeClr val="accent1">
                    <a:lumMod val="75000"/>
                  </a:schemeClr>
                </a:solidFill>
              </a:rPr>
              <a:t>eläimet</a:t>
            </a:r>
          </a:p>
          <a:p>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827" y="1762730"/>
            <a:ext cx="4708237" cy="472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5"/>
          <p:cNvSpPr txBox="1"/>
          <p:nvPr/>
        </p:nvSpPr>
        <p:spPr>
          <a:xfrm>
            <a:off x="154179" y="5091091"/>
            <a:ext cx="7234287" cy="1384995"/>
          </a:xfrm>
          <a:prstGeom prst="rect">
            <a:avLst/>
          </a:prstGeom>
          <a:noFill/>
        </p:spPr>
        <p:txBody>
          <a:bodyPr wrap="square" rtlCol="0">
            <a:spAutoFit/>
          </a:bodyPr>
          <a:lstStyle/>
          <a:p>
            <a:r>
              <a:rPr lang="fi-FI" sz="2000" dirty="0">
                <a:solidFill>
                  <a:srgbClr val="FF0000"/>
                </a:solidFill>
                <a:latin typeface="+mj-lt"/>
              </a:rPr>
              <a:t>Virukset ovat luokittelun ulkopuolella, koska solurakenne ja oma aineenvaihdunta puuttuu eivätkä lisäänny itsenäisesti. Loisivat elävissä soluissa. Toisaalta on perintötekijät, sama kemiallinen koostumus ja evoluutio</a:t>
            </a:r>
            <a:r>
              <a:rPr lang="fi-FI" sz="2400" dirty="0">
                <a:solidFill>
                  <a:srgbClr val="FF0000"/>
                </a:solidFill>
              </a:rPr>
              <a:t>.</a:t>
            </a:r>
          </a:p>
        </p:txBody>
      </p:sp>
      <p:grpSp>
        <p:nvGrpSpPr>
          <p:cNvPr id="6" name="Ryhmä 4"/>
          <p:cNvGrpSpPr/>
          <p:nvPr/>
        </p:nvGrpSpPr>
        <p:grpSpPr>
          <a:xfrm>
            <a:off x="-1758452" y="0"/>
            <a:ext cx="1707651" cy="1004581"/>
            <a:chOff x="9714620" y="5713326"/>
            <a:chExt cx="1800200" cy="1080120"/>
          </a:xfrm>
        </p:grpSpPr>
        <p:sp>
          <p:nvSpPr>
            <p:cNvPr id="7" name="Ellipsi 1"/>
            <p:cNvSpPr/>
            <p:nvPr/>
          </p:nvSpPr>
          <p:spPr>
            <a:xfrm>
              <a:off x="9714620" y="5713326"/>
              <a:ext cx="1152128" cy="108012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2"/>
            <p:cNvSpPr txBox="1"/>
            <p:nvPr/>
          </p:nvSpPr>
          <p:spPr>
            <a:xfrm>
              <a:off x="9714620" y="6108869"/>
              <a:ext cx="1800200" cy="330920"/>
            </a:xfrm>
            <a:prstGeom prst="rect">
              <a:avLst/>
            </a:prstGeom>
            <a:noFill/>
          </p:spPr>
          <p:txBody>
            <a:bodyPr wrap="square" rtlCol="0">
              <a:spAutoFit/>
            </a:bodyPr>
            <a:lstStyle/>
            <a:p>
              <a:r>
                <a:rPr lang="fi-FI" sz="1400" dirty="0"/>
                <a:t>VIRUKSET</a:t>
              </a:r>
            </a:p>
          </p:txBody>
        </p:sp>
      </p:grpSp>
    </p:spTree>
    <p:extLst>
      <p:ext uri="{BB962C8B-B14F-4D97-AF65-F5344CB8AC3E}">
        <p14:creationId xmlns:p14="http://schemas.microsoft.com/office/powerpoint/2010/main" val="162602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185575" y="-63388"/>
            <a:ext cx="8229600" cy="720080"/>
          </a:xfrm>
          <a:prstGeom prst="rect">
            <a:avLst/>
          </a:prstGeom>
        </p:spPr>
        <p:txBody>
          <a:bodyPr vert="horz" lIns="91425" tIns="91425" rIns="91425" bIns="91425" rtlCol="0" anchor="b" anchorCtr="0">
            <a:noAutofit/>
          </a:bodyPr>
          <a:lstStyle/>
          <a:p>
            <a:pPr lvl="0" algn="ctr"/>
            <a:r>
              <a:rPr lang="fi" dirty="0">
                <a:solidFill>
                  <a:schemeClr val="bg1"/>
                </a:solidFill>
              </a:rPr>
              <a:t>Luokittelun tutkimuskohteet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582538"/>
            <a:ext cx="7920880" cy="594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9" y="1844825"/>
            <a:ext cx="1728192" cy="159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29546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668198" y="-18256"/>
            <a:ext cx="8229600" cy="1143000"/>
          </a:xfrm>
          <a:prstGeom prst="rect">
            <a:avLst/>
          </a:prstGeom>
        </p:spPr>
        <p:txBody>
          <a:bodyPr vert="horz" lIns="91425" tIns="91425" rIns="91425" bIns="91425" rtlCol="0" anchor="b" anchorCtr="0">
            <a:noAutofit/>
          </a:bodyPr>
          <a:lstStyle/>
          <a:p>
            <a:pPr lvl="0" algn="ctr"/>
            <a:r>
              <a:rPr lang="fi" dirty="0">
                <a:solidFill>
                  <a:srgbClr val="4A86E8"/>
                </a:solidFill>
              </a:rPr>
              <a:t>Eliökunnan luokittelu</a:t>
            </a:r>
            <a:r>
              <a:rPr lang="fi-FI" dirty="0">
                <a:solidFill>
                  <a:srgbClr val="4A86E8"/>
                </a:solidFill>
              </a:rPr>
              <a:t>n historiaa</a:t>
            </a:r>
            <a:endParaRPr lang="fi" dirty="0">
              <a:solidFill>
                <a:srgbClr val="4A86E8"/>
              </a:solidFill>
            </a:endParaRPr>
          </a:p>
        </p:txBody>
      </p:sp>
      <p:graphicFrame>
        <p:nvGraphicFramePr>
          <p:cNvPr id="5" name="Sisällön paikkamerkki 3"/>
          <p:cNvGraphicFramePr>
            <a:graphicFrameLocks noGrp="1"/>
          </p:cNvGraphicFramePr>
          <p:nvPr>
            <p:extLst>
              <p:ext uri="{D42A27DB-BD31-4B8C-83A1-F6EECF244321}">
                <p14:modId xmlns:p14="http://schemas.microsoft.com/office/powerpoint/2010/main" val="1413241964"/>
              </p:ext>
            </p:extLst>
          </p:nvPr>
        </p:nvGraphicFramePr>
        <p:xfrm>
          <a:off x="1919536" y="134076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ruutu 5"/>
          <p:cNvSpPr txBox="1"/>
          <p:nvPr/>
        </p:nvSpPr>
        <p:spPr>
          <a:xfrm>
            <a:off x="2133600" y="5157191"/>
            <a:ext cx="7764198" cy="400110"/>
          </a:xfrm>
          <a:prstGeom prst="rect">
            <a:avLst/>
          </a:prstGeom>
          <a:solidFill>
            <a:schemeClr val="bg1">
              <a:lumMod val="85000"/>
            </a:schemeClr>
          </a:solidFill>
          <a:ln w="57150">
            <a:solidFill>
              <a:schemeClr val="tx1"/>
            </a:solid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i-FI" sz="2000" dirty="0">
                <a:latin typeface="Arial" panose="020B0604020202020204" pitchFamily="34" charset="0"/>
                <a:cs typeface="Arial" panose="020B0604020202020204" pitchFamily="34" charset="0"/>
              </a:rPr>
              <a:t>Nykyisin eliöt luokitellaan kahteen </a:t>
            </a:r>
            <a:r>
              <a:rPr lang="fi-FI" sz="2000" dirty="0" err="1">
                <a:latin typeface="Arial" panose="020B0604020202020204" pitchFamily="34" charset="0"/>
                <a:cs typeface="Arial" panose="020B0604020202020204" pitchFamily="34" charset="0"/>
              </a:rPr>
              <a:t>domeeniin</a:t>
            </a:r>
            <a:r>
              <a:rPr lang="fi-FI" sz="2000" dirty="0">
                <a:latin typeface="Arial" panose="020B0604020202020204" pitchFamily="34" charset="0"/>
                <a:cs typeface="Arial" panose="020B0604020202020204" pitchFamily="34" charset="0"/>
              </a:rPr>
              <a:t>.</a:t>
            </a:r>
          </a:p>
        </p:txBody>
      </p:sp>
      <p:cxnSp>
        <p:nvCxnSpPr>
          <p:cNvPr id="3" name="Suora yhdysviiva 2"/>
          <p:cNvCxnSpPr/>
          <p:nvPr/>
        </p:nvCxnSpPr>
        <p:spPr>
          <a:xfrm>
            <a:off x="3719736" y="3356992"/>
            <a:ext cx="2664296"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uora yhdysviiva 6"/>
          <p:cNvCxnSpPr/>
          <p:nvPr/>
        </p:nvCxnSpPr>
        <p:spPr>
          <a:xfrm flipV="1">
            <a:off x="3719736" y="4293096"/>
            <a:ext cx="266429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uora yhdysviiva 8"/>
          <p:cNvCxnSpPr/>
          <p:nvPr/>
        </p:nvCxnSpPr>
        <p:spPr>
          <a:xfrm>
            <a:off x="3575720" y="4149080"/>
            <a:ext cx="280831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p:nvCxnSpPr>
        <p:spPr>
          <a:xfrm>
            <a:off x="3575720" y="3753036"/>
            <a:ext cx="2808312"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iruutu 9">
            <a:extLst>
              <a:ext uri="{FF2B5EF4-FFF2-40B4-BE49-F238E27FC236}">
                <a16:creationId xmlns:a16="http://schemas.microsoft.com/office/drawing/2014/main" id="{3FCEDE78-B994-4579-A808-37AF38E6CA4B}"/>
              </a:ext>
            </a:extLst>
          </p:cNvPr>
          <p:cNvSpPr txBox="1"/>
          <p:nvPr/>
        </p:nvSpPr>
        <p:spPr>
          <a:xfrm>
            <a:off x="87694" y="1405805"/>
            <a:ext cx="1780825" cy="3693319"/>
          </a:xfrm>
          <a:prstGeom prst="rect">
            <a:avLst/>
          </a:prstGeom>
          <a:noFill/>
        </p:spPr>
        <p:txBody>
          <a:bodyPr wrap="square" rtlCol="0">
            <a:spAutoFit/>
          </a:bodyPr>
          <a:lstStyle/>
          <a:p>
            <a:endParaRPr lang="fi-FI" dirty="0"/>
          </a:p>
          <a:p>
            <a:r>
              <a:rPr lang="fi-FI" dirty="0">
                <a:solidFill>
                  <a:srgbClr val="0070C0"/>
                </a:solidFill>
                <a:latin typeface="+mj-lt"/>
              </a:rPr>
              <a:t>Alkueliöihin luokiteltiin esimerkiksi punalevät, viherlevät, ruskolevät, harvasiimaeliöt, silmälevät, ripsieläimet, limasienet ja amebat &gt; ”kaatokunta”. </a:t>
            </a:r>
          </a:p>
        </p:txBody>
      </p:sp>
    </p:spTree>
    <p:extLst>
      <p:ext uri="{BB962C8B-B14F-4D97-AF65-F5344CB8AC3E}">
        <p14:creationId xmlns:p14="http://schemas.microsoft.com/office/powerpoint/2010/main" val="336364137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3E10A0D-18FC-4516-B6D5-C38902B3D867}"/>
              </a:ext>
            </a:extLst>
          </p:cNvPr>
          <p:cNvPicPr>
            <a:picLocks noChangeAspect="1"/>
          </p:cNvPicPr>
          <p:nvPr/>
        </p:nvPicPr>
        <p:blipFill>
          <a:blip r:embed="rId2"/>
          <a:stretch>
            <a:fillRect/>
          </a:stretch>
        </p:blipFill>
        <p:spPr>
          <a:xfrm>
            <a:off x="1239678" y="0"/>
            <a:ext cx="9712643" cy="6858000"/>
          </a:xfrm>
          <a:prstGeom prst="rect">
            <a:avLst/>
          </a:prstGeom>
        </p:spPr>
      </p:pic>
      <p:sp>
        <p:nvSpPr>
          <p:cNvPr id="5" name="Tekstiruutu 4">
            <a:extLst>
              <a:ext uri="{FF2B5EF4-FFF2-40B4-BE49-F238E27FC236}">
                <a16:creationId xmlns:a16="http://schemas.microsoft.com/office/drawing/2014/main" id="{02362371-597A-4651-8C9D-DA0F62E23CE2}"/>
              </a:ext>
            </a:extLst>
          </p:cNvPr>
          <p:cNvSpPr txBox="1"/>
          <p:nvPr/>
        </p:nvSpPr>
        <p:spPr>
          <a:xfrm>
            <a:off x="1357161" y="5207268"/>
            <a:ext cx="3176337" cy="830997"/>
          </a:xfrm>
          <a:prstGeom prst="rect">
            <a:avLst/>
          </a:prstGeom>
          <a:noFill/>
        </p:spPr>
        <p:txBody>
          <a:bodyPr wrap="square" rtlCol="0">
            <a:spAutoFit/>
          </a:bodyPr>
          <a:lstStyle/>
          <a:p>
            <a:r>
              <a:rPr lang="fi-FI" sz="2400" dirty="0">
                <a:solidFill>
                  <a:schemeClr val="bg1"/>
                </a:solidFill>
                <a:latin typeface="+mj-lt"/>
              </a:rPr>
              <a:t>Nykyinen eliökunnan jaottelu</a:t>
            </a:r>
          </a:p>
        </p:txBody>
      </p:sp>
      <p:sp>
        <p:nvSpPr>
          <p:cNvPr id="6" name="Tekstiruutu 5">
            <a:extLst>
              <a:ext uri="{FF2B5EF4-FFF2-40B4-BE49-F238E27FC236}">
                <a16:creationId xmlns:a16="http://schemas.microsoft.com/office/drawing/2014/main" id="{F75CE53A-DBF4-48C8-A48F-8348FE1B157B}"/>
              </a:ext>
            </a:extLst>
          </p:cNvPr>
          <p:cNvSpPr txBox="1"/>
          <p:nvPr/>
        </p:nvSpPr>
        <p:spPr>
          <a:xfrm>
            <a:off x="4600877" y="1008867"/>
            <a:ext cx="1915427" cy="369332"/>
          </a:xfrm>
          <a:prstGeom prst="rect">
            <a:avLst/>
          </a:prstGeom>
          <a:noFill/>
        </p:spPr>
        <p:txBody>
          <a:bodyPr wrap="square" rtlCol="0">
            <a:spAutoFit/>
          </a:bodyPr>
          <a:lstStyle/>
          <a:p>
            <a:r>
              <a:rPr lang="fi-FI" dirty="0" err="1">
                <a:solidFill>
                  <a:schemeClr val="bg1"/>
                </a:solidFill>
              </a:rPr>
              <a:t>kromalveolaatit</a:t>
            </a:r>
            <a:endParaRPr lang="fi-FI" dirty="0">
              <a:solidFill>
                <a:schemeClr val="bg1"/>
              </a:solidFill>
            </a:endParaRPr>
          </a:p>
        </p:txBody>
      </p:sp>
      <p:sp>
        <p:nvSpPr>
          <p:cNvPr id="7" name="Tekstiruutu 6">
            <a:extLst>
              <a:ext uri="{FF2B5EF4-FFF2-40B4-BE49-F238E27FC236}">
                <a16:creationId xmlns:a16="http://schemas.microsoft.com/office/drawing/2014/main" id="{94151417-9926-4926-9C01-63914BE684BD}"/>
              </a:ext>
            </a:extLst>
          </p:cNvPr>
          <p:cNvSpPr txBox="1"/>
          <p:nvPr/>
        </p:nvSpPr>
        <p:spPr>
          <a:xfrm>
            <a:off x="6379947" y="901385"/>
            <a:ext cx="1915427" cy="369332"/>
          </a:xfrm>
          <a:prstGeom prst="rect">
            <a:avLst/>
          </a:prstGeom>
          <a:noFill/>
        </p:spPr>
        <p:txBody>
          <a:bodyPr wrap="square" rtlCol="0">
            <a:spAutoFit/>
          </a:bodyPr>
          <a:lstStyle/>
          <a:p>
            <a:r>
              <a:rPr lang="fi-FI" dirty="0" err="1">
                <a:solidFill>
                  <a:schemeClr val="bg1"/>
                </a:solidFill>
              </a:rPr>
              <a:t>ekskavaatit</a:t>
            </a:r>
            <a:endParaRPr lang="fi-FI" dirty="0">
              <a:solidFill>
                <a:schemeClr val="bg1"/>
              </a:solidFill>
            </a:endParaRPr>
          </a:p>
        </p:txBody>
      </p:sp>
    </p:spTree>
    <p:extLst>
      <p:ext uri="{BB962C8B-B14F-4D97-AF65-F5344CB8AC3E}">
        <p14:creationId xmlns:p14="http://schemas.microsoft.com/office/powerpoint/2010/main" val="309207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8001"/>
            <a:ext cx="10972800" cy="563715"/>
          </a:xfrm>
        </p:spPr>
        <p:txBody>
          <a:bodyPr>
            <a:normAutofit fontScale="90000"/>
          </a:bodyPr>
          <a:lstStyle/>
          <a:p>
            <a:r>
              <a:rPr lang="fi-FI" dirty="0"/>
              <a:t>Luokittelu on kehittyvä tieteenala</a:t>
            </a:r>
          </a:p>
        </p:txBody>
      </p:sp>
      <p:sp>
        <p:nvSpPr>
          <p:cNvPr id="3" name="Content Placeholder 2"/>
          <p:cNvSpPr>
            <a:spLocks noGrp="1"/>
          </p:cNvSpPr>
          <p:nvPr>
            <p:ph idx="1"/>
          </p:nvPr>
        </p:nvSpPr>
        <p:spPr>
          <a:xfrm>
            <a:off x="147484" y="1115623"/>
            <a:ext cx="12044516" cy="5575228"/>
          </a:xfrm>
        </p:spPr>
        <p:txBody>
          <a:bodyPr>
            <a:normAutofit fontScale="40000" lnSpcReduction="20000"/>
          </a:bodyPr>
          <a:lstStyle/>
          <a:p>
            <a:r>
              <a:rPr lang="fi-FI" sz="5100" dirty="0"/>
              <a:t>aluksi eliöiden rakenteita verrattiin ja samankaltaisten eliöiden oletettiin olevan läheisintä sukua toisilleen</a:t>
            </a:r>
          </a:p>
          <a:p>
            <a:pPr lvl="1"/>
            <a:r>
              <a:rPr lang="fi-FI" sz="5100" dirty="0" err="1"/>
              <a:t>Linnén</a:t>
            </a:r>
            <a:r>
              <a:rPr lang="fi-FI" sz="5100" dirty="0"/>
              <a:t> luokittelu perustui eliöiden samankaltaisuuteen ulkoisten ominaisuuksien tai elintoimintojen perusteella</a:t>
            </a:r>
          </a:p>
          <a:p>
            <a:pPr lvl="1"/>
            <a:r>
              <a:rPr lang="fi-FI" sz="5100" dirty="0"/>
              <a:t>tutkimusvälineinä suurennuslaseja ja valomikroskooppeja, myöhemmin elektronimikroskopiaa</a:t>
            </a:r>
          </a:p>
          <a:p>
            <a:r>
              <a:rPr lang="fi-FI" sz="5100" dirty="0"/>
              <a:t>solurakenteen perusteella eliöt voidaan luokitella tumallisiin ja tumattomiin (bakteerit ja </a:t>
            </a:r>
            <a:r>
              <a:rPr lang="fi-FI" sz="5100" dirty="0" err="1"/>
              <a:t>arkeonit</a:t>
            </a:r>
            <a:r>
              <a:rPr lang="fi-FI" sz="5100" dirty="0"/>
              <a:t>)</a:t>
            </a:r>
          </a:p>
          <a:p>
            <a:r>
              <a:rPr lang="fi-FI" sz="5100" dirty="0"/>
              <a:t>tumalliset yksisoluiset eliöt poikkeavat toisistaan geneettisesti, rakenteellisesti ja elintoiminnoiltaan niin paljon, ettei niitä enää luokitella yhteiseen </a:t>
            </a:r>
            <a:r>
              <a:rPr lang="fi-FI" sz="5100" dirty="0" err="1"/>
              <a:t>taksoniin</a:t>
            </a:r>
            <a:r>
              <a:rPr lang="fi-FI" sz="5100" dirty="0"/>
              <a:t>, alkueliöihin</a:t>
            </a:r>
          </a:p>
          <a:p>
            <a:r>
              <a:rPr lang="fi-FI" sz="5100" dirty="0"/>
              <a:t>tumattomien eliöiden luokittelu on ollut vaikeaa</a:t>
            </a:r>
          </a:p>
          <a:p>
            <a:pPr lvl="1"/>
            <a:r>
              <a:rPr lang="fi-FI" sz="5100" dirty="0"/>
              <a:t>ulkonäkö, biokemialliset ominaisuudet, kasvuolosuhteet, taudinaiheuttamiskyky</a:t>
            </a:r>
          </a:p>
          <a:p>
            <a:r>
              <a:rPr lang="fi-FI" sz="5100" dirty="0"/>
              <a:t>edistysaskel eliökunnan rakenteen ymmärtämisessä: DNA-tuntomerkit </a:t>
            </a:r>
            <a:r>
              <a:rPr lang="fi-FI" sz="5100" dirty="0">
                <a:sym typeface="Symbol" panose="05050102010706020507" pitchFamily="18" charset="2"/>
              </a:rPr>
              <a:t> </a:t>
            </a:r>
            <a:r>
              <a:rPr lang="fi-FI" sz="5100" dirty="0"/>
              <a:t> valtava aineisto evoluutiohistorian ja systematiikan tutkimukseen</a:t>
            </a:r>
          </a:p>
          <a:p>
            <a:r>
              <a:rPr lang="fi-FI" sz="5100" dirty="0"/>
              <a:t>eliökunnan luokittelu on edelleen muutoksen alla</a:t>
            </a:r>
          </a:p>
          <a:p>
            <a:pPr lvl="1"/>
            <a:r>
              <a:rPr lang="fi-FI" sz="5100" dirty="0"/>
              <a:t>uusia eliöitä ja eliöryhmiä löydetään ja tutkitaan DNA-aineiston pohjalta</a:t>
            </a:r>
          </a:p>
          <a:p>
            <a:pPr lvl="1"/>
            <a:r>
              <a:rPr lang="fi-FI" sz="5100" dirty="0"/>
              <a:t>analysoidaan ja vertaillaan yksittäisiä geenialueita ja kokonaisia genomeja </a:t>
            </a:r>
            <a:r>
              <a:rPr lang="fi-FI" sz="5100" dirty="0">
                <a:sym typeface="Symbol" panose="05050102010706020507" pitchFamily="18" charset="2"/>
              </a:rPr>
              <a:t> </a:t>
            </a:r>
            <a:r>
              <a:rPr lang="fi-FI" sz="5100" dirty="0"/>
              <a:t>muuttaa ymmärrystä jo aiemmin tunnettujen eliöiden suhteista toisiinsa</a:t>
            </a:r>
          </a:p>
          <a:p>
            <a:pPr lvl="1"/>
            <a:r>
              <a:rPr lang="fi-FI" sz="5000" dirty="0"/>
              <a:t>mikrobeista tunnetaan tällä hetkellä ehkä alle 10 % – todennäköisesti huomattavasti pienempi osuus.</a:t>
            </a:r>
          </a:p>
          <a:p>
            <a:pPr lvl="1"/>
            <a:r>
              <a:rPr lang="fi-FI" sz="5000" dirty="0"/>
              <a:t>kasvit voidaan tulevaisuudessa sijoittaa eri </a:t>
            </a:r>
            <a:r>
              <a:rPr lang="fi-FI" sz="5000" dirty="0" err="1"/>
              <a:t>taksonitasolle</a:t>
            </a:r>
            <a:r>
              <a:rPr lang="fi-FI" sz="5000" dirty="0"/>
              <a:t> kuin nykyisin</a:t>
            </a:r>
          </a:p>
          <a:p>
            <a:endParaRPr lang="fi-FI" dirty="0"/>
          </a:p>
        </p:txBody>
      </p:sp>
    </p:spTree>
    <p:extLst>
      <p:ext uri="{BB962C8B-B14F-4D97-AF65-F5344CB8AC3E}">
        <p14:creationId xmlns:p14="http://schemas.microsoft.com/office/powerpoint/2010/main" val="201414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8001"/>
            <a:ext cx="10756490" cy="753241"/>
          </a:xfrm>
        </p:spPr>
        <p:txBody>
          <a:bodyPr>
            <a:normAutofit fontScale="90000"/>
          </a:bodyPr>
          <a:lstStyle/>
          <a:p>
            <a:r>
              <a:rPr lang="fi-FI" dirty="0"/>
              <a:t>Eliökunta jaetaan nyt kahteen </a:t>
            </a:r>
            <a:r>
              <a:rPr lang="fi-FI" dirty="0" err="1"/>
              <a:t>domeeniin</a:t>
            </a:r>
            <a:endParaRPr lang="fi-FI"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09" y="1427496"/>
            <a:ext cx="8073528" cy="5069608"/>
          </a:xfrm>
          <a:prstGeom prst="rect">
            <a:avLst/>
          </a:prstGeom>
        </p:spPr>
      </p:pic>
      <p:sp>
        <p:nvSpPr>
          <p:cNvPr id="10" name="TextBox 9"/>
          <p:cNvSpPr txBox="1"/>
          <p:nvPr/>
        </p:nvSpPr>
        <p:spPr>
          <a:xfrm>
            <a:off x="8710864" y="1884808"/>
            <a:ext cx="3332284" cy="4154984"/>
          </a:xfrm>
          <a:prstGeom prst="rect">
            <a:avLst/>
          </a:prstGeom>
          <a:noFill/>
        </p:spPr>
        <p:txBody>
          <a:bodyPr wrap="square" rtlCol="0">
            <a:spAutoFit/>
          </a:bodyPr>
          <a:lstStyle/>
          <a:p>
            <a:r>
              <a:rPr lang="fi-FI" sz="2400" dirty="0" err="1">
                <a:solidFill>
                  <a:srgbClr val="0070C0"/>
                </a:solidFill>
                <a:latin typeface="Arial" panose="020B0604020202020204" pitchFamily="34" charset="0"/>
                <a:cs typeface="Arial" panose="020B0604020202020204" pitchFamily="34" charset="0"/>
              </a:rPr>
              <a:t>Lokiarkeonit</a:t>
            </a:r>
            <a:r>
              <a:rPr lang="fi-FI" sz="2400" dirty="0">
                <a:solidFill>
                  <a:srgbClr val="0070C0"/>
                </a:solidFill>
                <a:latin typeface="Arial" panose="020B0604020202020204" pitchFamily="34" charset="0"/>
                <a:cs typeface="Arial" panose="020B0604020202020204" pitchFamily="34" charset="0"/>
              </a:rPr>
              <a:t> ovat osa </a:t>
            </a:r>
            <a:r>
              <a:rPr lang="fi-FI" sz="2400" dirty="0" err="1">
                <a:solidFill>
                  <a:srgbClr val="0070C0"/>
                </a:solidFill>
                <a:latin typeface="Arial" panose="020B0604020202020204" pitchFamily="34" charset="0"/>
                <a:cs typeface="Arial" panose="020B0604020202020204" pitchFamily="34" charset="0"/>
              </a:rPr>
              <a:t>asgardarkeonien</a:t>
            </a:r>
            <a:r>
              <a:rPr lang="fi-FI" sz="2400" dirty="0">
                <a:solidFill>
                  <a:srgbClr val="0070C0"/>
                </a:solidFill>
                <a:latin typeface="Arial" panose="020B0604020202020204" pitchFamily="34" charset="0"/>
                <a:cs typeface="Arial" panose="020B0604020202020204" pitchFamily="34" charset="0"/>
              </a:rPr>
              <a:t> suurta ryhmää, ja niistä on kehittynyt suurin osa maapallon elämästä. Tumalliset kuuluvat </a:t>
            </a:r>
            <a:r>
              <a:rPr lang="fi-FI" sz="2400" dirty="0" err="1">
                <a:solidFill>
                  <a:srgbClr val="0070C0"/>
                </a:solidFill>
                <a:latin typeface="Arial" panose="020B0604020202020204" pitchFamily="34" charset="0"/>
                <a:cs typeface="Arial" panose="020B0604020202020204" pitchFamily="34" charset="0"/>
              </a:rPr>
              <a:t>asgardarkeoneihin</a:t>
            </a:r>
            <a:r>
              <a:rPr lang="fi-FI" sz="2400" dirty="0">
                <a:solidFill>
                  <a:srgbClr val="0070C0"/>
                </a:solidFill>
                <a:latin typeface="Arial" panose="020B0604020202020204" pitchFamily="34" charset="0"/>
                <a:cs typeface="Arial" panose="020B0604020202020204" pitchFamily="34" charset="0"/>
              </a:rPr>
              <a:t>. Muut </a:t>
            </a:r>
            <a:r>
              <a:rPr lang="fi-FI" sz="2400" dirty="0" err="1">
                <a:solidFill>
                  <a:srgbClr val="0070C0"/>
                </a:solidFill>
                <a:latin typeface="Arial" panose="020B0604020202020204" pitchFamily="34" charset="0"/>
                <a:cs typeface="Arial" panose="020B0604020202020204" pitchFamily="34" charset="0"/>
              </a:rPr>
              <a:t>arkeonien</a:t>
            </a:r>
            <a:r>
              <a:rPr lang="fi-FI" sz="2400" dirty="0">
                <a:solidFill>
                  <a:srgbClr val="0070C0"/>
                </a:solidFill>
                <a:latin typeface="Arial" panose="020B0604020202020204" pitchFamily="34" charset="0"/>
                <a:cs typeface="Arial" panose="020B0604020202020204" pitchFamily="34" charset="0"/>
              </a:rPr>
              <a:t> </a:t>
            </a:r>
            <a:r>
              <a:rPr lang="fi-FI" sz="2400" dirty="0" err="1">
                <a:solidFill>
                  <a:srgbClr val="0070C0"/>
                </a:solidFill>
                <a:latin typeface="Arial" panose="020B0604020202020204" pitchFamily="34" charset="0"/>
                <a:cs typeface="Arial" panose="020B0604020202020204" pitchFamily="34" charset="0"/>
              </a:rPr>
              <a:t>taksonit</a:t>
            </a:r>
            <a:r>
              <a:rPr lang="fi-FI" sz="2400" dirty="0">
                <a:solidFill>
                  <a:srgbClr val="0070C0"/>
                </a:solidFill>
                <a:latin typeface="Arial" panose="020B0604020202020204" pitchFamily="34" charset="0"/>
                <a:cs typeface="Arial" panose="020B0604020202020204" pitchFamily="34" charset="0"/>
              </a:rPr>
              <a:t> ovat tumattomia.</a:t>
            </a:r>
          </a:p>
        </p:txBody>
      </p:sp>
    </p:spTree>
    <p:extLst>
      <p:ext uri="{BB962C8B-B14F-4D97-AF65-F5344CB8AC3E}">
        <p14:creationId xmlns:p14="http://schemas.microsoft.com/office/powerpoint/2010/main" val="353964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079" y="607919"/>
            <a:ext cx="9443294" cy="4324298"/>
          </a:xfrm>
          <a:prstGeom prst="rect">
            <a:avLst/>
          </a:prstGeom>
        </p:spPr>
      </p:pic>
      <p:sp>
        <p:nvSpPr>
          <p:cNvPr id="5" name="Rounded Rectangle 4"/>
          <p:cNvSpPr/>
          <p:nvPr/>
        </p:nvSpPr>
        <p:spPr>
          <a:xfrm>
            <a:off x="5150649" y="1996545"/>
            <a:ext cx="1154546" cy="42487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TextBox 6"/>
          <p:cNvSpPr txBox="1"/>
          <p:nvPr/>
        </p:nvSpPr>
        <p:spPr>
          <a:xfrm>
            <a:off x="150535" y="607919"/>
            <a:ext cx="2761673" cy="6247864"/>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tumalliset ja </a:t>
            </a:r>
            <a:r>
              <a:rPr lang="fi-FI" sz="2000" dirty="0" err="1">
                <a:latin typeface="Arial" panose="020B0604020202020204" pitchFamily="34" charset="0"/>
                <a:cs typeface="Arial" panose="020B0604020202020204" pitchFamily="34" charset="0"/>
              </a:rPr>
              <a:t>arkeonit</a:t>
            </a:r>
            <a:r>
              <a:rPr lang="fi-FI" sz="2000" dirty="0">
                <a:latin typeface="Arial" panose="020B0604020202020204" pitchFamily="34" charset="0"/>
                <a:cs typeface="Arial" panose="020B0604020202020204" pitchFamily="34" charset="0"/>
              </a:rPr>
              <a:t> ovat läheisempää sukua toisilleen kuin kumpikaan ryhmä on bakteereille </a:t>
            </a:r>
          </a:p>
          <a:p>
            <a:pPr marL="342900" indent="-342900">
              <a:buFont typeface="Arial" panose="020B0604020202020204" pitchFamily="34" charset="0"/>
              <a:buChar char="•"/>
            </a:pPr>
            <a:r>
              <a:rPr lang="fi-FI" sz="2000" dirty="0" err="1">
                <a:latin typeface="Arial" panose="020B0604020202020204" pitchFamily="34" charset="0"/>
                <a:cs typeface="Arial" panose="020B0604020202020204" pitchFamily="34" charset="0"/>
              </a:rPr>
              <a:t>arkeoneja</a:t>
            </a:r>
            <a:r>
              <a:rPr lang="fi-FI" sz="2000" dirty="0">
                <a:latin typeface="Arial" panose="020B0604020202020204" pitchFamily="34" charset="0"/>
                <a:cs typeface="Arial" panose="020B0604020202020204" pitchFamily="34" charset="0"/>
              </a:rPr>
              <a:t> ja tumallisia pidettiin erillisinä ryhminä, joilla on ollut yhteinen kehityshistoria</a:t>
            </a:r>
          </a:p>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käsitys muuttui v. 2015: löydettiin </a:t>
            </a:r>
            <a:r>
              <a:rPr lang="fi-FI" sz="2000" dirty="0" err="1">
                <a:latin typeface="Arial" panose="020B0604020202020204" pitchFamily="34" charset="0"/>
                <a:cs typeface="Arial" panose="020B0604020202020204" pitchFamily="34" charset="0"/>
              </a:rPr>
              <a:t>Lokiarkeonien</a:t>
            </a:r>
            <a:r>
              <a:rPr lang="fi-FI" sz="2000" dirty="0">
                <a:latin typeface="Arial" panose="020B0604020202020204" pitchFamily="34" charset="0"/>
                <a:cs typeface="Arial" panose="020B0604020202020204" pitchFamily="34" charset="0"/>
              </a:rPr>
              <a:t>  ryhmä </a:t>
            </a:r>
            <a:r>
              <a:rPr lang="fi-FI" sz="2000" dirty="0">
                <a:sym typeface="Symbol" panose="05050102010706020507" pitchFamily="18" charset="2"/>
              </a:rPr>
              <a:t> </a:t>
            </a:r>
            <a:r>
              <a:rPr lang="fi-FI" sz="2000" dirty="0">
                <a:latin typeface="Arial" panose="020B0604020202020204" pitchFamily="34" charset="0"/>
                <a:cs typeface="Arial" panose="020B0604020202020204" pitchFamily="34" charset="0"/>
              </a:rPr>
              <a:t>tumalliset ovat kehittyneet </a:t>
            </a:r>
            <a:r>
              <a:rPr lang="fi-FI" sz="2000" dirty="0" err="1">
                <a:latin typeface="Arial" panose="020B0604020202020204" pitchFamily="34" charset="0"/>
                <a:cs typeface="Arial" panose="020B0604020202020204" pitchFamily="34" charset="0"/>
              </a:rPr>
              <a:t>Lokiarkeoneista</a:t>
            </a:r>
            <a:endParaRPr lang="fi-FI"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luokittelu muuttuu tiedon lisääntyessä</a:t>
            </a:r>
          </a:p>
        </p:txBody>
      </p:sp>
      <p:sp>
        <p:nvSpPr>
          <p:cNvPr id="8" name="TextBox 7"/>
          <p:cNvSpPr txBox="1"/>
          <p:nvPr/>
        </p:nvSpPr>
        <p:spPr>
          <a:xfrm>
            <a:off x="3316522" y="4209967"/>
            <a:ext cx="8875478" cy="2246769"/>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DNA-menetelmien avulla on ehkä muodostumassa uusi </a:t>
            </a:r>
            <a:r>
              <a:rPr lang="fi-FI" sz="2000" dirty="0" err="1">
                <a:latin typeface="Arial" panose="020B0604020202020204" pitchFamily="34" charset="0"/>
                <a:cs typeface="Arial" panose="020B0604020202020204" pitchFamily="34" charset="0"/>
              </a:rPr>
              <a:t>domeeni</a:t>
            </a:r>
            <a:r>
              <a:rPr lang="fi-FI" sz="2000" dirty="0">
                <a:latin typeface="Arial" panose="020B0604020202020204" pitchFamily="34" charset="0"/>
                <a:cs typeface="Arial" panose="020B0604020202020204" pitchFamily="34" charset="0"/>
              </a:rPr>
              <a:t>, eliöryhmä, johon kuuluu mm.  aiemmin bakteereihin luetut ryhmät </a:t>
            </a:r>
            <a:r>
              <a:rPr lang="fi-FI" sz="2000" dirty="0" err="1">
                <a:latin typeface="Arial" panose="020B0604020202020204" pitchFamily="34" charset="0"/>
                <a:cs typeface="Arial" panose="020B0604020202020204" pitchFamily="34" charset="0"/>
              </a:rPr>
              <a:t>Parcubacteria</a:t>
            </a:r>
            <a:r>
              <a:rPr lang="fi-FI" sz="2000" dirty="0">
                <a:latin typeface="Arial" panose="020B0604020202020204" pitchFamily="34" charset="0"/>
                <a:cs typeface="Arial" panose="020B0604020202020204" pitchFamily="34" charset="0"/>
              </a:rPr>
              <a:t> ja </a:t>
            </a:r>
            <a:r>
              <a:rPr lang="fi-FI" sz="2000" dirty="0" err="1">
                <a:latin typeface="Arial" panose="020B0604020202020204" pitchFamily="34" charset="0"/>
                <a:cs typeface="Arial" panose="020B0604020202020204" pitchFamily="34" charset="0"/>
              </a:rPr>
              <a:t>Microgenomates</a:t>
            </a:r>
            <a:r>
              <a:rPr lang="fi-FI" sz="2000" dirty="0">
                <a:latin typeface="Arial" panose="020B0604020202020204" pitchFamily="34" charset="0"/>
                <a:cs typeface="Arial" panose="020B0604020202020204" pitchFamily="34" charset="0"/>
              </a:rPr>
              <a:t>. Monissa geneettisissä tutkimuksissa osa tumattomista muodostaa oman CPR (</a:t>
            </a:r>
            <a:r>
              <a:rPr lang="fi-FI" sz="2000" dirty="0" err="1">
                <a:latin typeface="Arial" panose="020B0604020202020204" pitchFamily="34" charset="0"/>
                <a:cs typeface="Arial" panose="020B0604020202020204" pitchFamily="34" charset="0"/>
              </a:rPr>
              <a:t>Candidate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Phyla</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Radiation</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domeeninsa</a:t>
            </a:r>
            <a:r>
              <a:rPr lang="fi-FI" sz="2000" dirty="0">
                <a:latin typeface="Arial" panose="020B0604020202020204" pitchFamily="34" charset="0"/>
                <a:cs typeface="Arial" panose="020B0604020202020204" pitchFamily="34" charset="0"/>
              </a:rPr>
              <a:t>, joka erottuu selkeästi sekä </a:t>
            </a:r>
            <a:r>
              <a:rPr lang="fi-FI" sz="2000" dirty="0" err="1">
                <a:latin typeface="Arial" panose="020B0604020202020204" pitchFamily="34" charset="0"/>
                <a:cs typeface="Arial" panose="020B0604020202020204" pitchFamily="34" charset="0"/>
              </a:rPr>
              <a:t>arkeoneista</a:t>
            </a:r>
            <a:r>
              <a:rPr lang="fi-FI" sz="2000" dirty="0">
                <a:latin typeface="Arial" panose="020B0604020202020204" pitchFamily="34" charset="0"/>
                <a:cs typeface="Arial" panose="020B0604020202020204" pitchFamily="34" charset="0"/>
              </a:rPr>
              <a:t> että bakteereista. </a:t>
            </a:r>
          </a:p>
          <a:p>
            <a:pPr marL="342900" indent="-342900">
              <a:buFont typeface="Arial" panose="020B0604020202020204" pitchFamily="34" charset="0"/>
              <a:buChar char="•"/>
            </a:pPr>
            <a:r>
              <a:rPr lang="fi-FI" sz="2000" dirty="0">
                <a:latin typeface="Arial" panose="020B0604020202020204" pitchFamily="34" charset="0"/>
                <a:cs typeface="Arial" panose="020B0604020202020204" pitchFamily="34" charset="0"/>
              </a:rPr>
              <a:t>Ryhmän vakiintuminen osaksi eliökunnan hyväksyttyä rakennetta saattaa viedä aikaa, sillä eliöt ovat äärimmäisen pieniä ja hankalia tutkia.</a:t>
            </a:r>
          </a:p>
        </p:txBody>
      </p:sp>
      <p:sp>
        <p:nvSpPr>
          <p:cNvPr id="9" name="Rounded Rectangle 8"/>
          <p:cNvSpPr/>
          <p:nvPr/>
        </p:nvSpPr>
        <p:spPr>
          <a:xfrm>
            <a:off x="9698182" y="581050"/>
            <a:ext cx="2493818" cy="3640808"/>
          </a:xfrm>
          <a:prstGeom prst="round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fi-FI"/>
          </a:p>
        </p:txBody>
      </p:sp>
      <p:sp>
        <p:nvSpPr>
          <p:cNvPr id="11" name="Rectangle 10"/>
          <p:cNvSpPr/>
          <p:nvPr/>
        </p:nvSpPr>
        <p:spPr>
          <a:xfrm>
            <a:off x="333458" y="56987"/>
            <a:ext cx="8948193" cy="461665"/>
          </a:xfrm>
          <a:prstGeom prst="rect">
            <a:avLst/>
          </a:prstGeom>
        </p:spPr>
        <p:txBody>
          <a:bodyPr wrap="square">
            <a:spAutoFit/>
          </a:bodyPr>
          <a:lstStyle/>
          <a:p>
            <a:r>
              <a:rPr lang="fi-FI" sz="2400" b="1" dirty="0">
                <a:solidFill>
                  <a:schemeClr val="bg1"/>
                </a:solidFill>
                <a:latin typeface="+mj-lt"/>
              </a:rPr>
              <a:t>Kohta kuitenkin ehkä taas kolmeen </a:t>
            </a:r>
            <a:r>
              <a:rPr lang="fi-FI" sz="2400" b="1" dirty="0" err="1">
                <a:solidFill>
                  <a:schemeClr val="bg1"/>
                </a:solidFill>
                <a:latin typeface="+mj-lt"/>
              </a:rPr>
              <a:t>domeeniin</a:t>
            </a:r>
            <a:r>
              <a:rPr lang="fi-FI" sz="2400" b="1" dirty="0">
                <a:solidFill>
                  <a:schemeClr val="bg1"/>
                </a:solidFill>
                <a:latin typeface="+mj-lt"/>
              </a:rPr>
              <a:t>…?</a:t>
            </a:r>
          </a:p>
        </p:txBody>
      </p:sp>
    </p:spTree>
    <p:extLst>
      <p:ext uri="{BB962C8B-B14F-4D97-AF65-F5344CB8AC3E}">
        <p14:creationId xmlns:p14="http://schemas.microsoft.com/office/powerpoint/2010/main" val="398319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BDD5608-C3EA-4BC5-9E11-F7D62D5CFF97}"/>
              </a:ext>
            </a:extLst>
          </p:cNvPr>
          <p:cNvPicPr>
            <a:picLocks noChangeAspect="1"/>
          </p:cNvPicPr>
          <p:nvPr/>
        </p:nvPicPr>
        <p:blipFill>
          <a:blip r:embed="rId2"/>
          <a:stretch>
            <a:fillRect/>
          </a:stretch>
        </p:blipFill>
        <p:spPr>
          <a:xfrm>
            <a:off x="1695758" y="-28900"/>
            <a:ext cx="9429750" cy="6858000"/>
          </a:xfrm>
          <a:prstGeom prst="rect">
            <a:avLst/>
          </a:prstGeom>
        </p:spPr>
      </p:pic>
      <p:sp>
        <p:nvSpPr>
          <p:cNvPr id="5" name="Rounded Rectangle 4">
            <a:extLst>
              <a:ext uri="{FF2B5EF4-FFF2-40B4-BE49-F238E27FC236}">
                <a16:creationId xmlns:a16="http://schemas.microsoft.com/office/drawing/2014/main" id="{9B34F98E-531D-451A-9C5B-DB91328110C0}"/>
              </a:ext>
            </a:extLst>
          </p:cNvPr>
          <p:cNvSpPr/>
          <p:nvPr/>
        </p:nvSpPr>
        <p:spPr>
          <a:xfrm>
            <a:off x="4541049" y="3953761"/>
            <a:ext cx="1977738" cy="69749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Rounded Rectangle 4">
            <a:extLst>
              <a:ext uri="{FF2B5EF4-FFF2-40B4-BE49-F238E27FC236}">
                <a16:creationId xmlns:a16="http://schemas.microsoft.com/office/drawing/2014/main" id="{946F4595-D5F5-4CF5-B094-13C0F649F763}"/>
              </a:ext>
            </a:extLst>
          </p:cNvPr>
          <p:cNvSpPr/>
          <p:nvPr/>
        </p:nvSpPr>
        <p:spPr>
          <a:xfrm>
            <a:off x="8082116" y="5712541"/>
            <a:ext cx="580103" cy="329381"/>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Rounded Rectangle 4">
            <a:extLst>
              <a:ext uri="{FF2B5EF4-FFF2-40B4-BE49-F238E27FC236}">
                <a16:creationId xmlns:a16="http://schemas.microsoft.com/office/drawing/2014/main" id="{D1D4E6D5-7209-4D6E-A0F8-AF77C803300B}"/>
              </a:ext>
            </a:extLst>
          </p:cNvPr>
          <p:cNvSpPr/>
          <p:nvPr/>
        </p:nvSpPr>
        <p:spPr>
          <a:xfrm>
            <a:off x="9837174" y="5864943"/>
            <a:ext cx="580103" cy="329381"/>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ounded Rectangle 4">
            <a:extLst>
              <a:ext uri="{FF2B5EF4-FFF2-40B4-BE49-F238E27FC236}">
                <a16:creationId xmlns:a16="http://schemas.microsoft.com/office/drawing/2014/main" id="{0AE3ED5B-5F47-41E1-B00F-0C7DD8CFDF9B}"/>
              </a:ext>
            </a:extLst>
          </p:cNvPr>
          <p:cNvSpPr/>
          <p:nvPr/>
        </p:nvSpPr>
        <p:spPr>
          <a:xfrm>
            <a:off x="1271823" y="2857464"/>
            <a:ext cx="1977738" cy="69749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A9362F23-C68A-4B21-8760-4C3E899EDF8E}"/>
              </a:ext>
            </a:extLst>
          </p:cNvPr>
          <p:cNvSpPr txBox="1"/>
          <p:nvPr/>
        </p:nvSpPr>
        <p:spPr>
          <a:xfrm>
            <a:off x="9364078" y="4081325"/>
            <a:ext cx="2792362" cy="1631216"/>
          </a:xfrm>
          <a:prstGeom prst="rect">
            <a:avLst/>
          </a:prstGeom>
          <a:noFill/>
        </p:spPr>
        <p:txBody>
          <a:bodyPr wrap="square" rtlCol="0">
            <a:spAutoFit/>
          </a:bodyPr>
          <a:lstStyle/>
          <a:p>
            <a:r>
              <a:rPr lang="fi-FI" sz="2000" dirty="0">
                <a:solidFill>
                  <a:srgbClr val="0070C0"/>
                </a:solidFill>
                <a:latin typeface="+mj-lt"/>
              </a:rPr>
              <a:t>Peräsiimaisia yhdistää, että niillä on siittiösoluissaan siima ja ne tarvitsevat toisia eliöitä elääkseen.</a:t>
            </a:r>
          </a:p>
        </p:txBody>
      </p:sp>
    </p:spTree>
    <p:extLst>
      <p:ext uri="{BB962C8B-B14F-4D97-AF65-F5344CB8AC3E}">
        <p14:creationId xmlns:p14="http://schemas.microsoft.com/office/powerpoint/2010/main" val="195847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B0A7FEC-6C2C-47A9-B77B-0F80986CAFE8}"/>
              </a:ext>
            </a:extLst>
          </p:cNvPr>
          <p:cNvPicPr>
            <a:picLocks noChangeAspect="1"/>
          </p:cNvPicPr>
          <p:nvPr/>
        </p:nvPicPr>
        <p:blipFill>
          <a:blip r:embed="rId2"/>
          <a:stretch>
            <a:fillRect/>
          </a:stretch>
        </p:blipFill>
        <p:spPr>
          <a:xfrm>
            <a:off x="1051083" y="0"/>
            <a:ext cx="10089833" cy="6858000"/>
          </a:xfrm>
          <a:prstGeom prst="rect">
            <a:avLst/>
          </a:prstGeom>
        </p:spPr>
      </p:pic>
    </p:spTree>
    <p:extLst>
      <p:ext uri="{BB962C8B-B14F-4D97-AF65-F5344CB8AC3E}">
        <p14:creationId xmlns:p14="http://schemas.microsoft.com/office/powerpoint/2010/main" val="30437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1F399F2-DBD4-47AC-84F7-00BBF09E8F90}"/>
              </a:ext>
            </a:extLst>
          </p:cNvPr>
          <p:cNvPicPr>
            <a:picLocks noChangeAspect="1"/>
          </p:cNvPicPr>
          <p:nvPr/>
        </p:nvPicPr>
        <p:blipFill>
          <a:blip r:embed="rId2"/>
          <a:stretch>
            <a:fillRect/>
          </a:stretch>
        </p:blipFill>
        <p:spPr>
          <a:xfrm>
            <a:off x="1248251" y="0"/>
            <a:ext cx="9695498" cy="6858000"/>
          </a:xfrm>
          <a:prstGeom prst="rect">
            <a:avLst/>
          </a:prstGeom>
        </p:spPr>
      </p:pic>
      <p:sp>
        <p:nvSpPr>
          <p:cNvPr id="3" name="Tekstiruutu 2">
            <a:extLst>
              <a:ext uri="{FF2B5EF4-FFF2-40B4-BE49-F238E27FC236}">
                <a16:creationId xmlns:a16="http://schemas.microsoft.com/office/drawing/2014/main" id="{89D24720-0006-4B95-9EF8-C2FECF4D86BF}"/>
              </a:ext>
            </a:extLst>
          </p:cNvPr>
          <p:cNvSpPr txBox="1"/>
          <p:nvPr/>
        </p:nvSpPr>
        <p:spPr>
          <a:xfrm>
            <a:off x="9432758" y="5823284"/>
            <a:ext cx="1510991" cy="818148"/>
          </a:xfrm>
          <a:prstGeom prst="rect">
            <a:avLst/>
          </a:prstGeom>
          <a:noFill/>
          <a:ln w="63500">
            <a:solidFill>
              <a:srgbClr val="FF0000"/>
            </a:solidFill>
          </a:ln>
        </p:spPr>
        <p:txBody>
          <a:bodyPr wrap="square" rtlCol="0">
            <a:spAutoFit/>
          </a:bodyPr>
          <a:lstStyle/>
          <a:p>
            <a:endParaRPr lang="fi-FI" dirty="0"/>
          </a:p>
        </p:txBody>
      </p:sp>
    </p:spTree>
    <p:extLst>
      <p:ext uri="{BB962C8B-B14F-4D97-AF65-F5344CB8AC3E}">
        <p14:creationId xmlns:p14="http://schemas.microsoft.com/office/powerpoint/2010/main" val="337109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7075F06-151A-4E3B-80B8-19E2BD347B39}"/>
              </a:ext>
            </a:extLst>
          </p:cNvPr>
          <p:cNvSpPr>
            <a:spLocks noGrp="1"/>
          </p:cNvSpPr>
          <p:nvPr>
            <p:ph type="title"/>
          </p:nvPr>
        </p:nvSpPr>
        <p:spPr>
          <a:xfrm>
            <a:off x="423333" y="949669"/>
            <a:ext cx="11345333" cy="753241"/>
          </a:xfrm>
        </p:spPr>
        <p:txBody>
          <a:bodyPr>
            <a:normAutofit fontScale="90000"/>
          </a:bodyPr>
          <a:lstStyle/>
          <a:p>
            <a:r>
              <a:rPr lang="fi-FI" dirty="0"/>
              <a:t>Elämän monimuotoisuus eli biodiversiteetti eli </a:t>
            </a:r>
            <a:r>
              <a:rPr lang="fi-FI" dirty="0" err="1"/>
              <a:t>luonnonkirjo</a:t>
            </a:r>
            <a:r>
              <a:rPr lang="fi-FI" dirty="0"/>
              <a:t> eli </a:t>
            </a:r>
            <a:r>
              <a:rPr lang="fi-FI" dirty="0" err="1"/>
              <a:t>elonkirjo</a:t>
            </a:r>
            <a:r>
              <a:rPr lang="fi-FI" dirty="0"/>
              <a:t> </a:t>
            </a:r>
            <a:br>
              <a:rPr lang="fi-FI" dirty="0"/>
            </a:br>
            <a:r>
              <a:rPr lang="fi-FI" dirty="0"/>
              <a:t>eli luonnon monimuotoisuus</a:t>
            </a:r>
          </a:p>
        </p:txBody>
      </p:sp>
      <p:pic>
        <p:nvPicPr>
          <p:cNvPr id="7" name="Kuva 6">
            <a:extLst>
              <a:ext uri="{FF2B5EF4-FFF2-40B4-BE49-F238E27FC236}">
                <a16:creationId xmlns:a16="http://schemas.microsoft.com/office/drawing/2014/main" id="{84E30E6D-FDD8-4E84-B92D-3D120A2AA3CA}"/>
              </a:ext>
            </a:extLst>
          </p:cNvPr>
          <p:cNvPicPr>
            <a:picLocks noChangeAspect="1"/>
          </p:cNvPicPr>
          <p:nvPr/>
        </p:nvPicPr>
        <p:blipFill>
          <a:blip r:embed="rId2"/>
          <a:stretch>
            <a:fillRect/>
          </a:stretch>
        </p:blipFill>
        <p:spPr>
          <a:xfrm>
            <a:off x="3217333" y="2182707"/>
            <a:ext cx="8551333" cy="4489450"/>
          </a:xfrm>
          <a:prstGeom prst="rect">
            <a:avLst/>
          </a:prstGeom>
        </p:spPr>
      </p:pic>
      <p:sp>
        <p:nvSpPr>
          <p:cNvPr id="8" name="Tekstiruutu 7">
            <a:extLst>
              <a:ext uri="{FF2B5EF4-FFF2-40B4-BE49-F238E27FC236}">
                <a16:creationId xmlns:a16="http://schemas.microsoft.com/office/drawing/2014/main" id="{05FEE967-3B52-41A8-8C92-B2A189BE43AD}"/>
              </a:ext>
            </a:extLst>
          </p:cNvPr>
          <p:cNvSpPr txBox="1"/>
          <p:nvPr/>
        </p:nvSpPr>
        <p:spPr>
          <a:xfrm>
            <a:off x="423333" y="2857772"/>
            <a:ext cx="2290714" cy="1569660"/>
          </a:xfrm>
          <a:prstGeom prst="rect">
            <a:avLst/>
          </a:prstGeom>
          <a:noFill/>
        </p:spPr>
        <p:txBody>
          <a:bodyPr wrap="square" rtlCol="0">
            <a:spAutoFit/>
          </a:bodyPr>
          <a:lstStyle/>
          <a:p>
            <a:r>
              <a:rPr lang="fi-FI" sz="2400" i="1" dirty="0"/>
              <a:t>Arvio lajimäärästä:</a:t>
            </a:r>
          </a:p>
          <a:p>
            <a:r>
              <a:rPr lang="fi-FI" sz="2400" i="1" dirty="0"/>
              <a:t>5-8-10-30-200 miljoonaa??</a:t>
            </a:r>
            <a:endParaRPr lang="fi-FI" sz="2400" dirty="0"/>
          </a:p>
        </p:txBody>
      </p:sp>
    </p:spTree>
    <p:extLst>
      <p:ext uri="{BB962C8B-B14F-4D97-AF65-F5344CB8AC3E}">
        <p14:creationId xmlns:p14="http://schemas.microsoft.com/office/powerpoint/2010/main" val="181531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4E0D86A-F647-419D-A6D8-96343DD7260B}"/>
              </a:ext>
            </a:extLst>
          </p:cNvPr>
          <p:cNvPicPr>
            <a:picLocks noChangeAspect="1"/>
          </p:cNvPicPr>
          <p:nvPr/>
        </p:nvPicPr>
        <p:blipFill>
          <a:blip r:embed="rId2"/>
          <a:stretch>
            <a:fillRect/>
          </a:stretch>
        </p:blipFill>
        <p:spPr>
          <a:xfrm>
            <a:off x="2425541" y="0"/>
            <a:ext cx="9901238" cy="6858000"/>
          </a:xfrm>
          <a:prstGeom prst="rect">
            <a:avLst/>
          </a:prstGeom>
        </p:spPr>
      </p:pic>
      <p:sp>
        <p:nvSpPr>
          <p:cNvPr id="3" name="Tekstiruutu 2">
            <a:extLst>
              <a:ext uri="{FF2B5EF4-FFF2-40B4-BE49-F238E27FC236}">
                <a16:creationId xmlns:a16="http://schemas.microsoft.com/office/drawing/2014/main" id="{8C4CACCF-4FBA-4250-8D43-0DE536A83C5E}"/>
              </a:ext>
            </a:extLst>
          </p:cNvPr>
          <p:cNvSpPr txBox="1"/>
          <p:nvPr/>
        </p:nvSpPr>
        <p:spPr>
          <a:xfrm>
            <a:off x="7007191" y="558264"/>
            <a:ext cx="4446871" cy="818148"/>
          </a:xfrm>
          <a:prstGeom prst="rect">
            <a:avLst/>
          </a:prstGeom>
          <a:noFill/>
          <a:ln w="63500">
            <a:solidFill>
              <a:srgbClr val="FF0000"/>
            </a:solidFill>
          </a:ln>
        </p:spPr>
        <p:txBody>
          <a:bodyPr wrap="square" rtlCol="0">
            <a:spAutoFit/>
          </a:bodyPr>
          <a:lstStyle/>
          <a:p>
            <a:endParaRPr lang="fi-FI" dirty="0"/>
          </a:p>
        </p:txBody>
      </p:sp>
      <p:sp>
        <p:nvSpPr>
          <p:cNvPr id="4" name="Tekstiruutu 3">
            <a:extLst>
              <a:ext uri="{FF2B5EF4-FFF2-40B4-BE49-F238E27FC236}">
                <a16:creationId xmlns:a16="http://schemas.microsoft.com/office/drawing/2014/main" id="{05B4774C-2D4A-409F-BB47-8F2FD1063201}"/>
              </a:ext>
            </a:extLst>
          </p:cNvPr>
          <p:cNvSpPr txBox="1"/>
          <p:nvPr/>
        </p:nvSpPr>
        <p:spPr>
          <a:xfrm>
            <a:off x="67377" y="683393"/>
            <a:ext cx="2714324" cy="5940088"/>
          </a:xfrm>
          <a:prstGeom prst="rect">
            <a:avLst/>
          </a:prstGeom>
          <a:noFill/>
        </p:spPr>
        <p:txBody>
          <a:bodyPr wrap="square" rtlCol="0">
            <a:spAutoFit/>
          </a:bodyPr>
          <a:lstStyle/>
          <a:p>
            <a:r>
              <a:rPr lang="fi-FI" sz="2000" dirty="0">
                <a:latin typeface="+mj-lt"/>
              </a:rPr>
              <a:t>Huom. Kuvasta puuttuvat esim. kalat, jotka ovat muotoluokka. Ne perustuvat ulkonäköön ja/tai elintoimintoihin, eivät sukulaisuussuhteisiin.</a:t>
            </a:r>
          </a:p>
          <a:p>
            <a:r>
              <a:rPr lang="fi-FI" sz="2000" dirty="0">
                <a:latin typeface="+mj-lt"/>
              </a:rPr>
              <a:t>Esim. ahven on läheisempää sukua ihmiselle kuin haille, koska ihmisen ja ahvenen yhteinen </a:t>
            </a:r>
            <a:r>
              <a:rPr lang="fi-FI" sz="2000" dirty="0" err="1">
                <a:latin typeface="+mj-lt"/>
              </a:rPr>
              <a:t>kantamuoto</a:t>
            </a:r>
            <a:r>
              <a:rPr lang="fi-FI" sz="2000" dirty="0">
                <a:latin typeface="+mj-lt"/>
              </a:rPr>
              <a:t> on kehittynyt myöhemmin.</a:t>
            </a:r>
          </a:p>
          <a:p>
            <a:r>
              <a:rPr lang="fi-FI" sz="2000" dirty="0">
                <a:latin typeface="+mj-lt"/>
              </a:rPr>
              <a:t>Muita muotoluokkia: matelija, levä, home, mikrobi.</a:t>
            </a:r>
          </a:p>
        </p:txBody>
      </p:sp>
    </p:spTree>
    <p:extLst>
      <p:ext uri="{BB962C8B-B14F-4D97-AF65-F5344CB8AC3E}">
        <p14:creationId xmlns:p14="http://schemas.microsoft.com/office/powerpoint/2010/main" val="30838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D7C10A-5A9C-4981-B052-055E5F61B901}"/>
              </a:ext>
            </a:extLst>
          </p:cNvPr>
          <p:cNvSpPr>
            <a:spLocks noGrp="1"/>
          </p:cNvSpPr>
          <p:nvPr>
            <p:ph type="title"/>
          </p:nvPr>
        </p:nvSpPr>
        <p:spPr>
          <a:xfrm>
            <a:off x="609600" y="1509028"/>
            <a:ext cx="10972800" cy="753241"/>
          </a:xfrm>
        </p:spPr>
        <p:txBody>
          <a:bodyPr>
            <a:normAutofit fontScale="90000"/>
          </a:bodyPr>
          <a:lstStyle/>
          <a:p>
            <a:r>
              <a:rPr lang="fi-FI" dirty="0"/>
              <a:t>Luokittelun tasot</a:t>
            </a:r>
          </a:p>
        </p:txBody>
      </p:sp>
    </p:spTree>
    <p:extLst>
      <p:ext uri="{BB962C8B-B14F-4D97-AF65-F5344CB8AC3E}">
        <p14:creationId xmlns:p14="http://schemas.microsoft.com/office/powerpoint/2010/main" val="189755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508001"/>
            <a:ext cx="4507345" cy="753241"/>
          </a:xfrm>
        </p:spPr>
        <p:txBody>
          <a:bodyPr>
            <a:normAutofit fontScale="90000"/>
          </a:bodyPr>
          <a:lstStyle/>
          <a:p>
            <a:r>
              <a:rPr lang="fi-FI" dirty="0">
                <a:solidFill>
                  <a:schemeClr val="accent1">
                    <a:lumMod val="75000"/>
                  </a:schemeClr>
                </a:solidFill>
              </a:rPr>
              <a:t>Luokittelun tasot</a:t>
            </a:r>
          </a:p>
        </p:txBody>
      </p:sp>
      <p:sp>
        <p:nvSpPr>
          <p:cNvPr id="3" name="Sisällön paikkamerkki 2"/>
          <p:cNvSpPr>
            <a:spLocks noGrp="1"/>
          </p:cNvSpPr>
          <p:nvPr>
            <p:ph idx="1"/>
          </p:nvPr>
        </p:nvSpPr>
        <p:spPr>
          <a:xfrm>
            <a:off x="243840" y="1529535"/>
            <a:ext cx="5781964" cy="5115034"/>
          </a:xfrm>
        </p:spPr>
        <p:txBody>
          <a:bodyPr>
            <a:normAutofit fontScale="92500" lnSpcReduction="10000"/>
          </a:bodyPr>
          <a:lstStyle/>
          <a:p>
            <a:r>
              <a:rPr lang="fi-FI" dirty="0">
                <a:solidFill>
                  <a:schemeClr val="accent1">
                    <a:lumMod val="75000"/>
                  </a:schemeClr>
                </a:solidFill>
              </a:rPr>
              <a:t>Eliökunnan luokituksen päätasot ovat suurimmasta pienimpään:</a:t>
            </a:r>
          </a:p>
          <a:p>
            <a:pPr lvl="1"/>
            <a:r>
              <a:rPr lang="fi-FI" dirty="0" err="1">
                <a:solidFill>
                  <a:schemeClr val="accent1">
                    <a:lumMod val="75000"/>
                  </a:schemeClr>
                </a:solidFill>
              </a:rPr>
              <a:t>domeeni</a:t>
            </a:r>
            <a:endParaRPr lang="fi-FI" dirty="0">
              <a:solidFill>
                <a:schemeClr val="accent1">
                  <a:lumMod val="75000"/>
                </a:schemeClr>
              </a:solidFill>
            </a:endParaRPr>
          </a:p>
          <a:p>
            <a:pPr lvl="1"/>
            <a:r>
              <a:rPr lang="fi-FI" dirty="0">
                <a:solidFill>
                  <a:schemeClr val="accent1">
                    <a:lumMod val="75000"/>
                  </a:schemeClr>
                </a:solidFill>
              </a:rPr>
              <a:t>kunta</a:t>
            </a:r>
          </a:p>
          <a:p>
            <a:pPr lvl="1"/>
            <a:r>
              <a:rPr lang="fi-FI" dirty="0">
                <a:solidFill>
                  <a:schemeClr val="accent1">
                    <a:lumMod val="75000"/>
                  </a:schemeClr>
                </a:solidFill>
              </a:rPr>
              <a:t>pääjakso / kaari</a:t>
            </a:r>
          </a:p>
          <a:p>
            <a:pPr lvl="1"/>
            <a:r>
              <a:rPr lang="fi-FI" dirty="0">
                <a:solidFill>
                  <a:schemeClr val="accent1">
                    <a:lumMod val="75000"/>
                  </a:schemeClr>
                </a:solidFill>
              </a:rPr>
              <a:t>luokka</a:t>
            </a:r>
          </a:p>
          <a:p>
            <a:pPr lvl="1"/>
            <a:r>
              <a:rPr lang="fi-FI" dirty="0">
                <a:solidFill>
                  <a:schemeClr val="accent1">
                    <a:lumMod val="75000"/>
                  </a:schemeClr>
                </a:solidFill>
              </a:rPr>
              <a:t>lahko</a:t>
            </a:r>
          </a:p>
          <a:p>
            <a:pPr lvl="1"/>
            <a:r>
              <a:rPr lang="fi-FI" dirty="0">
                <a:solidFill>
                  <a:schemeClr val="accent1">
                    <a:lumMod val="75000"/>
                  </a:schemeClr>
                </a:solidFill>
              </a:rPr>
              <a:t>heimo</a:t>
            </a:r>
          </a:p>
          <a:p>
            <a:pPr lvl="1"/>
            <a:r>
              <a:rPr lang="fi-FI" dirty="0">
                <a:solidFill>
                  <a:schemeClr val="accent1">
                    <a:lumMod val="75000"/>
                  </a:schemeClr>
                </a:solidFill>
              </a:rPr>
              <a:t>suku</a:t>
            </a:r>
          </a:p>
          <a:p>
            <a:pPr lvl="1"/>
            <a:r>
              <a:rPr lang="fi-FI" dirty="0">
                <a:solidFill>
                  <a:schemeClr val="accent1">
                    <a:lumMod val="75000"/>
                  </a:schemeClr>
                </a:solidFill>
              </a:rPr>
              <a:t>laji</a:t>
            </a:r>
          </a:p>
          <a:p>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069" y="860416"/>
            <a:ext cx="5901275" cy="5620964"/>
          </a:xfrm>
          <a:prstGeom prst="rect">
            <a:avLst/>
          </a:prstGeom>
        </p:spPr>
      </p:pic>
    </p:spTree>
    <p:extLst>
      <p:ext uri="{BB962C8B-B14F-4D97-AF65-F5344CB8AC3E}">
        <p14:creationId xmlns:p14="http://schemas.microsoft.com/office/powerpoint/2010/main" val="384084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75294" y="0"/>
            <a:ext cx="7893787" cy="6858000"/>
          </a:xfrm>
          <a:prstGeom prst="rect">
            <a:avLst/>
          </a:prstGeom>
        </p:spPr>
      </p:pic>
      <p:pic>
        <p:nvPicPr>
          <p:cNvPr id="6" name="Picture 5"/>
          <p:cNvPicPr>
            <a:picLocks noChangeAspect="1"/>
          </p:cNvPicPr>
          <p:nvPr/>
        </p:nvPicPr>
        <p:blipFill>
          <a:blip r:embed="rId3"/>
          <a:stretch>
            <a:fillRect/>
          </a:stretch>
        </p:blipFill>
        <p:spPr>
          <a:xfrm>
            <a:off x="3984480" y="6238009"/>
            <a:ext cx="676275" cy="647700"/>
          </a:xfrm>
          <a:prstGeom prst="rect">
            <a:avLst/>
          </a:prstGeom>
        </p:spPr>
      </p:pic>
      <p:sp>
        <p:nvSpPr>
          <p:cNvPr id="2" name="Tekstiruutu 1">
            <a:extLst>
              <a:ext uri="{FF2B5EF4-FFF2-40B4-BE49-F238E27FC236}">
                <a16:creationId xmlns:a16="http://schemas.microsoft.com/office/drawing/2014/main" id="{5555477C-7F82-4E77-A81C-E81A0821D3CA}"/>
              </a:ext>
            </a:extLst>
          </p:cNvPr>
          <p:cNvSpPr txBox="1"/>
          <p:nvPr/>
        </p:nvSpPr>
        <p:spPr>
          <a:xfrm>
            <a:off x="244395" y="5896278"/>
            <a:ext cx="1684421" cy="707886"/>
          </a:xfrm>
          <a:prstGeom prst="rect">
            <a:avLst/>
          </a:prstGeom>
          <a:noFill/>
        </p:spPr>
        <p:txBody>
          <a:bodyPr wrap="square" rtlCol="0">
            <a:spAutoFit/>
          </a:bodyPr>
          <a:lstStyle/>
          <a:p>
            <a:r>
              <a:rPr lang="fi-FI" sz="2000" dirty="0">
                <a:latin typeface="+mj-lt"/>
              </a:rPr>
              <a:t>Koira on suden alalaji.</a:t>
            </a:r>
          </a:p>
        </p:txBody>
      </p:sp>
      <p:sp>
        <p:nvSpPr>
          <p:cNvPr id="3" name="Tekstiruutu 2">
            <a:extLst>
              <a:ext uri="{FF2B5EF4-FFF2-40B4-BE49-F238E27FC236}">
                <a16:creationId xmlns:a16="http://schemas.microsoft.com/office/drawing/2014/main" id="{575F58F5-708C-4506-94B9-B3171527D0E6}"/>
              </a:ext>
            </a:extLst>
          </p:cNvPr>
          <p:cNvSpPr txBox="1"/>
          <p:nvPr/>
        </p:nvSpPr>
        <p:spPr>
          <a:xfrm>
            <a:off x="2829309" y="182881"/>
            <a:ext cx="1752315" cy="400110"/>
          </a:xfrm>
          <a:prstGeom prst="rect">
            <a:avLst/>
          </a:prstGeom>
          <a:noFill/>
        </p:spPr>
        <p:txBody>
          <a:bodyPr wrap="square" rtlCol="0">
            <a:spAutoFit/>
          </a:bodyPr>
          <a:lstStyle/>
          <a:p>
            <a:r>
              <a:rPr lang="fi-FI" sz="2000" dirty="0">
                <a:latin typeface="+mj-lt"/>
              </a:rPr>
              <a:t>= </a:t>
            </a:r>
            <a:r>
              <a:rPr lang="fi-FI" sz="2000" dirty="0" err="1">
                <a:latin typeface="+mj-lt"/>
              </a:rPr>
              <a:t>Metazoa</a:t>
            </a:r>
            <a:endParaRPr lang="fi-FI" sz="2000" dirty="0">
              <a:latin typeface="+mj-lt"/>
            </a:endParaRPr>
          </a:p>
        </p:txBody>
      </p:sp>
    </p:spTree>
    <p:extLst>
      <p:ext uri="{BB962C8B-B14F-4D97-AF65-F5344CB8AC3E}">
        <p14:creationId xmlns:p14="http://schemas.microsoft.com/office/powerpoint/2010/main" val="6663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7DF104-157D-4F04-A577-6A191DBF8336}"/>
              </a:ext>
            </a:extLst>
          </p:cNvPr>
          <p:cNvSpPr>
            <a:spLocks noGrp="1"/>
          </p:cNvSpPr>
          <p:nvPr>
            <p:ph type="title"/>
          </p:nvPr>
        </p:nvSpPr>
        <p:spPr>
          <a:xfrm>
            <a:off x="505905" y="1827753"/>
            <a:ext cx="10972800" cy="753241"/>
          </a:xfrm>
        </p:spPr>
        <p:txBody>
          <a:bodyPr>
            <a:normAutofit fontScale="90000"/>
          </a:bodyPr>
          <a:lstStyle/>
          <a:p>
            <a:r>
              <a:rPr lang="fi-FI" dirty="0"/>
              <a:t>Eliöiden nimeäminen</a:t>
            </a:r>
          </a:p>
        </p:txBody>
      </p:sp>
    </p:spTree>
    <p:extLst>
      <p:ext uri="{BB962C8B-B14F-4D97-AF65-F5344CB8AC3E}">
        <p14:creationId xmlns:p14="http://schemas.microsoft.com/office/powerpoint/2010/main" val="202362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solidFill>
                  <a:schemeClr val="accent1">
                    <a:lumMod val="75000"/>
                  </a:schemeClr>
                </a:solidFill>
              </a:rPr>
              <a:t>Tieteellinen lajinimi</a:t>
            </a:r>
          </a:p>
        </p:txBody>
      </p:sp>
      <p:sp>
        <p:nvSpPr>
          <p:cNvPr id="3" name="Sisällön paikkamerkki 2"/>
          <p:cNvSpPr>
            <a:spLocks noGrp="1"/>
          </p:cNvSpPr>
          <p:nvPr>
            <p:ph idx="1"/>
          </p:nvPr>
        </p:nvSpPr>
        <p:spPr/>
        <p:txBody>
          <a:bodyPr/>
          <a:lstStyle/>
          <a:p>
            <a:r>
              <a:rPr lang="fi-FI" dirty="0">
                <a:solidFill>
                  <a:schemeClr val="accent1">
                    <a:lumMod val="75000"/>
                  </a:schemeClr>
                </a:solidFill>
              </a:rPr>
              <a:t>Tieteellinen lajinimi koostuu suku- ja lajiosasta. Esimerkiksi karhun tieteellinen lajinimi on </a:t>
            </a:r>
            <a:r>
              <a:rPr lang="fi-FI" i="1" dirty="0" err="1">
                <a:solidFill>
                  <a:schemeClr val="accent1">
                    <a:lumMod val="75000"/>
                  </a:schemeClr>
                </a:solidFill>
              </a:rPr>
              <a:t>Ursus</a:t>
            </a:r>
            <a:r>
              <a:rPr lang="fi-FI" i="1" dirty="0">
                <a:solidFill>
                  <a:schemeClr val="accent1">
                    <a:lumMod val="75000"/>
                  </a:schemeClr>
                </a:solidFill>
              </a:rPr>
              <a:t> </a:t>
            </a:r>
            <a:r>
              <a:rPr lang="fi-FI" i="1" dirty="0" err="1">
                <a:solidFill>
                  <a:schemeClr val="accent1">
                    <a:lumMod val="75000"/>
                  </a:schemeClr>
                </a:solidFill>
              </a:rPr>
              <a:t>arctos</a:t>
            </a:r>
            <a:r>
              <a:rPr lang="fi-FI" i="1" dirty="0">
                <a:solidFill>
                  <a:schemeClr val="accent1">
                    <a:lumMod val="75000"/>
                  </a:schemeClr>
                </a:solidFill>
              </a:rPr>
              <a:t>.</a:t>
            </a:r>
            <a:endParaRPr lang="fi-FI" dirty="0">
              <a:solidFill>
                <a:schemeClr val="accent1">
                  <a:lumMod val="75000"/>
                </a:schemeClr>
              </a:solidFill>
            </a:endParaRPr>
          </a:p>
          <a:p>
            <a:endParaRPr lang="fi-FI" dirty="0"/>
          </a:p>
        </p:txBody>
      </p:sp>
      <p:pic>
        <p:nvPicPr>
          <p:cNvPr id="4" name="Kuva 3"/>
          <p:cNvPicPr>
            <a:picLocks noChangeAspect="1"/>
          </p:cNvPicPr>
          <p:nvPr/>
        </p:nvPicPr>
        <p:blipFill>
          <a:blip r:embed="rId2"/>
          <a:stretch>
            <a:fillRect/>
          </a:stretch>
        </p:blipFill>
        <p:spPr>
          <a:xfrm>
            <a:off x="3586107" y="3098310"/>
            <a:ext cx="5019786" cy="3383070"/>
          </a:xfrm>
          <a:prstGeom prst="rect">
            <a:avLst/>
          </a:prstGeom>
        </p:spPr>
      </p:pic>
    </p:spTree>
    <p:extLst>
      <p:ext uri="{BB962C8B-B14F-4D97-AF65-F5344CB8AC3E}">
        <p14:creationId xmlns:p14="http://schemas.microsoft.com/office/powerpoint/2010/main" val="69756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09600" y="491121"/>
            <a:ext cx="10972800" cy="753241"/>
          </a:xfrm>
        </p:spPr>
        <p:txBody>
          <a:bodyPr>
            <a:normAutofit fontScale="90000"/>
          </a:bodyPr>
          <a:lstStyle/>
          <a:p>
            <a:r>
              <a:rPr lang="fi-FI" i="1" dirty="0" err="1"/>
              <a:t>Ursus</a:t>
            </a:r>
            <a:r>
              <a:rPr lang="fi-FI" i="1" dirty="0"/>
              <a:t> </a:t>
            </a:r>
            <a:r>
              <a:rPr lang="fi-FI" i="1" dirty="0" err="1"/>
              <a:t>arctos</a:t>
            </a:r>
            <a:endParaRPr lang="fi-FI" i="1" dirty="0"/>
          </a:p>
        </p:txBody>
      </p:sp>
      <p:sp>
        <p:nvSpPr>
          <p:cNvPr id="5" name="Sisällön paikkamerkki 4"/>
          <p:cNvSpPr>
            <a:spLocks noGrp="1"/>
          </p:cNvSpPr>
          <p:nvPr>
            <p:ph idx="1"/>
          </p:nvPr>
        </p:nvSpPr>
        <p:spPr>
          <a:xfrm>
            <a:off x="609600" y="1773382"/>
            <a:ext cx="10972800" cy="4707998"/>
          </a:xfrm>
        </p:spPr>
        <p:txBody>
          <a:bodyPr/>
          <a:lstStyle/>
          <a:p>
            <a:pPr marL="457200" lvl="1" indent="0">
              <a:buNone/>
            </a:pPr>
            <a:r>
              <a:rPr lang="fi-FI" dirty="0">
                <a:solidFill>
                  <a:schemeClr val="accent1">
                    <a:lumMod val="75000"/>
                  </a:schemeClr>
                </a:solidFill>
              </a:rPr>
              <a:t>Domeeni: aitotumaiset </a:t>
            </a:r>
            <a:r>
              <a:rPr lang="fi-FI" i="1" dirty="0" err="1">
                <a:solidFill>
                  <a:schemeClr val="accent1">
                    <a:lumMod val="75000"/>
                  </a:schemeClr>
                </a:solidFill>
              </a:rPr>
              <a:t>Eucarya</a:t>
            </a:r>
            <a:endParaRPr lang="fi-FI" i="1" dirty="0">
              <a:solidFill>
                <a:schemeClr val="accent1">
                  <a:lumMod val="75000"/>
                </a:schemeClr>
              </a:solidFill>
            </a:endParaRPr>
          </a:p>
          <a:p>
            <a:pPr marL="457200" lvl="1" indent="0">
              <a:buNone/>
            </a:pPr>
            <a:r>
              <a:rPr lang="fi-FI" dirty="0">
                <a:solidFill>
                  <a:schemeClr val="accent1">
                    <a:lumMod val="75000"/>
                  </a:schemeClr>
                </a:solidFill>
              </a:rPr>
              <a:t>Kunta: eläinkunta </a:t>
            </a:r>
            <a:r>
              <a:rPr lang="fi-FI" i="1" dirty="0">
                <a:solidFill>
                  <a:schemeClr val="accent1">
                    <a:lumMod val="75000"/>
                  </a:schemeClr>
                </a:solidFill>
              </a:rPr>
              <a:t>Animalia</a:t>
            </a:r>
          </a:p>
          <a:p>
            <a:pPr marL="457200" lvl="1" indent="0">
              <a:buNone/>
            </a:pPr>
            <a:r>
              <a:rPr lang="fi-FI" dirty="0">
                <a:solidFill>
                  <a:schemeClr val="accent1">
                    <a:lumMod val="75000"/>
                  </a:schemeClr>
                </a:solidFill>
              </a:rPr>
              <a:t>Pääjakso: selkäjänteiset </a:t>
            </a:r>
            <a:r>
              <a:rPr lang="fi-FI" i="1" dirty="0" err="1">
                <a:solidFill>
                  <a:schemeClr val="accent1">
                    <a:lumMod val="75000"/>
                  </a:schemeClr>
                </a:solidFill>
              </a:rPr>
              <a:t>Chordata</a:t>
            </a:r>
            <a:endParaRPr lang="fi-FI" i="1" dirty="0">
              <a:solidFill>
                <a:schemeClr val="accent1">
                  <a:lumMod val="75000"/>
                </a:schemeClr>
              </a:solidFill>
            </a:endParaRPr>
          </a:p>
          <a:p>
            <a:pPr marL="457200" lvl="1" indent="0">
              <a:buNone/>
            </a:pPr>
            <a:r>
              <a:rPr lang="fi-FI" dirty="0">
                <a:solidFill>
                  <a:schemeClr val="accent1">
                    <a:lumMod val="75000"/>
                  </a:schemeClr>
                </a:solidFill>
              </a:rPr>
              <a:t>Luokka: </a:t>
            </a:r>
            <a:r>
              <a:rPr lang="fi-FI" dirty="0" err="1">
                <a:solidFill>
                  <a:schemeClr val="accent1">
                    <a:lumMod val="75000"/>
                  </a:schemeClr>
                </a:solidFill>
              </a:rPr>
              <a:t>nisäkäät</a:t>
            </a:r>
            <a:r>
              <a:rPr lang="fi-FI" dirty="0">
                <a:solidFill>
                  <a:schemeClr val="accent1">
                    <a:lumMod val="75000"/>
                  </a:schemeClr>
                </a:solidFill>
              </a:rPr>
              <a:t> </a:t>
            </a:r>
            <a:r>
              <a:rPr lang="fi-FI" i="1" dirty="0" err="1">
                <a:solidFill>
                  <a:schemeClr val="accent1">
                    <a:lumMod val="75000"/>
                  </a:schemeClr>
                </a:solidFill>
              </a:rPr>
              <a:t>Mammalia</a:t>
            </a:r>
            <a:endParaRPr lang="fi-FI" i="1" dirty="0">
              <a:solidFill>
                <a:schemeClr val="accent1">
                  <a:lumMod val="75000"/>
                </a:schemeClr>
              </a:solidFill>
            </a:endParaRPr>
          </a:p>
          <a:p>
            <a:pPr marL="457200" lvl="1" indent="0">
              <a:buNone/>
            </a:pPr>
            <a:r>
              <a:rPr lang="fi-FI" dirty="0">
                <a:solidFill>
                  <a:schemeClr val="accent1">
                    <a:lumMod val="75000"/>
                  </a:schemeClr>
                </a:solidFill>
              </a:rPr>
              <a:t>Lahko: petoeläimet </a:t>
            </a:r>
            <a:r>
              <a:rPr lang="fi-FI" i="1" dirty="0" err="1">
                <a:solidFill>
                  <a:schemeClr val="accent1">
                    <a:lumMod val="75000"/>
                  </a:schemeClr>
                </a:solidFill>
              </a:rPr>
              <a:t>Carnivora</a:t>
            </a:r>
            <a:endParaRPr lang="fi-FI" i="1" dirty="0">
              <a:solidFill>
                <a:schemeClr val="accent1">
                  <a:lumMod val="75000"/>
                </a:schemeClr>
              </a:solidFill>
            </a:endParaRPr>
          </a:p>
          <a:p>
            <a:pPr marL="457200" lvl="1" indent="0">
              <a:buNone/>
            </a:pPr>
            <a:r>
              <a:rPr lang="fi-FI" dirty="0">
                <a:solidFill>
                  <a:schemeClr val="accent1">
                    <a:lumMod val="75000"/>
                  </a:schemeClr>
                </a:solidFill>
              </a:rPr>
              <a:t>Heimo: karhut </a:t>
            </a:r>
            <a:r>
              <a:rPr lang="fi-FI" i="1" dirty="0" err="1">
                <a:solidFill>
                  <a:schemeClr val="accent1">
                    <a:lumMod val="75000"/>
                  </a:schemeClr>
                </a:solidFill>
              </a:rPr>
              <a:t>Ursidae</a:t>
            </a:r>
            <a:endParaRPr lang="fi-FI" i="1" dirty="0">
              <a:solidFill>
                <a:schemeClr val="accent1">
                  <a:lumMod val="75000"/>
                </a:schemeClr>
              </a:solidFill>
            </a:endParaRPr>
          </a:p>
          <a:p>
            <a:pPr marL="457200" lvl="1" indent="0">
              <a:buNone/>
            </a:pPr>
            <a:r>
              <a:rPr lang="fi-FI" dirty="0">
                <a:solidFill>
                  <a:schemeClr val="accent1">
                    <a:lumMod val="75000"/>
                  </a:schemeClr>
                </a:solidFill>
              </a:rPr>
              <a:t>Suku: karhut </a:t>
            </a:r>
            <a:r>
              <a:rPr lang="fi-FI" i="1" dirty="0" err="1">
                <a:solidFill>
                  <a:schemeClr val="accent1">
                    <a:lumMod val="75000"/>
                  </a:schemeClr>
                </a:solidFill>
              </a:rPr>
              <a:t>Ursus</a:t>
            </a:r>
            <a:endParaRPr lang="fi-FI" i="1" dirty="0">
              <a:solidFill>
                <a:schemeClr val="accent1">
                  <a:lumMod val="75000"/>
                </a:schemeClr>
              </a:solidFill>
            </a:endParaRPr>
          </a:p>
          <a:p>
            <a:pPr marL="457200" lvl="1" indent="0">
              <a:buNone/>
            </a:pPr>
            <a:r>
              <a:rPr lang="fi-FI" dirty="0">
                <a:solidFill>
                  <a:schemeClr val="accent1">
                    <a:lumMod val="75000"/>
                  </a:schemeClr>
                </a:solidFill>
              </a:rPr>
              <a:t>Laji: karhu </a:t>
            </a:r>
            <a:r>
              <a:rPr lang="fi-FI" i="1" dirty="0" err="1">
                <a:solidFill>
                  <a:schemeClr val="accent1">
                    <a:lumMod val="75000"/>
                  </a:schemeClr>
                </a:solidFill>
              </a:rPr>
              <a:t>arctos</a:t>
            </a:r>
            <a:endParaRPr lang="fi-FI" i="1" dirty="0">
              <a:solidFill>
                <a:schemeClr val="accent1">
                  <a:lumMod val="75000"/>
                </a:schemeClr>
              </a:solidFill>
            </a:endParaRPr>
          </a:p>
          <a:p>
            <a:pPr marL="0" indent="0">
              <a:buNone/>
            </a:pPr>
            <a:endParaRPr lang="fi-FI"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292" y="2286728"/>
            <a:ext cx="4367709" cy="2911806"/>
          </a:xfrm>
          <a:prstGeom prst="rect">
            <a:avLst/>
          </a:prstGeom>
        </p:spPr>
      </p:pic>
    </p:spTree>
    <p:extLst>
      <p:ext uri="{BB962C8B-B14F-4D97-AF65-F5344CB8AC3E}">
        <p14:creationId xmlns:p14="http://schemas.microsoft.com/office/powerpoint/2010/main" val="121271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343472" y="188640"/>
            <a:ext cx="3982061" cy="1143000"/>
          </a:xfrm>
          <a:prstGeom prst="rect">
            <a:avLst/>
          </a:prstGeom>
        </p:spPr>
        <p:txBody>
          <a:bodyPr vert="horz" lIns="91425" tIns="91425" rIns="91425" bIns="91425" rtlCol="0" anchor="b" anchorCtr="0">
            <a:noAutofit/>
          </a:bodyPr>
          <a:lstStyle/>
          <a:p>
            <a:pPr lvl="0" algn="ctr"/>
            <a:r>
              <a:rPr lang="fi" dirty="0">
                <a:solidFill>
                  <a:srgbClr val="4A86E8"/>
                </a:solidFill>
              </a:rPr>
              <a:t>Lajinimi</a:t>
            </a:r>
          </a:p>
        </p:txBody>
      </p:sp>
      <p:sp>
        <p:nvSpPr>
          <p:cNvPr id="42" name="Shape 42"/>
          <p:cNvSpPr txBox="1">
            <a:spLocks noGrp="1"/>
          </p:cNvSpPr>
          <p:nvPr>
            <p:ph type="body" idx="1"/>
          </p:nvPr>
        </p:nvSpPr>
        <p:spPr>
          <a:xfrm>
            <a:off x="241876" y="1693332"/>
            <a:ext cx="7793632" cy="4759151"/>
          </a:xfrm>
          <a:prstGeom prst="rect">
            <a:avLst/>
          </a:prstGeom>
        </p:spPr>
        <p:txBody>
          <a:bodyPr vert="horz" lIns="91425" tIns="91425" rIns="91425" bIns="91425" rtlCol="0" anchor="t" anchorCtr="0">
            <a:noAutofit/>
          </a:bodyPr>
          <a:lstStyle/>
          <a:p>
            <a:pPr>
              <a:buClr>
                <a:schemeClr val="accent1"/>
              </a:buClr>
              <a:buSzPct val="100000"/>
              <a:buFont typeface="Arial" pitchFamily="34" charset="0"/>
              <a:buChar char="•"/>
            </a:pPr>
            <a:r>
              <a:rPr lang="fi-FI" dirty="0">
                <a:solidFill>
                  <a:schemeClr val="accent1"/>
                </a:solidFill>
              </a:rPr>
              <a:t>lajinimessä kaksi osaa: </a:t>
            </a:r>
          </a:p>
          <a:p>
            <a:pPr lvl="1">
              <a:buClr>
                <a:schemeClr val="accent1"/>
              </a:buClr>
              <a:buFont typeface="Arial" pitchFamily="34" charset="0"/>
              <a:buChar char="•"/>
            </a:pPr>
            <a:r>
              <a:rPr lang="fi-FI" dirty="0">
                <a:solidFill>
                  <a:schemeClr val="accent1"/>
                </a:solidFill>
              </a:rPr>
              <a:t>sukunimi </a:t>
            </a:r>
            <a:r>
              <a:rPr lang="fi-FI" i="1" dirty="0" err="1">
                <a:solidFill>
                  <a:schemeClr val="accent1"/>
                </a:solidFill>
              </a:rPr>
              <a:t>Passer</a:t>
            </a:r>
            <a:endParaRPr lang="fi-FI" i="1" dirty="0">
              <a:solidFill>
                <a:schemeClr val="accent1"/>
              </a:solidFill>
            </a:endParaRPr>
          </a:p>
          <a:p>
            <a:pPr lvl="1">
              <a:buClr>
                <a:schemeClr val="accent1"/>
              </a:buClr>
              <a:buFont typeface="Arial" pitchFamily="34" charset="0"/>
              <a:buChar char="•"/>
            </a:pPr>
            <a:r>
              <a:rPr lang="fi-FI" dirty="0">
                <a:solidFill>
                  <a:schemeClr val="accent1"/>
                </a:solidFill>
              </a:rPr>
              <a:t>lajinimi  </a:t>
            </a:r>
            <a:r>
              <a:rPr lang="fi-FI" i="1" dirty="0" err="1">
                <a:solidFill>
                  <a:schemeClr val="accent1"/>
                </a:solidFill>
              </a:rPr>
              <a:t>domesticus</a:t>
            </a:r>
            <a:endParaRPr lang="fi-FI" i="1" dirty="0">
              <a:solidFill>
                <a:schemeClr val="accent1"/>
              </a:solidFill>
            </a:endParaRPr>
          </a:p>
          <a:p>
            <a:pPr lvl="1">
              <a:buClr>
                <a:schemeClr val="accent1"/>
              </a:buClr>
              <a:buFont typeface="Arial" pitchFamily="34" charset="0"/>
              <a:buChar char="•"/>
            </a:pPr>
            <a:r>
              <a:rPr lang="fi-FI" dirty="0">
                <a:solidFill>
                  <a:schemeClr val="accent1"/>
                </a:solidFill>
              </a:rPr>
              <a:t>sukuosa kirjoitetaan isolla, lajiosa pienellä</a:t>
            </a:r>
          </a:p>
          <a:p>
            <a:pPr>
              <a:buClr>
                <a:schemeClr val="accent1"/>
              </a:buClr>
              <a:buSzPct val="100000"/>
              <a:buFont typeface="Arial" pitchFamily="34" charset="0"/>
              <a:buChar char="•"/>
            </a:pPr>
            <a:r>
              <a:rPr lang="fi-FI" dirty="0">
                <a:solidFill>
                  <a:schemeClr val="accent1"/>
                </a:solidFill>
              </a:rPr>
              <a:t>varpunen, </a:t>
            </a:r>
            <a:r>
              <a:rPr lang="fi-FI" i="1" dirty="0" err="1">
                <a:solidFill>
                  <a:srgbClr val="FF0000"/>
                </a:solidFill>
              </a:rPr>
              <a:t>P</a:t>
            </a:r>
            <a:r>
              <a:rPr lang="fi-FI" i="1" dirty="0" err="1">
                <a:solidFill>
                  <a:schemeClr val="accent1"/>
                </a:solidFill>
              </a:rPr>
              <a:t>asser</a:t>
            </a:r>
            <a:r>
              <a:rPr lang="fi-FI" i="1" dirty="0">
                <a:solidFill>
                  <a:schemeClr val="accent1"/>
                </a:solidFill>
              </a:rPr>
              <a:t> </a:t>
            </a:r>
            <a:r>
              <a:rPr lang="fi-FI" i="1" dirty="0" err="1">
                <a:solidFill>
                  <a:srgbClr val="FF0000"/>
                </a:solidFill>
              </a:rPr>
              <a:t>d</a:t>
            </a:r>
            <a:r>
              <a:rPr lang="fi-FI" i="1" dirty="0" err="1">
                <a:solidFill>
                  <a:schemeClr val="accent1"/>
                </a:solidFill>
              </a:rPr>
              <a:t>omesticus</a:t>
            </a:r>
            <a:endParaRPr lang="fi-FI" i="1" dirty="0">
              <a:solidFill>
                <a:schemeClr val="accent1"/>
              </a:solidFill>
            </a:endParaRPr>
          </a:p>
          <a:p>
            <a:pPr>
              <a:buClr>
                <a:schemeClr val="accent1"/>
              </a:buClr>
              <a:buSzPct val="100000"/>
              <a:buFont typeface="Arial" pitchFamily="34" charset="0"/>
              <a:buChar char="•"/>
            </a:pPr>
            <a:r>
              <a:rPr lang="fi-FI" dirty="0">
                <a:solidFill>
                  <a:schemeClr val="accent1"/>
                </a:solidFill>
              </a:rPr>
              <a:t>tekstissä lajit kirjoitetaan </a:t>
            </a:r>
            <a:r>
              <a:rPr lang="fi-FI" i="1" dirty="0">
                <a:solidFill>
                  <a:schemeClr val="accent1"/>
                </a:solidFill>
              </a:rPr>
              <a:t>kursiivilla</a:t>
            </a:r>
          </a:p>
          <a:p>
            <a:pPr marL="0" indent="0">
              <a:buClr>
                <a:schemeClr val="accent1"/>
              </a:buClr>
              <a:buSzPct val="100000"/>
              <a:buNone/>
            </a:pPr>
            <a:r>
              <a:rPr lang="fi-FI" dirty="0">
                <a:solidFill>
                  <a:schemeClr val="accent1"/>
                </a:solidFill>
              </a:rPr>
              <a:t>vrt. pikkuvarpunen, </a:t>
            </a:r>
          </a:p>
          <a:p>
            <a:pPr marL="0" indent="0">
              <a:buClr>
                <a:schemeClr val="accent1"/>
              </a:buClr>
              <a:buSzPct val="100000"/>
              <a:buNone/>
            </a:pPr>
            <a:r>
              <a:rPr lang="fi-FI" i="1" dirty="0" err="1">
                <a:solidFill>
                  <a:schemeClr val="accent1"/>
                </a:solidFill>
              </a:rPr>
              <a:t>Passer</a:t>
            </a:r>
            <a:r>
              <a:rPr lang="fi-FI" i="1" dirty="0">
                <a:solidFill>
                  <a:schemeClr val="accent1"/>
                </a:solidFill>
              </a:rPr>
              <a:t> </a:t>
            </a:r>
            <a:r>
              <a:rPr lang="fi-FI" i="1" dirty="0" err="1">
                <a:solidFill>
                  <a:schemeClr val="accent1"/>
                </a:solidFill>
              </a:rPr>
              <a:t>montanus</a:t>
            </a:r>
            <a:endParaRPr lang="fi-FI" dirty="0">
              <a:solidFill>
                <a:schemeClr val="accent1"/>
              </a:solidFill>
            </a:endParaRPr>
          </a:p>
          <a:p>
            <a:pPr lvl="1">
              <a:buClr>
                <a:schemeClr val="accent1"/>
              </a:buClr>
              <a:buFont typeface="Arial" pitchFamily="34" charset="0"/>
              <a:buChar char="•"/>
            </a:pPr>
            <a:endParaRPr lang="fi-FI" b="1" i="1" dirty="0">
              <a:solidFill>
                <a:schemeClr val="accent1"/>
              </a:solidFill>
            </a:endParaRPr>
          </a:p>
          <a:p>
            <a:pPr lvl="1">
              <a:buClr>
                <a:schemeClr val="accent1"/>
              </a:buClr>
              <a:buFont typeface="Arial" pitchFamily="34" charset="0"/>
              <a:buChar char="•"/>
            </a:pPr>
            <a:endParaRPr lang="fi-FI" b="1" i="1" dirty="0">
              <a:solidFill>
                <a:schemeClr val="accent1"/>
              </a:solidFill>
            </a:endParaRPr>
          </a:p>
          <a:p>
            <a:pPr lvl="1">
              <a:buClr>
                <a:schemeClr val="accent1"/>
              </a:buClr>
              <a:buFont typeface="Arial" pitchFamily="34" charset="0"/>
              <a:buChar char="•"/>
            </a:pPr>
            <a:endParaRPr lang="fi-FI" b="1" i="1" dirty="0">
              <a:solidFill>
                <a:schemeClr val="accent1"/>
              </a:solidFill>
            </a:endParaRPr>
          </a:p>
        </p:txBody>
      </p:sp>
      <p:pic>
        <p:nvPicPr>
          <p:cNvPr id="1026" name="Picture 2" descr="C:\Users\tarkikr\Desktop\nettitehtävät 28.2\Muut kuvat\169tehtvarpun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052" y="649761"/>
            <a:ext cx="4198051" cy="375197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lmaisia Kuvia : luonto, villieläimet, nokka, makro, hylly ..."/>
          <p:cNvSpPr>
            <a:spLocks noChangeAspect="1" noChangeArrowheads="1"/>
          </p:cNvSpPr>
          <p:nvPr/>
        </p:nvSpPr>
        <p:spPr bwMode="auto">
          <a:xfrm>
            <a:off x="89476" y="-2685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 name="AutoShape 4" descr="Ilmaisia Kuvia : luonto, villieläimet, nokka, makro, hylly ..."/>
          <p:cNvSpPr>
            <a:spLocks noChangeAspect="1" noChangeArrowheads="1"/>
          </p:cNvSpPr>
          <p:nvPr/>
        </p:nvSpPr>
        <p:spPr bwMode="auto">
          <a:xfrm>
            <a:off x="241876" y="-1161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Picture 5"/>
          <p:cNvPicPr>
            <a:picLocks noChangeAspect="1"/>
          </p:cNvPicPr>
          <p:nvPr/>
        </p:nvPicPr>
        <p:blipFill>
          <a:blip r:embed="rId4"/>
          <a:stretch>
            <a:fillRect/>
          </a:stretch>
        </p:blipFill>
        <p:spPr>
          <a:xfrm>
            <a:off x="7849052" y="4582713"/>
            <a:ext cx="2904901" cy="1943643"/>
          </a:xfrm>
          <a:prstGeom prst="rect">
            <a:avLst/>
          </a:prstGeom>
        </p:spPr>
      </p:pic>
    </p:spTree>
    <p:extLst>
      <p:ext uri="{BB962C8B-B14F-4D97-AF65-F5344CB8AC3E}">
        <p14:creationId xmlns:p14="http://schemas.microsoft.com/office/powerpoint/2010/main" val="31041439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33800" cy="2800350"/>
          </a:xfrm>
          <a:prstGeom prst="rect">
            <a:avLst/>
          </a:prstGeom>
        </p:spPr>
      </p:pic>
      <p:sp>
        <p:nvSpPr>
          <p:cNvPr id="5" name="TextBox 4"/>
          <p:cNvSpPr txBox="1"/>
          <p:nvPr/>
        </p:nvSpPr>
        <p:spPr>
          <a:xfrm>
            <a:off x="104775" y="2925457"/>
            <a:ext cx="3829050" cy="400110"/>
          </a:xfrm>
          <a:prstGeom prst="rect">
            <a:avLst/>
          </a:prstGeom>
          <a:noFill/>
        </p:spPr>
        <p:txBody>
          <a:bodyPr wrap="square" rtlCol="0">
            <a:spAutoFit/>
          </a:bodyPr>
          <a:lstStyle/>
          <a:p>
            <a:r>
              <a:rPr lang="fi-FI" sz="2000" dirty="0">
                <a:latin typeface="Arial" panose="020B0604020202020204" pitchFamily="34" charset="0"/>
                <a:cs typeface="Arial" panose="020B0604020202020204" pitchFamily="34" charset="0"/>
              </a:rPr>
              <a:t>naurulokki, </a:t>
            </a:r>
            <a:r>
              <a:rPr lang="fi-FI" sz="2000" i="1" dirty="0" err="1">
                <a:latin typeface="Arial" panose="020B0604020202020204" pitchFamily="34" charset="0"/>
                <a:cs typeface="Arial" panose="020B0604020202020204" pitchFamily="34" charset="0"/>
              </a:rPr>
              <a:t>Larus</a:t>
            </a:r>
            <a:r>
              <a:rPr lang="fi-FI" sz="2000" i="1" dirty="0">
                <a:latin typeface="Arial" panose="020B0604020202020204" pitchFamily="34" charset="0"/>
                <a:cs typeface="Arial" panose="020B0604020202020204" pitchFamily="34" charset="0"/>
              </a:rPr>
              <a:t> </a:t>
            </a:r>
            <a:r>
              <a:rPr lang="fi-FI" sz="2000" i="1" dirty="0" err="1">
                <a:latin typeface="Arial" panose="020B0604020202020204" pitchFamily="34" charset="0"/>
                <a:cs typeface="Arial" panose="020B0604020202020204" pitchFamily="34" charset="0"/>
              </a:rPr>
              <a:t>ridibundus</a:t>
            </a:r>
            <a:endParaRPr lang="fi-FI" sz="2000"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213" y="0"/>
            <a:ext cx="4049787" cy="2698803"/>
          </a:xfrm>
          <a:prstGeom prst="rect">
            <a:avLst/>
          </a:prstGeom>
        </p:spPr>
      </p:pic>
      <p:sp>
        <p:nvSpPr>
          <p:cNvPr id="7" name="TextBox 6"/>
          <p:cNvSpPr txBox="1"/>
          <p:nvPr/>
        </p:nvSpPr>
        <p:spPr>
          <a:xfrm>
            <a:off x="8142213" y="2801553"/>
            <a:ext cx="3829050" cy="400110"/>
          </a:xfrm>
          <a:prstGeom prst="rect">
            <a:avLst/>
          </a:prstGeom>
          <a:noFill/>
        </p:spPr>
        <p:txBody>
          <a:bodyPr wrap="square" rtlCol="0">
            <a:spAutoFit/>
          </a:bodyPr>
          <a:lstStyle/>
          <a:p>
            <a:r>
              <a:rPr lang="fi-FI" sz="2000" dirty="0">
                <a:latin typeface="Arial" panose="020B0604020202020204" pitchFamily="34" charset="0"/>
                <a:cs typeface="Arial" panose="020B0604020202020204" pitchFamily="34" charset="0"/>
              </a:rPr>
              <a:t>kalalokki, </a:t>
            </a:r>
            <a:r>
              <a:rPr lang="fi-FI" sz="2000" i="1" dirty="0" err="1">
                <a:latin typeface="Arial" panose="020B0604020202020204" pitchFamily="34" charset="0"/>
                <a:cs typeface="Arial" panose="020B0604020202020204" pitchFamily="34" charset="0"/>
              </a:rPr>
              <a:t>Larus</a:t>
            </a:r>
            <a:r>
              <a:rPr lang="fi-FI" sz="2000" i="1" dirty="0">
                <a:latin typeface="Arial" panose="020B0604020202020204" pitchFamily="34" charset="0"/>
                <a:cs typeface="Arial" panose="020B0604020202020204" pitchFamily="34" charset="0"/>
              </a:rPr>
              <a:t> </a:t>
            </a:r>
            <a:r>
              <a:rPr lang="fi-FI" sz="2000" i="1" dirty="0" err="1">
                <a:latin typeface="Arial" panose="020B0604020202020204" pitchFamily="34" charset="0"/>
                <a:cs typeface="Arial" panose="020B0604020202020204" pitchFamily="34" charset="0"/>
              </a:rPr>
              <a:t>canus</a:t>
            </a:r>
            <a:endParaRPr lang="fi-FI" sz="20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67" y="4450086"/>
            <a:ext cx="4548188" cy="2431925"/>
          </a:xfrm>
          <a:prstGeom prst="rect">
            <a:avLst/>
          </a:prstGeom>
        </p:spPr>
      </p:pic>
      <p:sp>
        <p:nvSpPr>
          <p:cNvPr id="10" name="TextBox 9"/>
          <p:cNvSpPr txBox="1"/>
          <p:nvPr/>
        </p:nvSpPr>
        <p:spPr>
          <a:xfrm>
            <a:off x="4238187" y="4433354"/>
            <a:ext cx="2095499" cy="400110"/>
          </a:xfrm>
          <a:prstGeom prst="rect">
            <a:avLst/>
          </a:prstGeom>
          <a:noFill/>
        </p:spPr>
        <p:txBody>
          <a:bodyPr wrap="square" rtlCol="0">
            <a:spAutoFit/>
          </a:bodyPr>
          <a:lstStyle/>
          <a:p>
            <a:pPr algn="r"/>
            <a:r>
              <a:rPr lang="fi-FI" sz="2000" dirty="0">
                <a:latin typeface="Arial" panose="020B0604020202020204" pitchFamily="34" charset="0"/>
                <a:cs typeface="Arial" panose="020B0604020202020204" pitchFamily="34" charset="0"/>
              </a:rPr>
              <a:t>lokki, </a:t>
            </a:r>
            <a:r>
              <a:rPr lang="fi-FI" sz="2000" i="1" dirty="0" err="1">
                <a:latin typeface="Arial" panose="020B0604020202020204" pitchFamily="34" charset="0"/>
                <a:cs typeface="Arial" panose="020B0604020202020204" pitchFamily="34" charset="0"/>
              </a:rPr>
              <a:t>Larus</a:t>
            </a:r>
            <a:r>
              <a:rPr lang="fi-FI" sz="2000" i="1" dirty="0">
                <a:latin typeface="Arial" panose="020B0604020202020204" pitchFamily="34" charset="0"/>
                <a:cs typeface="Arial" panose="020B0604020202020204" pitchFamily="34" charset="0"/>
              </a:rPr>
              <a:t> sp.</a:t>
            </a:r>
          </a:p>
        </p:txBody>
      </p:sp>
      <p:sp>
        <p:nvSpPr>
          <p:cNvPr id="11" name="TextBox 10"/>
          <p:cNvSpPr txBox="1"/>
          <p:nvPr/>
        </p:nvSpPr>
        <p:spPr>
          <a:xfrm>
            <a:off x="4414324" y="4833464"/>
            <a:ext cx="2714625" cy="707886"/>
          </a:xfrm>
          <a:prstGeom prst="rect">
            <a:avLst/>
          </a:prstGeom>
          <a:noFill/>
        </p:spPr>
        <p:txBody>
          <a:bodyPr wrap="square" rtlCol="0">
            <a:spAutoFit/>
          </a:bodyPr>
          <a:lstStyle/>
          <a:p>
            <a:r>
              <a:rPr lang="fi-FI" sz="2000" dirty="0">
                <a:latin typeface="Arial" panose="020B0604020202020204" pitchFamily="34" charset="0"/>
                <a:cs typeface="Arial" panose="020B0604020202020204" pitchFamily="34" charset="0"/>
              </a:rPr>
              <a:t>sp. = </a:t>
            </a:r>
          </a:p>
          <a:p>
            <a:r>
              <a:rPr lang="fi-FI" sz="2000" dirty="0" err="1">
                <a:latin typeface="Arial" panose="020B0604020202020204" pitchFamily="34" charset="0"/>
                <a:cs typeface="Arial" panose="020B0604020202020204" pitchFamily="34" charset="0"/>
              </a:rPr>
              <a:t>species</a:t>
            </a:r>
            <a:r>
              <a:rPr lang="fi-FI" sz="2000" dirty="0">
                <a:latin typeface="Arial" panose="020B0604020202020204" pitchFamily="34" charset="0"/>
                <a:cs typeface="Arial" panose="020B0604020202020204" pitchFamily="34" charset="0"/>
              </a:rPr>
              <a:t>, laji</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5853" y="3914429"/>
            <a:ext cx="3866147" cy="2899610"/>
          </a:xfrm>
          <a:prstGeom prst="rect">
            <a:avLst/>
          </a:prstGeom>
        </p:spPr>
      </p:pic>
      <p:sp>
        <p:nvSpPr>
          <p:cNvPr id="13" name="TextBox 12"/>
          <p:cNvSpPr txBox="1"/>
          <p:nvPr/>
        </p:nvSpPr>
        <p:spPr>
          <a:xfrm>
            <a:off x="5843295" y="5364228"/>
            <a:ext cx="2482558" cy="1323439"/>
          </a:xfrm>
          <a:prstGeom prst="rect">
            <a:avLst/>
          </a:prstGeom>
          <a:noFill/>
        </p:spPr>
        <p:txBody>
          <a:bodyPr wrap="square" rtlCol="0">
            <a:spAutoFit/>
          </a:bodyPr>
          <a:lstStyle/>
          <a:p>
            <a:pPr algn="r"/>
            <a:r>
              <a:rPr lang="fi-FI" sz="2000" dirty="0">
                <a:latin typeface="Arial" panose="020B0604020202020204" pitchFamily="34" charset="0"/>
                <a:cs typeface="Arial" panose="020B0604020202020204" pitchFamily="34" charset="0"/>
              </a:rPr>
              <a:t>alalaji: suomenselkälokki, </a:t>
            </a:r>
            <a:r>
              <a:rPr lang="fi-FI" sz="2000" i="1" dirty="0" err="1">
                <a:latin typeface="Arial" panose="020B0604020202020204" pitchFamily="34" charset="0"/>
                <a:cs typeface="Arial" panose="020B0604020202020204" pitchFamily="34" charset="0"/>
              </a:rPr>
              <a:t>Larus</a:t>
            </a:r>
            <a:r>
              <a:rPr lang="fi-FI" sz="2000" i="1" dirty="0">
                <a:latin typeface="Arial" panose="020B0604020202020204" pitchFamily="34" charset="0"/>
                <a:cs typeface="Arial" panose="020B0604020202020204" pitchFamily="34" charset="0"/>
              </a:rPr>
              <a:t> </a:t>
            </a:r>
            <a:r>
              <a:rPr lang="fi-FI" sz="2000" i="1" dirty="0" err="1">
                <a:latin typeface="Arial" panose="020B0604020202020204" pitchFamily="34" charset="0"/>
                <a:cs typeface="Arial" panose="020B0604020202020204" pitchFamily="34" charset="0"/>
              </a:rPr>
              <a:t>fuscus</a:t>
            </a:r>
            <a:r>
              <a:rPr lang="fi-FI" sz="2000" i="1" dirty="0">
                <a:latin typeface="Arial" panose="020B0604020202020204" pitchFamily="34" charset="0"/>
                <a:cs typeface="Arial" panose="020B0604020202020204" pitchFamily="34" charset="0"/>
              </a:rPr>
              <a:t> </a:t>
            </a:r>
            <a:r>
              <a:rPr lang="fi-FI" sz="2000" i="1" dirty="0" err="1">
                <a:latin typeface="Arial" panose="020B0604020202020204" pitchFamily="34" charset="0"/>
                <a:cs typeface="Arial" panose="020B0604020202020204" pitchFamily="34" charset="0"/>
              </a:rPr>
              <a:t>fuscus</a:t>
            </a:r>
            <a:endParaRPr lang="fi-FI" sz="2000" i="1" dirty="0">
              <a:latin typeface="Arial" panose="020B0604020202020204" pitchFamily="34" charset="0"/>
              <a:cs typeface="Arial" panose="020B0604020202020204" pitchFamily="34" charset="0"/>
            </a:endParaRPr>
          </a:p>
          <a:p>
            <a:pPr algn="r"/>
            <a:r>
              <a:rPr lang="fi-FI" sz="2000" dirty="0">
                <a:latin typeface="Arial" panose="020B0604020202020204" pitchFamily="34" charset="0"/>
                <a:cs typeface="Arial" panose="020B0604020202020204" pitchFamily="34" charset="0"/>
              </a:rPr>
              <a:t>Kasveista </a:t>
            </a:r>
            <a:r>
              <a:rPr lang="fi-FI" sz="2000" i="1" dirty="0" err="1">
                <a:latin typeface="Arial" panose="020B0604020202020204" pitchFamily="34" charset="0"/>
                <a:cs typeface="Arial" panose="020B0604020202020204" pitchFamily="34" charset="0"/>
              </a:rPr>
              <a:t>subsp</a:t>
            </a:r>
            <a:r>
              <a:rPr lang="fi-FI"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458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solidFill>
                  <a:schemeClr val="tx2">
                    <a:lumMod val="60000"/>
                    <a:lumOff val="40000"/>
                  </a:schemeClr>
                </a:solidFill>
              </a:rPr>
              <a:t>Lajiristeymät</a:t>
            </a:r>
          </a:p>
        </p:txBody>
      </p:sp>
      <p:sp>
        <p:nvSpPr>
          <p:cNvPr id="3" name="Rectangle 2"/>
          <p:cNvSpPr/>
          <p:nvPr/>
        </p:nvSpPr>
        <p:spPr>
          <a:xfrm>
            <a:off x="695325" y="5391151"/>
            <a:ext cx="5133975" cy="646331"/>
          </a:xfrm>
          <a:prstGeom prst="rect">
            <a:avLst/>
          </a:prstGeom>
        </p:spPr>
        <p:txBody>
          <a:bodyPr wrap="square">
            <a:spAutoFit/>
          </a:bodyPr>
          <a:lstStyle/>
          <a:p>
            <a:r>
              <a:rPr lang="fi-FI" dirty="0" err="1"/>
              <a:t>liikeri</a:t>
            </a:r>
            <a:r>
              <a:rPr lang="fi-FI" dirty="0"/>
              <a:t> eli naarastiikerin ja urosleijonan risteymä </a:t>
            </a:r>
          </a:p>
          <a:p>
            <a:r>
              <a:rPr lang="fi-FI" dirty="0"/>
              <a:t>(</a:t>
            </a:r>
            <a:r>
              <a:rPr lang="fi-FI" i="1" dirty="0" err="1"/>
              <a:t>Panthera</a:t>
            </a:r>
            <a:r>
              <a:rPr lang="fi-FI" i="1" dirty="0"/>
              <a:t> </a:t>
            </a:r>
            <a:r>
              <a:rPr lang="fi-FI" i="1" dirty="0" err="1"/>
              <a:t>tigris</a:t>
            </a:r>
            <a:r>
              <a:rPr lang="fi-FI" i="1" dirty="0"/>
              <a:t> x </a:t>
            </a:r>
            <a:r>
              <a:rPr lang="fi-FI" i="1" dirty="0" err="1"/>
              <a:t>Panthera</a:t>
            </a:r>
            <a:r>
              <a:rPr lang="fi-FI" i="1" dirty="0"/>
              <a:t> </a:t>
            </a:r>
            <a:r>
              <a:rPr lang="fi-FI" i="1" dirty="0" err="1"/>
              <a:t>leo</a:t>
            </a:r>
            <a:r>
              <a:rPr lang="fi-FI"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2000249"/>
            <a:ext cx="4886325" cy="32516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785" y="2000249"/>
            <a:ext cx="4457192" cy="3124201"/>
          </a:xfrm>
          <a:prstGeom prst="rect">
            <a:avLst/>
          </a:prstGeom>
        </p:spPr>
      </p:pic>
      <p:sp>
        <p:nvSpPr>
          <p:cNvPr id="6" name="Rectangle 5"/>
          <p:cNvSpPr/>
          <p:nvPr/>
        </p:nvSpPr>
        <p:spPr>
          <a:xfrm>
            <a:off x="6800850" y="5286718"/>
            <a:ext cx="5133975" cy="646331"/>
          </a:xfrm>
          <a:prstGeom prst="rect">
            <a:avLst/>
          </a:prstGeom>
        </p:spPr>
        <p:txBody>
          <a:bodyPr wrap="square">
            <a:spAutoFit/>
          </a:bodyPr>
          <a:lstStyle/>
          <a:p>
            <a:r>
              <a:rPr lang="fi-FI" dirty="0"/>
              <a:t>tiikoni eli naarasleijonan ja urostiikerin risteymä </a:t>
            </a:r>
          </a:p>
          <a:p>
            <a:r>
              <a:rPr lang="fi-FI" dirty="0"/>
              <a:t>(</a:t>
            </a:r>
            <a:r>
              <a:rPr lang="fi-FI" i="1" dirty="0" err="1"/>
              <a:t>Panthera</a:t>
            </a:r>
            <a:r>
              <a:rPr lang="fi-FI" i="1" dirty="0"/>
              <a:t> </a:t>
            </a:r>
            <a:r>
              <a:rPr lang="fi-FI" i="1" dirty="0" err="1"/>
              <a:t>leo</a:t>
            </a:r>
            <a:r>
              <a:rPr lang="fi-FI" i="1" dirty="0"/>
              <a:t> x </a:t>
            </a:r>
            <a:r>
              <a:rPr lang="fi-FI" i="1" dirty="0" err="1"/>
              <a:t>Panthera</a:t>
            </a:r>
            <a:r>
              <a:rPr lang="fi-FI" i="1" dirty="0"/>
              <a:t> </a:t>
            </a:r>
            <a:r>
              <a:rPr lang="fi-FI" i="1" dirty="0" err="1"/>
              <a:t>tigris</a:t>
            </a:r>
            <a:r>
              <a:rPr lang="fi-FI" dirty="0"/>
              <a:t>)</a:t>
            </a:r>
          </a:p>
        </p:txBody>
      </p:sp>
    </p:spTree>
    <p:extLst>
      <p:ext uri="{BB962C8B-B14F-4D97-AF65-F5344CB8AC3E}">
        <p14:creationId xmlns:p14="http://schemas.microsoft.com/office/powerpoint/2010/main" val="364770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solidFill>
                  <a:schemeClr val="accent1">
                    <a:lumMod val="75000"/>
                  </a:schemeClr>
                </a:solidFill>
              </a:rPr>
              <a:t>Systematiikka ja </a:t>
            </a:r>
            <a:r>
              <a:rPr lang="fi-FI" dirty="0" err="1">
                <a:solidFill>
                  <a:schemeClr val="accent1">
                    <a:lumMod val="75000"/>
                  </a:schemeClr>
                </a:solidFill>
              </a:rPr>
              <a:t>fylogenia</a:t>
            </a:r>
            <a:endParaRPr lang="fi-FI" dirty="0">
              <a:solidFill>
                <a:schemeClr val="accent1">
                  <a:lumMod val="75000"/>
                </a:schemeClr>
              </a:solidFill>
            </a:endParaRPr>
          </a:p>
        </p:txBody>
      </p:sp>
      <p:sp>
        <p:nvSpPr>
          <p:cNvPr id="3" name="Sisällön paikkamerkki 2"/>
          <p:cNvSpPr>
            <a:spLocks noGrp="1"/>
          </p:cNvSpPr>
          <p:nvPr>
            <p:ph idx="1"/>
          </p:nvPr>
        </p:nvSpPr>
        <p:spPr>
          <a:xfrm>
            <a:off x="748145" y="2046514"/>
            <a:ext cx="10529455" cy="4434866"/>
          </a:xfrm>
        </p:spPr>
        <p:txBody>
          <a:bodyPr/>
          <a:lstStyle/>
          <a:p>
            <a:r>
              <a:rPr lang="fi-FI" dirty="0">
                <a:solidFill>
                  <a:schemeClr val="accent1">
                    <a:lumMod val="75000"/>
                  </a:schemeClr>
                </a:solidFill>
              </a:rPr>
              <a:t>systematiikka tutkii eliöiden monimuotoisuutta ja eliöiden välisiä sukulaisuussuhteita</a:t>
            </a:r>
          </a:p>
          <a:p>
            <a:r>
              <a:rPr lang="fi-FI" dirty="0" err="1">
                <a:solidFill>
                  <a:schemeClr val="accent1">
                    <a:lumMod val="75000"/>
                  </a:schemeClr>
                </a:solidFill>
              </a:rPr>
              <a:t>fylogenia</a:t>
            </a:r>
            <a:r>
              <a:rPr lang="fi-FI" dirty="0">
                <a:solidFill>
                  <a:schemeClr val="accent1">
                    <a:lumMod val="75000"/>
                  </a:schemeClr>
                </a:solidFill>
              </a:rPr>
              <a:t> kuvaa lajien </a:t>
            </a:r>
            <a:r>
              <a:rPr lang="fi-FI" dirty="0" err="1">
                <a:solidFill>
                  <a:schemeClr val="accent1">
                    <a:lumMod val="75000"/>
                  </a:schemeClr>
                </a:solidFill>
              </a:rPr>
              <a:t>polveutumis</a:t>
            </a:r>
            <a:r>
              <a:rPr lang="fi-FI" dirty="0">
                <a:solidFill>
                  <a:schemeClr val="accent1">
                    <a:lumMod val="75000"/>
                  </a:schemeClr>
                </a:solidFill>
              </a:rPr>
              <a:t>- eli kehityshistoriaa</a:t>
            </a:r>
          </a:p>
          <a:p>
            <a:endParaRPr lang="fi-FI" dirty="0"/>
          </a:p>
          <a:p>
            <a:endParaRPr lang="fi-FI" dirty="0"/>
          </a:p>
        </p:txBody>
      </p:sp>
    </p:spTree>
    <p:extLst>
      <p:ext uri="{BB962C8B-B14F-4D97-AF65-F5344CB8AC3E}">
        <p14:creationId xmlns:p14="http://schemas.microsoft.com/office/powerpoint/2010/main" val="3986178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78691" y="679872"/>
            <a:ext cx="5412509" cy="1143000"/>
          </a:xfrm>
          <a:prstGeom prst="rect">
            <a:avLst/>
          </a:prstGeom>
        </p:spPr>
        <p:txBody>
          <a:bodyPr vert="horz" lIns="91425" tIns="91425" rIns="91425" bIns="91425" rtlCol="0" anchor="b" anchorCtr="0">
            <a:noAutofit/>
          </a:bodyPr>
          <a:lstStyle/>
          <a:p>
            <a:pPr lvl="0" algn="ctr"/>
            <a:r>
              <a:rPr lang="fi" dirty="0">
                <a:solidFill>
                  <a:srgbClr val="4A86E8"/>
                </a:solidFill>
              </a:rPr>
              <a:t>Risteymät eivät </a:t>
            </a:r>
            <a:r>
              <a:rPr lang="fi-FI" dirty="0">
                <a:solidFill>
                  <a:srgbClr val="4A86E8"/>
                </a:solidFill>
              </a:rPr>
              <a:t>yleensä</a:t>
            </a:r>
            <a:br>
              <a:rPr lang="fi" dirty="0">
                <a:solidFill>
                  <a:srgbClr val="4A86E8"/>
                </a:solidFill>
              </a:rPr>
            </a:br>
            <a:r>
              <a:rPr lang="fi" dirty="0">
                <a:solidFill>
                  <a:srgbClr val="4A86E8"/>
                </a:solidFill>
              </a:rPr>
              <a:t>pysty lisääntymään</a:t>
            </a:r>
          </a:p>
        </p:txBody>
      </p:sp>
      <p:sp>
        <p:nvSpPr>
          <p:cNvPr id="42" name="Shape 42"/>
          <p:cNvSpPr txBox="1">
            <a:spLocks noGrp="1"/>
          </p:cNvSpPr>
          <p:nvPr>
            <p:ph type="body" idx="1"/>
          </p:nvPr>
        </p:nvSpPr>
        <p:spPr>
          <a:xfrm>
            <a:off x="378691" y="2186747"/>
            <a:ext cx="6581405" cy="4967700"/>
          </a:xfrm>
          <a:prstGeom prst="rect">
            <a:avLst/>
          </a:prstGeom>
        </p:spPr>
        <p:txBody>
          <a:bodyPr vert="horz" lIns="91425" tIns="91425" rIns="91425" bIns="91425" rtlCol="0" anchor="t" anchorCtr="0">
            <a:noAutofit/>
          </a:bodyPr>
          <a:lstStyle/>
          <a:p>
            <a:pPr>
              <a:buClr>
                <a:schemeClr val="accent1"/>
              </a:buClr>
              <a:buSzPct val="100000"/>
              <a:buFont typeface="Arial" pitchFamily="34" charset="0"/>
              <a:buChar char="•"/>
            </a:pPr>
            <a:endParaRPr lang="fi-FI" b="1" dirty="0">
              <a:solidFill>
                <a:schemeClr val="accent1"/>
              </a:solidFill>
            </a:endParaRPr>
          </a:p>
          <a:p>
            <a:pPr>
              <a:buClr>
                <a:schemeClr val="accent1"/>
              </a:buClr>
              <a:buSzPct val="100000"/>
              <a:buFont typeface="Arial" pitchFamily="34" charset="0"/>
              <a:buChar char="•"/>
            </a:pPr>
            <a:r>
              <a:rPr lang="fi" sz="2400" dirty="0">
                <a:solidFill>
                  <a:schemeClr val="accent1"/>
                </a:solidFill>
              </a:rPr>
              <a:t>eri lajiin kuuluvien yksilöiden jälkeläiset </a:t>
            </a:r>
            <a:br>
              <a:rPr lang="fi" sz="2400" dirty="0">
                <a:solidFill>
                  <a:schemeClr val="accent1"/>
                </a:solidFill>
              </a:rPr>
            </a:br>
            <a:r>
              <a:rPr lang="fi" sz="2400" dirty="0">
                <a:solidFill>
                  <a:schemeClr val="accent1"/>
                </a:solidFill>
              </a:rPr>
              <a:t>eivät pysty lisääntymään</a:t>
            </a:r>
          </a:p>
          <a:p>
            <a:pPr>
              <a:buClr>
                <a:schemeClr val="accent1"/>
              </a:buClr>
              <a:buSzPct val="100000"/>
              <a:buFont typeface="Arial" pitchFamily="34" charset="0"/>
              <a:buChar char="•"/>
            </a:pPr>
            <a:r>
              <a:rPr lang="fi-FI" sz="2400" dirty="0">
                <a:solidFill>
                  <a:schemeClr val="accent1"/>
                </a:solidFill>
              </a:rPr>
              <a:t>poikkeus: lähisukuiset lajit voivat lisääntyä keskenään</a:t>
            </a:r>
          </a:p>
          <a:p>
            <a:pPr>
              <a:buClr>
                <a:schemeClr val="accent1"/>
              </a:buClr>
              <a:buSzPct val="100000"/>
              <a:buFont typeface="Arial" pitchFamily="34" charset="0"/>
              <a:buChar char="•"/>
            </a:pPr>
            <a:r>
              <a:rPr lang="fi-FI" sz="2400" dirty="0">
                <a:solidFill>
                  <a:schemeClr val="accent1"/>
                </a:solidFill>
              </a:rPr>
              <a:t>muuli (hybridi)</a:t>
            </a:r>
            <a:r>
              <a:rPr lang="fi" sz="2400" dirty="0">
                <a:solidFill>
                  <a:schemeClr val="accent1"/>
                </a:solidFill>
              </a:rPr>
              <a:t> </a:t>
            </a:r>
            <a:r>
              <a:rPr lang="fi-FI" sz="2400" dirty="0">
                <a:solidFill>
                  <a:schemeClr val="accent1"/>
                </a:solidFill>
              </a:rPr>
              <a:t>on hevosen ja aasin jälkeläinen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99" y="1822872"/>
            <a:ext cx="5052207" cy="343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3364" y="5301734"/>
            <a:ext cx="2300501" cy="369332"/>
          </a:xfrm>
          <a:prstGeom prst="rect">
            <a:avLst/>
          </a:prstGeom>
          <a:noFill/>
        </p:spPr>
        <p:txBody>
          <a:bodyPr wrap="square" rtlCol="0">
            <a:spAutoFit/>
          </a:bodyPr>
          <a:lstStyle/>
          <a:p>
            <a:r>
              <a:rPr lang="fi-FI" i="1" dirty="0" err="1"/>
              <a:t>Equus</a:t>
            </a:r>
            <a:r>
              <a:rPr lang="fi-FI" i="1" dirty="0"/>
              <a:t> </a:t>
            </a:r>
            <a:r>
              <a:rPr lang="fi-FI" i="1" dirty="0" err="1"/>
              <a:t>asinus</a:t>
            </a:r>
            <a:r>
              <a:rPr lang="fi-FI" i="1" dirty="0"/>
              <a:t> </a:t>
            </a:r>
            <a:r>
              <a:rPr lang="fi-FI" i="1" dirty="0" err="1"/>
              <a:t>asinus</a:t>
            </a:r>
            <a:endParaRPr lang="fi-FI" dirty="0"/>
          </a:p>
        </p:txBody>
      </p:sp>
      <p:sp>
        <p:nvSpPr>
          <p:cNvPr id="3" name="Rectangle 2"/>
          <p:cNvSpPr/>
          <p:nvPr/>
        </p:nvSpPr>
        <p:spPr>
          <a:xfrm>
            <a:off x="9970236" y="5301734"/>
            <a:ext cx="1653017" cy="369332"/>
          </a:xfrm>
          <a:prstGeom prst="rect">
            <a:avLst/>
          </a:prstGeom>
        </p:spPr>
        <p:txBody>
          <a:bodyPr wrap="none">
            <a:spAutoFit/>
          </a:bodyPr>
          <a:lstStyle/>
          <a:p>
            <a:r>
              <a:rPr lang="fi-FI" i="1" dirty="0" err="1"/>
              <a:t>Equus</a:t>
            </a:r>
            <a:r>
              <a:rPr lang="fi-FI" i="1" dirty="0"/>
              <a:t> </a:t>
            </a:r>
            <a:r>
              <a:rPr lang="fi-FI" i="1" dirty="0" err="1"/>
              <a:t>caballus</a:t>
            </a:r>
            <a:endParaRPr lang="fi-FI" dirty="0"/>
          </a:p>
        </p:txBody>
      </p:sp>
      <p:sp>
        <p:nvSpPr>
          <p:cNvPr id="7" name="TextBox 6"/>
          <p:cNvSpPr txBox="1"/>
          <p:nvPr/>
        </p:nvSpPr>
        <p:spPr>
          <a:xfrm>
            <a:off x="6767299" y="679872"/>
            <a:ext cx="4992901" cy="1477328"/>
          </a:xfrm>
          <a:prstGeom prst="rect">
            <a:avLst/>
          </a:prstGeom>
          <a:noFill/>
        </p:spPr>
        <p:txBody>
          <a:bodyPr wrap="square" rtlCol="0">
            <a:spAutoFit/>
          </a:bodyPr>
          <a:lstStyle/>
          <a:p>
            <a:r>
              <a:rPr lang="fi-FI" dirty="0"/>
              <a:t>Muulin isä on aasiori ja emä hevostamma. Jos taas emä on aasi ja isä hevonen, on jälkeläinen muuliaasi. Hevosella on 64 ja aasilla 62 kromosomia, minkä takia muulilla ja muuliaasilla on 63 kromosomia. </a:t>
            </a:r>
          </a:p>
        </p:txBody>
      </p:sp>
    </p:spTree>
    <p:extLst>
      <p:ext uri="{BB962C8B-B14F-4D97-AF65-F5344CB8AC3E}">
        <p14:creationId xmlns:p14="http://schemas.microsoft.com/office/powerpoint/2010/main" val="111438260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solidFill>
                  <a:schemeClr val="accent1">
                    <a:lumMod val="75000"/>
                  </a:schemeClr>
                </a:solidFill>
              </a:rPr>
              <a:t>Taksonomia</a:t>
            </a:r>
          </a:p>
        </p:txBody>
      </p:sp>
      <p:sp>
        <p:nvSpPr>
          <p:cNvPr id="3" name="Sisällön paikkamerkki 2"/>
          <p:cNvSpPr>
            <a:spLocks noGrp="1"/>
          </p:cNvSpPr>
          <p:nvPr>
            <p:ph idx="1"/>
          </p:nvPr>
        </p:nvSpPr>
        <p:spPr/>
        <p:txBody>
          <a:bodyPr/>
          <a:lstStyle/>
          <a:p>
            <a:r>
              <a:rPr lang="fi-FI" dirty="0">
                <a:solidFill>
                  <a:schemeClr val="accent1">
                    <a:lumMod val="75000"/>
                  </a:schemeClr>
                </a:solidFill>
              </a:rPr>
              <a:t>taksonomiaan kuuluu eliöiden kuvaus, nimeäminen ja ryhmittely</a:t>
            </a:r>
          </a:p>
          <a:p>
            <a:endParaRPr lang="fi-FI" dirty="0"/>
          </a:p>
        </p:txBody>
      </p:sp>
      <p:pic>
        <p:nvPicPr>
          <p:cNvPr id="4" name="Kuva 3"/>
          <p:cNvPicPr>
            <a:picLocks noChangeAspect="1"/>
          </p:cNvPicPr>
          <p:nvPr/>
        </p:nvPicPr>
        <p:blipFill>
          <a:blip r:embed="rId2"/>
          <a:stretch>
            <a:fillRect/>
          </a:stretch>
        </p:blipFill>
        <p:spPr>
          <a:xfrm>
            <a:off x="3729371" y="2459692"/>
            <a:ext cx="4365551" cy="4021689"/>
          </a:xfrm>
          <a:prstGeom prst="rect">
            <a:avLst/>
          </a:prstGeom>
        </p:spPr>
      </p:pic>
    </p:spTree>
    <p:extLst>
      <p:ext uri="{BB962C8B-B14F-4D97-AF65-F5344CB8AC3E}">
        <p14:creationId xmlns:p14="http://schemas.microsoft.com/office/powerpoint/2010/main" val="191900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37C9-AB52-4140-98A8-3F405C79B001}"/>
              </a:ext>
            </a:extLst>
          </p:cNvPr>
          <p:cNvSpPr>
            <a:spLocks noGrp="1"/>
          </p:cNvSpPr>
          <p:nvPr>
            <p:ph type="title"/>
          </p:nvPr>
        </p:nvSpPr>
        <p:spPr>
          <a:xfrm>
            <a:off x="-1419110" y="201949"/>
            <a:ext cx="10515600" cy="1114236"/>
          </a:xfrm>
        </p:spPr>
        <p:txBody>
          <a:bodyPr/>
          <a:lstStyle/>
          <a:p>
            <a:r>
              <a:rPr lang="fi-FI" dirty="0">
                <a:solidFill>
                  <a:schemeClr val="tx2"/>
                </a:solidFill>
              </a:rPr>
              <a:t>Carl von </a:t>
            </a:r>
            <a:r>
              <a:rPr lang="fi-FI" dirty="0" err="1">
                <a:solidFill>
                  <a:schemeClr val="tx2"/>
                </a:solidFill>
              </a:rPr>
              <a:t>Linné</a:t>
            </a:r>
            <a:r>
              <a:rPr lang="fi-FI" dirty="0">
                <a:solidFill>
                  <a:schemeClr val="tx2"/>
                </a:solidFill>
              </a:rPr>
              <a:t> 1707 -1778</a:t>
            </a:r>
          </a:p>
        </p:txBody>
      </p:sp>
      <p:pic>
        <p:nvPicPr>
          <p:cNvPr id="5" name="Content Placeholder 4" descr="A person wearing a suit and tie&#10;&#10;Description automatically generated">
            <a:extLst>
              <a:ext uri="{FF2B5EF4-FFF2-40B4-BE49-F238E27FC236}">
                <a16:creationId xmlns:a16="http://schemas.microsoft.com/office/drawing/2014/main" id="{05F1CE56-A882-4DE2-B286-7259D7138C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5781" y="665735"/>
            <a:ext cx="3476625" cy="3476625"/>
          </a:xfrm>
        </p:spPr>
      </p:pic>
      <p:sp>
        <p:nvSpPr>
          <p:cNvPr id="17" name="Content Placeholder 16">
            <a:extLst>
              <a:ext uri="{FF2B5EF4-FFF2-40B4-BE49-F238E27FC236}">
                <a16:creationId xmlns:a16="http://schemas.microsoft.com/office/drawing/2014/main" id="{9F82B045-4A60-43BD-80AA-CAB01E6EBB1D}"/>
              </a:ext>
            </a:extLst>
          </p:cNvPr>
          <p:cNvSpPr>
            <a:spLocks noGrp="1"/>
          </p:cNvSpPr>
          <p:nvPr>
            <p:ph sz="quarter" idx="4"/>
          </p:nvPr>
        </p:nvSpPr>
        <p:spPr>
          <a:xfrm>
            <a:off x="349594" y="1469214"/>
            <a:ext cx="7804592" cy="4811967"/>
          </a:xfrm>
        </p:spPr>
        <p:txBody>
          <a:bodyPr>
            <a:noAutofit/>
          </a:bodyPr>
          <a:lstStyle/>
          <a:p>
            <a:r>
              <a:rPr lang="fi-FI" dirty="0">
                <a:solidFill>
                  <a:schemeClr val="tx2"/>
                </a:solidFill>
              </a:rPr>
              <a:t>ruotsalainen kasvitieteilijä (Carolus </a:t>
            </a:r>
            <a:r>
              <a:rPr lang="fi-FI" dirty="0" err="1">
                <a:solidFill>
                  <a:schemeClr val="tx2"/>
                </a:solidFill>
              </a:rPr>
              <a:t>Linnaeus</a:t>
            </a:r>
            <a:r>
              <a:rPr lang="fi-FI" dirty="0">
                <a:solidFill>
                  <a:schemeClr val="tx2"/>
                </a:solidFill>
              </a:rPr>
              <a:t>)</a:t>
            </a:r>
          </a:p>
          <a:p>
            <a:r>
              <a:rPr lang="fi-FI" dirty="0">
                <a:solidFill>
                  <a:schemeClr val="tx2"/>
                </a:solidFill>
              </a:rPr>
              <a:t>kyllästyi vanhaan eliöitä kuvailevaan luokitteluun</a:t>
            </a:r>
          </a:p>
          <a:p>
            <a:pPr lvl="1"/>
            <a:r>
              <a:rPr lang="fi-FI" i="1" dirty="0" err="1">
                <a:solidFill>
                  <a:schemeClr val="tx2"/>
                </a:solidFill>
              </a:rPr>
              <a:t>Plantago</a:t>
            </a:r>
            <a:r>
              <a:rPr lang="fi-FI" i="1" dirty="0">
                <a:solidFill>
                  <a:schemeClr val="tx2"/>
                </a:solidFill>
              </a:rPr>
              <a:t> </a:t>
            </a:r>
            <a:r>
              <a:rPr lang="fi-FI" i="1" dirty="0" err="1">
                <a:solidFill>
                  <a:schemeClr val="tx2"/>
                </a:solidFill>
              </a:rPr>
              <a:t>foliis</a:t>
            </a:r>
            <a:r>
              <a:rPr lang="fi-FI" i="1" dirty="0">
                <a:solidFill>
                  <a:schemeClr val="tx2"/>
                </a:solidFill>
              </a:rPr>
              <a:t> </a:t>
            </a:r>
            <a:r>
              <a:rPr lang="fi-FI" i="1" dirty="0" err="1">
                <a:solidFill>
                  <a:schemeClr val="tx2"/>
                </a:solidFill>
              </a:rPr>
              <a:t>ovato-lanceolatus</a:t>
            </a:r>
            <a:r>
              <a:rPr lang="fi-FI" i="1" dirty="0">
                <a:solidFill>
                  <a:schemeClr val="tx2"/>
                </a:solidFill>
              </a:rPr>
              <a:t> </a:t>
            </a:r>
            <a:r>
              <a:rPr lang="fi-FI" i="1" dirty="0" err="1">
                <a:solidFill>
                  <a:schemeClr val="tx2"/>
                </a:solidFill>
              </a:rPr>
              <a:t>pubescen</a:t>
            </a:r>
            <a:r>
              <a:rPr lang="fi-FI" i="1" dirty="0">
                <a:solidFill>
                  <a:schemeClr val="tx2"/>
                </a:solidFill>
              </a:rPr>
              <a:t> </a:t>
            </a:r>
            <a:r>
              <a:rPr lang="fi-FI" i="1" dirty="0" err="1">
                <a:solidFill>
                  <a:schemeClr val="tx2"/>
                </a:solidFill>
              </a:rPr>
              <a:t>tibus</a:t>
            </a:r>
            <a:r>
              <a:rPr lang="fi-FI" i="1" dirty="0">
                <a:solidFill>
                  <a:schemeClr val="tx2"/>
                </a:solidFill>
              </a:rPr>
              <a:t>, </a:t>
            </a:r>
            <a:r>
              <a:rPr lang="fi-FI" i="1" dirty="0" err="1">
                <a:solidFill>
                  <a:schemeClr val="tx2"/>
                </a:solidFill>
              </a:rPr>
              <a:t>spica</a:t>
            </a:r>
            <a:r>
              <a:rPr lang="fi-FI" i="1" dirty="0">
                <a:solidFill>
                  <a:schemeClr val="tx2"/>
                </a:solidFill>
              </a:rPr>
              <a:t> </a:t>
            </a:r>
            <a:r>
              <a:rPr lang="fi-FI" i="1" dirty="0" err="1">
                <a:solidFill>
                  <a:schemeClr val="tx2"/>
                </a:solidFill>
              </a:rPr>
              <a:t>cylindrica</a:t>
            </a:r>
            <a:r>
              <a:rPr lang="fi-FI" i="1" dirty="0">
                <a:solidFill>
                  <a:schemeClr val="tx2"/>
                </a:solidFill>
              </a:rPr>
              <a:t>, </a:t>
            </a:r>
            <a:r>
              <a:rPr lang="fi-FI" i="1" dirty="0" err="1">
                <a:solidFill>
                  <a:schemeClr val="tx2"/>
                </a:solidFill>
              </a:rPr>
              <a:t>scapo</a:t>
            </a:r>
            <a:r>
              <a:rPr lang="fi-FI" i="1" dirty="0">
                <a:solidFill>
                  <a:schemeClr val="tx2"/>
                </a:solidFill>
              </a:rPr>
              <a:t> </a:t>
            </a:r>
            <a:r>
              <a:rPr lang="fi-FI" i="1" dirty="0" err="1">
                <a:solidFill>
                  <a:schemeClr val="tx2"/>
                </a:solidFill>
              </a:rPr>
              <a:t>tereti</a:t>
            </a:r>
            <a:r>
              <a:rPr lang="fi-FI" i="1" dirty="0">
                <a:solidFill>
                  <a:schemeClr val="tx2"/>
                </a:solidFill>
              </a:rPr>
              <a:t> = </a:t>
            </a:r>
            <a:r>
              <a:rPr lang="fi-FI" dirty="0">
                <a:solidFill>
                  <a:schemeClr val="tx2"/>
                </a:solidFill>
              </a:rPr>
              <a:t>soikkoratamo, nyk. </a:t>
            </a:r>
            <a:r>
              <a:rPr lang="fi-FI" i="1" dirty="0" err="1">
                <a:solidFill>
                  <a:schemeClr val="tx2"/>
                </a:solidFill>
              </a:rPr>
              <a:t>Plantago</a:t>
            </a:r>
            <a:r>
              <a:rPr lang="fi-FI" i="1" dirty="0">
                <a:solidFill>
                  <a:schemeClr val="tx2"/>
                </a:solidFill>
              </a:rPr>
              <a:t> media</a:t>
            </a:r>
          </a:p>
          <a:p>
            <a:pPr lvl="1"/>
            <a:r>
              <a:rPr lang="fi-FI" i="1" dirty="0" err="1">
                <a:solidFill>
                  <a:schemeClr val="tx2"/>
                </a:solidFill>
              </a:rPr>
              <a:t>Physalis</a:t>
            </a:r>
            <a:r>
              <a:rPr lang="fi-FI" i="1" dirty="0">
                <a:solidFill>
                  <a:schemeClr val="tx2"/>
                </a:solidFill>
              </a:rPr>
              <a:t> </a:t>
            </a:r>
            <a:r>
              <a:rPr lang="fi-FI" i="1" dirty="0" err="1">
                <a:solidFill>
                  <a:schemeClr val="tx2"/>
                </a:solidFill>
              </a:rPr>
              <a:t>amno</a:t>
            </a:r>
            <a:r>
              <a:rPr lang="fi-FI" i="1" dirty="0">
                <a:solidFill>
                  <a:schemeClr val="tx2"/>
                </a:solidFill>
              </a:rPr>
              <a:t> </a:t>
            </a:r>
            <a:r>
              <a:rPr lang="fi-FI" i="1" dirty="0" err="1">
                <a:solidFill>
                  <a:schemeClr val="tx2"/>
                </a:solidFill>
              </a:rPr>
              <a:t>ramosissime</a:t>
            </a:r>
            <a:r>
              <a:rPr lang="fi-FI" i="1" dirty="0">
                <a:solidFill>
                  <a:schemeClr val="tx2"/>
                </a:solidFill>
              </a:rPr>
              <a:t> </a:t>
            </a:r>
            <a:r>
              <a:rPr lang="fi-FI" i="1" dirty="0" err="1">
                <a:solidFill>
                  <a:schemeClr val="tx2"/>
                </a:solidFill>
              </a:rPr>
              <a:t>ramis</a:t>
            </a:r>
            <a:r>
              <a:rPr lang="fi-FI" i="1" dirty="0">
                <a:solidFill>
                  <a:schemeClr val="tx2"/>
                </a:solidFill>
              </a:rPr>
              <a:t> </a:t>
            </a:r>
            <a:r>
              <a:rPr lang="fi-FI" i="1" dirty="0" err="1">
                <a:solidFill>
                  <a:schemeClr val="tx2"/>
                </a:solidFill>
              </a:rPr>
              <a:t>angulosis</a:t>
            </a:r>
            <a:r>
              <a:rPr lang="fi-FI" i="1" dirty="0">
                <a:solidFill>
                  <a:schemeClr val="tx2"/>
                </a:solidFill>
              </a:rPr>
              <a:t> </a:t>
            </a:r>
            <a:r>
              <a:rPr lang="fi-FI" i="1" dirty="0" err="1">
                <a:solidFill>
                  <a:schemeClr val="tx2"/>
                </a:solidFill>
              </a:rPr>
              <a:t>glabris</a:t>
            </a:r>
            <a:r>
              <a:rPr lang="fi-FI" i="1" dirty="0">
                <a:solidFill>
                  <a:schemeClr val="tx2"/>
                </a:solidFill>
              </a:rPr>
              <a:t> </a:t>
            </a:r>
            <a:r>
              <a:rPr lang="fi-FI" i="1" dirty="0" err="1">
                <a:solidFill>
                  <a:schemeClr val="tx2"/>
                </a:solidFill>
              </a:rPr>
              <a:t>foliis</a:t>
            </a:r>
            <a:r>
              <a:rPr lang="fi-FI" i="1" dirty="0">
                <a:solidFill>
                  <a:schemeClr val="tx2"/>
                </a:solidFill>
              </a:rPr>
              <a:t> </a:t>
            </a:r>
            <a:r>
              <a:rPr lang="fi-FI" i="1" dirty="0" err="1">
                <a:solidFill>
                  <a:schemeClr val="tx2"/>
                </a:solidFill>
              </a:rPr>
              <a:t>dentoserratis</a:t>
            </a:r>
            <a:r>
              <a:rPr lang="fi-FI" i="1" dirty="0">
                <a:solidFill>
                  <a:schemeClr val="tx2"/>
                </a:solidFill>
              </a:rPr>
              <a:t> = </a:t>
            </a:r>
            <a:r>
              <a:rPr lang="fi-FI" dirty="0" err="1">
                <a:solidFill>
                  <a:schemeClr val="tx2"/>
                </a:solidFill>
              </a:rPr>
              <a:t>marjalyhtykoiso</a:t>
            </a:r>
            <a:r>
              <a:rPr lang="fi-FI" i="1" dirty="0">
                <a:solidFill>
                  <a:schemeClr val="tx2"/>
                </a:solidFill>
              </a:rPr>
              <a:t>, </a:t>
            </a:r>
            <a:r>
              <a:rPr lang="fi-FI" dirty="0">
                <a:solidFill>
                  <a:schemeClr val="tx2"/>
                </a:solidFill>
              </a:rPr>
              <a:t>nyk.</a:t>
            </a:r>
            <a:r>
              <a:rPr lang="fi-FI" i="1" dirty="0">
                <a:solidFill>
                  <a:schemeClr val="tx2"/>
                </a:solidFill>
              </a:rPr>
              <a:t> </a:t>
            </a:r>
            <a:r>
              <a:rPr lang="fi-FI" i="1" dirty="0" err="1">
                <a:solidFill>
                  <a:schemeClr val="tx2"/>
                </a:solidFill>
              </a:rPr>
              <a:t>Physalis</a:t>
            </a:r>
            <a:r>
              <a:rPr lang="fi-FI" i="1" dirty="0">
                <a:solidFill>
                  <a:schemeClr val="tx2"/>
                </a:solidFill>
              </a:rPr>
              <a:t> </a:t>
            </a:r>
            <a:r>
              <a:rPr lang="fi-FI" i="1" dirty="0" err="1">
                <a:solidFill>
                  <a:schemeClr val="tx2"/>
                </a:solidFill>
              </a:rPr>
              <a:t>angulata</a:t>
            </a:r>
            <a:endParaRPr lang="fi-FI" i="1" dirty="0">
              <a:solidFill>
                <a:schemeClr val="tx2"/>
              </a:solidFill>
            </a:endParaRPr>
          </a:p>
          <a:p>
            <a:r>
              <a:rPr lang="fi-FI" b="1" dirty="0" err="1">
                <a:solidFill>
                  <a:schemeClr val="tx2"/>
                </a:solidFill>
              </a:rPr>
              <a:t>Systema</a:t>
            </a:r>
            <a:r>
              <a:rPr lang="fi-FI" b="1" dirty="0">
                <a:solidFill>
                  <a:schemeClr val="tx2"/>
                </a:solidFill>
              </a:rPr>
              <a:t> </a:t>
            </a:r>
            <a:r>
              <a:rPr lang="fi-FI" b="1" dirty="0" err="1">
                <a:solidFill>
                  <a:schemeClr val="tx2"/>
                </a:solidFill>
              </a:rPr>
              <a:t>Naturae</a:t>
            </a:r>
            <a:r>
              <a:rPr lang="fi-FI" b="1" dirty="0">
                <a:solidFill>
                  <a:schemeClr val="tx2"/>
                </a:solidFill>
              </a:rPr>
              <a:t>, 1735</a:t>
            </a:r>
          </a:p>
          <a:p>
            <a:pPr lvl="1"/>
            <a:r>
              <a:rPr lang="fi-FI" dirty="0">
                <a:solidFill>
                  <a:schemeClr val="tx2"/>
                </a:solidFill>
              </a:rPr>
              <a:t>4400 eläinlajia</a:t>
            </a:r>
          </a:p>
          <a:p>
            <a:pPr lvl="1"/>
            <a:r>
              <a:rPr lang="fi-FI" dirty="0">
                <a:solidFill>
                  <a:schemeClr val="tx2"/>
                </a:solidFill>
              </a:rPr>
              <a:t>7700 kasvilajia</a:t>
            </a:r>
          </a:p>
          <a:p>
            <a:r>
              <a:rPr lang="fi-FI" dirty="0">
                <a:solidFill>
                  <a:schemeClr val="tx2"/>
                </a:solidFill>
              </a:rPr>
              <a:t>käytti itse sanontaa: ”Jumala loi, </a:t>
            </a:r>
            <a:r>
              <a:rPr lang="fi-FI" dirty="0" err="1">
                <a:solidFill>
                  <a:schemeClr val="tx2"/>
                </a:solidFill>
              </a:rPr>
              <a:t>Linné</a:t>
            </a:r>
            <a:r>
              <a:rPr lang="fi-FI" dirty="0">
                <a:solidFill>
                  <a:schemeClr val="tx2"/>
                </a:solidFill>
              </a:rPr>
              <a:t> järjesti!”</a:t>
            </a:r>
          </a:p>
          <a:p>
            <a:r>
              <a:rPr lang="fi-FI" dirty="0">
                <a:solidFill>
                  <a:schemeClr val="tx2"/>
                </a:solidFill>
              </a:rPr>
              <a:t>luokitteli aikanaan eliökunnan vain kahteen ryhmään: kasvikuntaan ja eläinkuntaan. Lisäksi oli kivikunta.</a:t>
            </a:r>
          </a:p>
          <a:p>
            <a:pPr marL="0" indent="0">
              <a:buNone/>
            </a:pPr>
            <a:endParaRPr lang="fi-FI" dirty="0">
              <a:solidFill>
                <a:schemeClr val="tx2"/>
              </a:solidFill>
            </a:endParaRPr>
          </a:p>
          <a:p>
            <a:pPr lvl="1"/>
            <a:endParaRPr lang="fi-FI" dirty="0"/>
          </a:p>
        </p:txBody>
      </p:sp>
    </p:spTree>
    <p:extLst>
      <p:ext uri="{BB962C8B-B14F-4D97-AF65-F5344CB8AC3E}">
        <p14:creationId xmlns:p14="http://schemas.microsoft.com/office/powerpoint/2010/main" val="408889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14ED9D5-2578-493C-B10F-CBE9C5AD298B}"/>
              </a:ext>
            </a:extLst>
          </p:cNvPr>
          <p:cNvPicPr>
            <a:picLocks noChangeAspect="1"/>
          </p:cNvPicPr>
          <p:nvPr/>
        </p:nvPicPr>
        <p:blipFill>
          <a:blip r:embed="rId2"/>
          <a:stretch>
            <a:fillRect/>
          </a:stretch>
        </p:blipFill>
        <p:spPr>
          <a:xfrm>
            <a:off x="1222408" y="861318"/>
            <a:ext cx="9505800" cy="4280437"/>
          </a:xfrm>
          <a:prstGeom prst="rect">
            <a:avLst/>
          </a:prstGeom>
        </p:spPr>
      </p:pic>
      <p:sp>
        <p:nvSpPr>
          <p:cNvPr id="5" name="Tekstiruutu 4">
            <a:extLst>
              <a:ext uri="{FF2B5EF4-FFF2-40B4-BE49-F238E27FC236}">
                <a16:creationId xmlns:a16="http://schemas.microsoft.com/office/drawing/2014/main" id="{94E1A998-1794-4E58-81CA-A25BB13FE743}"/>
              </a:ext>
            </a:extLst>
          </p:cNvPr>
          <p:cNvSpPr txBox="1"/>
          <p:nvPr/>
        </p:nvSpPr>
        <p:spPr>
          <a:xfrm>
            <a:off x="669303" y="5033914"/>
            <a:ext cx="11001081" cy="1200329"/>
          </a:xfrm>
          <a:prstGeom prst="rect">
            <a:avLst/>
          </a:prstGeom>
          <a:noFill/>
        </p:spPr>
        <p:txBody>
          <a:bodyPr wrap="square" rtlCol="0">
            <a:spAutoFit/>
          </a:bodyPr>
          <a:lstStyle/>
          <a:p>
            <a:pPr marL="285750" indent="-285750">
              <a:buFont typeface="Arial" panose="020B0604020202020204" pitchFamily="34" charset="0"/>
              <a:buChar char="•"/>
            </a:pPr>
            <a:r>
              <a:rPr lang="fi-FI" dirty="0">
                <a:latin typeface="+mj-lt"/>
              </a:rPr>
              <a:t>Kuvailu = morfologia, eliöiden kuvailu esim. muoto, rakenne</a:t>
            </a:r>
          </a:p>
          <a:p>
            <a:pPr marL="285750" indent="-285750">
              <a:buFont typeface="Arial" panose="020B0604020202020204" pitchFamily="34" charset="0"/>
              <a:buChar char="•"/>
            </a:pPr>
            <a:r>
              <a:rPr lang="fi-FI" dirty="0">
                <a:latin typeface="+mj-lt"/>
              </a:rPr>
              <a:t>Luokittelu = eliöiden luokittelu tiettyjen periaatteiden mukaisesti</a:t>
            </a:r>
          </a:p>
          <a:p>
            <a:pPr marL="285750" indent="-285750">
              <a:buFont typeface="Arial" panose="020B0604020202020204" pitchFamily="34" charset="0"/>
              <a:buChar char="•"/>
            </a:pPr>
            <a:r>
              <a:rPr lang="fi-FI" dirty="0" err="1">
                <a:latin typeface="+mj-lt"/>
              </a:rPr>
              <a:t>Fylogenia</a:t>
            </a:r>
            <a:r>
              <a:rPr lang="fi-FI" dirty="0">
                <a:latin typeface="+mj-lt"/>
              </a:rPr>
              <a:t> = eliöiden sukulaisuussuhteisiin perustuva sijainti suhteessa toisiinsa</a:t>
            </a:r>
          </a:p>
          <a:p>
            <a:pPr marL="285750" indent="-285750">
              <a:buFont typeface="Arial" panose="020B0604020202020204" pitchFamily="34" charset="0"/>
              <a:buChar char="•"/>
            </a:pPr>
            <a:r>
              <a:rPr lang="fi-FI" dirty="0">
                <a:latin typeface="+mj-lt"/>
              </a:rPr>
              <a:t>Systematiikka = sukulaisuussuhteisiin perustuvien ryhmien rajanveto ja nimeäminen</a:t>
            </a:r>
          </a:p>
        </p:txBody>
      </p:sp>
    </p:spTree>
    <p:extLst>
      <p:ext uri="{BB962C8B-B14F-4D97-AF65-F5344CB8AC3E}">
        <p14:creationId xmlns:p14="http://schemas.microsoft.com/office/powerpoint/2010/main" val="399375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343472" y="188640"/>
            <a:ext cx="8229600" cy="1143000"/>
          </a:xfrm>
          <a:prstGeom prst="rect">
            <a:avLst/>
          </a:prstGeom>
        </p:spPr>
        <p:txBody>
          <a:bodyPr vert="horz" lIns="91425" tIns="91425" rIns="91425" bIns="91425" rtlCol="0" anchor="b" anchorCtr="0">
            <a:noAutofit/>
          </a:bodyPr>
          <a:lstStyle/>
          <a:p>
            <a:pPr lvl="0" algn="ctr"/>
            <a:r>
              <a:rPr lang="fi" dirty="0">
                <a:solidFill>
                  <a:srgbClr val="4A86E8"/>
                </a:solidFill>
              </a:rPr>
              <a:t>Laji - määritelmä</a:t>
            </a:r>
          </a:p>
        </p:txBody>
      </p:sp>
      <p:sp>
        <p:nvSpPr>
          <p:cNvPr id="42" name="Shape 42"/>
          <p:cNvSpPr txBox="1">
            <a:spLocks noGrp="1"/>
          </p:cNvSpPr>
          <p:nvPr>
            <p:ph type="body" idx="1"/>
          </p:nvPr>
        </p:nvSpPr>
        <p:spPr>
          <a:xfrm>
            <a:off x="674255" y="2124364"/>
            <a:ext cx="10778836" cy="4328120"/>
          </a:xfrm>
          <a:prstGeom prst="rect">
            <a:avLst/>
          </a:prstGeom>
        </p:spPr>
        <p:txBody>
          <a:bodyPr vert="horz" lIns="91425" tIns="91425" rIns="91425" bIns="91425" rtlCol="0" anchor="t" anchorCtr="0">
            <a:noAutofit/>
          </a:bodyPr>
          <a:lstStyle/>
          <a:p>
            <a:pPr>
              <a:buClr>
                <a:schemeClr val="accent1"/>
              </a:buClr>
              <a:buSzPct val="100000"/>
              <a:buFont typeface="Arial" pitchFamily="34" charset="0"/>
              <a:buChar char="•"/>
            </a:pPr>
            <a:r>
              <a:rPr lang="fi-FI" dirty="0">
                <a:solidFill>
                  <a:schemeClr val="accent1"/>
                </a:solidFill>
              </a:rPr>
              <a:t>yksilöt rakenteeltaan ja perimältään samankaltaisia</a:t>
            </a:r>
          </a:p>
          <a:p>
            <a:pPr>
              <a:buClr>
                <a:schemeClr val="accent1"/>
              </a:buClr>
              <a:buSzPct val="100000"/>
              <a:buFont typeface="Arial" pitchFamily="34" charset="0"/>
              <a:buChar char="•"/>
            </a:pPr>
            <a:r>
              <a:rPr lang="fi-FI" dirty="0">
                <a:solidFill>
                  <a:schemeClr val="accent1"/>
                </a:solidFill>
              </a:rPr>
              <a:t>kuitenkin saman lajin yksilöiden välillä on perinnöllisiä eroja (muuntelua)</a:t>
            </a:r>
          </a:p>
          <a:p>
            <a:pPr>
              <a:buClr>
                <a:schemeClr val="accent1"/>
              </a:buClr>
              <a:buSzPct val="100000"/>
              <a:buFont typeface="Arial" pitchFamily="34" charset="0"/>
              <a:buChar char="•"/>
            </a:pPr>
            <a:r>
              <a:rPr lang="fi-FI" dirty="0">
                <a:solidFill>
                  <a:schemeClr val="accent1"/>
                </a:solidFill>
              </a:rPr>
              <a:t>pystyvät tuottamaan keskenään lisääntymiskykyisiä jälkeläisiä</a:t>
            </a:r>
          </a:p>
        </p:txBody>
      </p:sp>
    </p:spTree>
    <p:extLst>
      <p:ext uri="{BB962C8B-B14F-4D97-AF65-F5344CB8AC3E}">
        <p14:creationId xmlns:p14="http://schemas.microsoft.com/office/powerpoint/2010/main" val="397700394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51" y="0"/>
            <a:ext cx="10972800" cy="1143000"/>
          </a:xfrm>
        </p:spPr>
        <p:txBody>
          <a:bodyPr/>
          <a:lstStyle/>
          <a:p>
            <a:r>
              <a:rPr lang="fi-FI" dirty="0">
                <a:solidFill>
                  <a:srgbClr val="0070C0"/>
                </a:solidFill>
              </a:rPr>
              <a:t>Lajin käsitteen ongelmista</a:t>
            </a:r>
          </a:p>
        </p:txBody>
      </p:sp>
      <p:sp>
        <p:nvSpPr>
          <p:cNvPr id="3" name="Text Placeholder 2"/>
          <p:cNvSpPr>
            <a:spLocks noGrp="1"/>
          </p:cNvSpPr>
          <p:nvPr>
            <p:ph type="body" idx="1"/>
          </p:nvPr>
        </p:nvSpPr>
        <p:spPr>
          <a:xfrm>
            <a:off x="402210" y="1336250"/>
            <a:ext cx="10972800" cy="4967574"/>
          </a:xfrm>
        </p:spPr>
        <p:txBody>
          <a:bodyPr>
            <a:noAutofit/>
          </a:bodyPr>
          <a:lstStyle/>
          <a:p>
            <a:r>
              <a:rPr lang="fi-FI" sz="2400" dirty="0">
                <a:solidFill>
                  <a:srgbClr val="0070C0"/>
                </a:solidFill>
              </a:rPr>
              <a:t>selkärankaisten lajirajaukseen on perinteisesti liitetty lisääntymiskykyisten jälkeläisten tuottaminen ja yleensä myös rakenteellisia lajituntomerkkejä</a:t>
            </a:r>
          </a:p>
          <a:p>
            <a:pPr lvl="1"/>
            <a:r>
              <a:rPr lang="fi-FI" sz="2000" dirty="0">
                <a:solidFill>
                  <a:srgbClr val="0070C0"/>
                </a:solidFill>
              </a:rPr>
              <a:t>ongelmia mm. lisääntyvät lajiristeymät ja suvuttomasti lisääntyvät</a:t>
            </a:r>
          </a:p>
          <a:p>
            <a:r>
              <a:rPr lang="fi-FI" sz="2400" dirty="0">
                <a:solidFill>
                  <a:srgbClr val="0070C0"/>
                </a:solidFill>
              </a:rPr>
              <a:t>bakteerien lajit perustuvat pääosin geenialueiden samankaltaisuuteen</a:t>
            </a:r>
          </a:p>
          <a:p>
            <a:r>
              <a:rPr lang="fi-FI" sz="2400" dirty="0">
                <a:solidFill>
                  <a:srgbClr val="0070C0"/>
                </a:solidFill>
              </a:rPr>
              <a:t>tällä hetkellä rajanveto eri lajien välillä tehdään eri perustein eri eliöryhmissä</a:t>
            </a:r>
          </a:p>
          <a:p>
            <a:pPr lvl="1"/>
            <a:r>
              <a:rPr lang="fi-FI" sz="2000" dirty="0">
                <a:solidFill>
                  <a:srgbClr val="0070C0"/>
                </a:solidFill>
              </a:rPr>
              <a:t>esim. bakteerien DNA-erojen täytyy olla huomattavasti suuremmat kuin vaikkapa eläinten, jotta voidaan perustella uuden lajin erottaminen muista</a:t>
            </a:r>
          </a:p>
          <a:p>
            <a:pPr lvl="1"/>
            <a:r>
              <a:rPr lang="fi-FI" sz="2000" dirty="0">
                <a:solidFill>
                  <a:srgbClr val="0070C0"/>
                </a:solidFill>
              </a:rPr>
              <a:t>esim. perhoslaji ei ole samantasoinen ryhmä kuin seitikkilaji</a:t>
            </a:r>
          </a:p>
          <a:p>
            <a:r>
              <a:rPr lang="fi-FI" sz="2400" dirty="0">
                <a:solidFill>
                  <a:srgbClr val="0070C0"/>
                </a:solidFill>
              </a:rPr>
              <a:t>lajien välillä tapahtuu paljon geenienvaihtoa</a:t>
            </a:r>
          </a:p>
          <a:p>
            <a:pPr lvl="1"/>
            <a:r>
              <a:rPr lang="fi-FI" sz="2000" dirty="0">
                <a:solidFill>
                  <a:srgbClr val="0070C0"/>
                </a:solidFill>
              </a:rPr>
              <a:t>useimpien ellei jopa kaikkien lajien perimät ovat eri alkuperistä tulleen DNA:n mosaiikkeja</a:t>
            </a:r>
          </a:p>
          <a:p>
            <a:pPr lvl="1"/>
            <a:r>
              <a:rPr lang="fi-FI" sz="2000" dirty="0">
                <a:solidFill>
                  <a:srgbClr val="0070C0"/>
                </a:solidFill>
              </a:rPr>
              <a:t>esim. tumallisten DNA:n monistamiseen tarvittavat geenit ovat peräisin </a:t>
            </a:r>
            <a:r>
              <a:rPr lang="fi-FI" sz="2000" dirty="0" err="1">
                <a:solidFill>
                  <a:srgbClr val="0070C0"/>
                </a:solidFill>
              </a:rPr>
              <a:t>arkeoneilta</a:t>
            </a:r>
            <a:r>
              <a:rPr lang="fi-FI" sz="2000" dirty="0">
                <a:solidFill>
                  <a:srgbClr val="0070C0"/>
                </a:solidFill>
              </a:rPr>
              <a:t>, mutta energia-aineenvaihduntaan tarvittavista geeneistä suuri osa bakteereilta</a:t>
            </a:r>
          </a:p>
          <a:p>
            <a:pPr lvl="1"/>
            <a:r>
              <a:rPr lang="fi-FI" sz="2000" dirty="0">
                <a:solidFill>
                  <a:srgbClr val="0070C0"/>
                </a:solidFill>
              </a:rPr>
              <a:t>eri geenilinjoja seuraamalla sukupuu rakentuu erilaiseksi</a:t>
            </a:r>
          </a:p>
        </p:txBody>
      </p:sp>
    </p:spTree>
    <p:extLst>
      <p:ext uri="{BB962C8B-B14F-4D97-AF65-F5344CB8AC3E}">
        <p14:creationId xmlns:p14="http://schemas.microsoft.com/office/powerpoint/2010/main" val="301433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0B9A0D8-8CB0-4C68-BF60-3EA5BD40CD28}"/>
              </a:ext>
            </a:extLst>
          </p:cNvPr>
          <p:cNvSpPr>
            <a:spLocks noGrp="1"/>
          </p:cNvSpPr>
          <p:nvPr>
            <p:ph type="title"/>
          </p:nvPr>
        </p:nvSpPr>
        <p:spPr>
          <a:xfrm>
            <a:off x="609600" y="1969156"/>
            <a:ext cx="10972800" cy="753241"/>
          </a:xfrm>
        </p:spPr>
        <p:txBody>
          <a:bodyPr>
            <a:normAutofit fontScale="90000"/>
          </a:bodyPr>
          <a:lstStyle/>
          <a:p>
            <a:r>
              <a:rPr lang="fi-FI" dirty="0"/>
              <a:t>Eliökunnan rakenne</a:t>
            </a:r>
          </a:p>
        </p:txBody>
      </p:sp>
    </p:spTree>
    <p:extLst>
      <p:ext uri="{BB962C8B-B14F-4D97-AF65-F5344CB8AC3E}">
        <p14:creationId xmlns:p14="http://schemas.microsoft.com/office/powerpoint/2010/main" val="2823982112"/>
      </p:ext>
    </p:extLst>
  </p:cSld>
  <p:clrMapOvr>
    <a:masterClrMapping/>
  </p:clrMapOvr>
</p:sld>
</file>

<file path=ppt/theme/theme1.xml><?xml version="1.0" encoding="utf-8"?>
<a:theme xmlns:a="http://schemas.openxmlformats.org/drawingml/2006/main" name="e-oppi-pp-master-v1.0.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572D60517C314989D813E3C215F105" ma:contentTypeVersion="32" ma:contentTypeDescription="Create a new document." ma:contentTypeScope="" ma:versionID="027766b96abdf45913f39308751633b3">
  <xsd:schema xmlns:xsd="http://www.w3.org/2001/XMLSchema" xmlns:xs="http://www.w3.org/2001/XMLSchema" xmlns:p="http://schemas.microsoft.com/office/2006/metadata/properties" xmlns:ns3="bca42fc1-4880-40d4-8ef3-5377c753750d" xmlns:ns4="38de771e-5b7d-459a-b0ec-5eb01b48c5e9" targetNamespace="http://schemas.microsoft.com/office/2006/metadata/properties" ma:root="true" ma:fieldsID="0674ca00f0b5cc7f82a9e763fa6aa809" ns3:_="" ns4:_="">
    <xsd:import namespace="bca42fc1-4880-40d4-8ef3-5377c753750d"/>
    <xsd:import namespace="38de771e-5b7d-459a-b0ec-5eb01b48c5e9"/>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TeamsChannelId" minOccurs="0"/>
                <xsd:element ref="ns3:Math_Settings" minOccurs="0"/>
                <xsd:element ref="ns3:IsNotebookLocked"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42fc1-4880-40d4-8ef3-5377c753750d"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eamsChannelId" ma:index="28" nillable="true" ma:displayName="Teams Channel Id" ma:internalName="TeamsChannelId">
      <xsd:simpleType>
        <xsd:restriction base="dms:Text"/>
      </xsd:simpleType>
    </xsd:element>
    <xsd:element name="Math_Settings" ma:index="29" nillable="true" ma:displayName="Math Settings" ma:internalName="Math_Settings">
      <xsd:simpleType>
        <xsd:restriction base="dms:Text"/>
      </xsd:simpleType>
    </xsd:element>
    <xsd:element name="IsNotebookLocked" ma:index="30" nillable="true" ma:displayName="Is Notebook Locked" ma:internalName="IsNotebookLocked">
      <xsd:simpleType>
        <xsd:restriction base="dms:Boolean"/>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de771e-5b7d-459a-b0ec-5eb01b48c5e9"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udent_Groups xmlns="bca42fc1-4880-40d4-8ef3-5377c753750d">
      <UserInfo>
        <DisplayName/>
        <AccountId xsi:nil="true"/>
        <AccountType/>
      </UserInfo>
    </Student_Groups>
    <Templates xmlns="bca42fc1-4880-40d4-8ef3-5377c753750d" xsi:nil="true"/>
    <TeamsChannelId xmlns="bca42fc1-4880-40d4-8ef3-5377c753750d" xsi:nil="true"/>
    <NotebookType xmlns="bca42fc1-4880-40d4-8ef3-5377c753750d" xsi:nil="true"/>
    <Students xmlns="bca42fc1-4880-40d4-8ef3-5377c753750d">
      <UserInfo>
        <DisplayName/>
        <AccountId xsi:nil="true"/>
        <AccountType/>
      </UserInfo>
    </Students>
    <Math_Settings xmlns="bca42fc1-4880-40d4-8ef3-5377c753750d" xsi:nil="true"/>
    <FolderType xmlns="bca42fc1-4880-40d4-8ef3-5377c753750d" xsi:nil="true"/>
    <Owner xmlns="bca42fc1-4880-40d4-8ef3-5377c753750d">
      <UserInfo>
        <DisplayName/>
        <AccountId xsi:nil="true"/>
        <AccountType/>
      </UserInfo>
    </Owner>
    <Has_Teacher_Only_SectionGroup xmlns="bca42fc1-4880-40d4-8ef3-5377c753750d" xsi:nil="true"/>
    <DefaultSectionNames xmlns="bca42fc1-4880-40d4-8ef3-5377c753750d" xsi:nil="true"/>
    <AppVersion xmlns="bca42fc1-4880-40d4-8ef3-5377c753750d" xsi:nil="true"/>
    <Invited_Teachers xmlns="bca42fc1-4880-40d4-8ef3-5377c753750d" xsi:nil="true"/>
    <Invited_Students xmlns="bca42fc1-4880-40d4-8ef3-5377c753750d" xsi:nil="true"/>
    <IsNotebookLocked xmlns="bca42fc1-4880-40d4-8ef3-5377c753750d" xsi:nil="true"/>
    <Teachers xmlns="bca42fc1-4880-40d4-8ef3-5377c753750d">
      <UserInfo>
        <DisplayName/>
        <AccountId xsi:nil="true"/>
        <AccountType/>
      </UserInfo>
    </Teachers>
    <Is_Collaboration_Space_Locked xmlns="bca42fc1-4880-40d4-8ef3-5377c753750d" xsi:nil="true"/>
    <CultureName xmlns="bca42fc1-4880-40d4-8ef3-5377c753750d" xsi:nil="true"/>
    <Self_Registration_Enabled xmlns="bca42fc1-4880-40d4-8ef3-5377c75375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98B73-0D47-4EBF-9827-A955B613D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42fc1-4880-40d4-8ef3-5377c753750d"/>
    <ds:schemaRef ds:uri="38de771e-5b7d-459a-b0ec-5eb01b48c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F0FB4-D988-45AF-8516-B476CD55369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ca42fc1-4880-40d4-8ef3-5377c753750d"/>
    <ds:schemaRef ds:uri="http://purl.org/dc/elements/1.1/"/>
    <ds:schemaRef ds:uri="http://schemas.microsoft.com/office/2006/metadata/properties"/>
    <ds:schemaRef ds:uri="38de771e-5b7d-459a-b0ec-5eb01b48c5e9"/>
    <ds:schemaRef ds:uri="http://www.w3.org/XML/1998/namespace"/>
    <ds:schemaRef ds:uri="http://purl.org/dc/dcmitype/"/>
  </ds:schemaRefs>
</ds:datastoreItem>
</file>

<file path=customXml/itemProps3.xml><?xml version="1.0" encoding="utf-8"?>
<ds:datastoreItem xmlns:ds="http://schemas.openxmlformats.org/officeDocument/2006/customXml" ds:itemID="{95384C63-D678-42DD-A421-7B6395AC6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pohja</Template>
  <TotalTime>949</TotalTime>
  <Words>1016</Words>
  <Application>Microsoft Office PowerPoint</Application>
  <PresentationFormat>Laajakuva</PresentationFormat>
  <Paragraphs>151</Paragraphs>
  <Slides>30</Slides>
  <Notes>5</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30</vt:i4>
      </vt:variant>
    </vt:vector>
  </HeadingPairs>
  <TitlesOfParts>
    <vt:vector size="36" baseType="lpstr">
      <vt:lpstr>Arial</vt:lpstr>
      <vt:lpstr>Calibri</vt:lpstr>
      <vt:lpstr>Symbol</vt:lpstr>
      <vt:lpstr>Times New Roman</vt:lpstr>
      <vt:lpstr>e-oppi-pp-master-v1.0. (1)</vt:lpstr>
      <vt:lpstr>Custom Design</vt:lpstr>
      <vt:lpstr>13. ELIÖMAAILMAN LUOKITTELu</vt:lpstr>
      <vt:lpstr>Elämän monimuotoisuus eli biodiversiteetti eli luonnonkirjo eli elonkirjo  eli luonnon monimuotoisuus</vt:lpstr>
      <vt:lpstr>Systematiikka ja fylogenia</vt:lpstr>
      <vt:lpstr>Taksonomia</vt:lpstr>
      <vt:lpstr>Carl von Linné 1707 -1778</vt:lpstr>
      <vt:lpstr>PowerPoint-esitys</vt:lpstr>
      <vt:lpstr>Laji - määritelmä</vt:lpstr>
      <vt:lpstr>Lajin käsitteen ongelmista</vt:lpstr>
      <vt:lpstr>Eliökunnan rakenne</vt:lpstr>
      <vt:lpstr>Kunnat – luokittelun historiaa</vt:lpstr>
      <vt:lpstr>Luokittelun tutkimuskohteet</vt:lpstr>
      <vt:lpstr>Eliökunnan luokittelun historiaa</vt:lpstr>
      <vt:lpstr>PowerPoint-esitys</vt:lpstr>
      <vt:lpstr>Luokittelu on kehittyvä tieteenala</vt:lpstr>
      <vt:lpstr>Eliökunta jaetaan nyt kahteen domeeniin</vt:lpstr>
      <vt:lpstr>PowerPoint-esitys</vt:lpstr>
      <vt:lpstr>PowerPoint-esitys</vt:lpstr>
      <vt:lpstr>PowerPoint-esitys</vt:lpstr>
      <vt:lpstr>PowerPoint-esitys</vt:lpstr>
      <vt:lpstr>PowerPoint-esitys</vt:lpstr>
      <vt:lpstr>Luokittelun tasot</vt:lpstr>
      <vt:lpstr>Luokittelun tasot</vt:lpstr>
      <vt:lpstr>PowerPoint-esitys</vt:lpstr>
      <vt:lpstr>Eliöiden nimeäminen</vt:lpstr>
      <vt:lpstr>Tieteellinen lajinimi</vt:lpstr>
      <vt:lpstr>Ursus arctos</vt:lpstr>
      <vt:lpstr>Lajinimi</vt:lpstr>
      <vt:lpstr>PowerPoint-esitys</vt:lpstr>
      <vt:lpstr>Lajiristeymät</vt:lpstr>
      <vt:lpstr>Risteymät eivät yleensä pysty lisääntymään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ELIÖMAAILMAN LUOKITTELu</dc:title>
  <dc:creator>attev_000</dc:creator>
  <cp:lastModifiedBy>Katri Sarlund</cp:lastModifiedBy>
  <cp:revision>63</cp:revision>
  <dcterms:created xsi:type="dcterms:W3CDTF">2016-07-22T14:03:58Z</dcterms:created>
  <dcterms:modified xsi:type="dcterms:W3CDTF">2023-01-23T23:16:47Z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0x010100EA572D60517C314989D813E3C215F105</vt:lpwstr>
  </property>
</Properties>
</file>