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4"/>
  </p:sldMasterIdLst>
  <p:notesMasterIdLst>
    <p:notesMasterId r:id="rId38"/>
  </p:notesMasterIdLst>
  <p:sldIdLst>
    <p:sldId id="256" r:id="rId5"/>
    <p:sldId id="292" r:id="rId6"/>
    <p:sldId id="300" r:id="rId7"/>
    <p:sldId id="301" r:id="rId8"/>
    <p:sldId id="307" r:id="rId9"/>
    <p:sldId id="306" r:id="rId10"/>
    <p:sldId id="308" r:id="rId11"/>
    <p:sldId id="302" r:id="rId12"/>
    <p:sldId id="304" r:id="rId13"/>
    <p:sldId id="309" r:id="rId14"/>
    <p:sldId id="273" r:id="rId15"/>
    <p:sldId id="257" r:id="rId16"/>
    <p:sldId id="293" r:id="rId17"/>
    <p:sldId id="294" r:id="rId18"/>
    <p:sldId id="281" r:id="rId19"/>
    <p:sldId id="280" r:id="rId20"/>
    <p:sldId id="282" r:id="rId21"/>
    <p:sldId id="289" r:id="rId22"/>
    <p:sldId id="295" r:id="rId23"/>
    <p:sldId id="290" r:id="rId24"/>
    <p:sldId id="283" r:id="rId25"/>
    <p:sldId id="284" r:id="rId26"/>
    <p:sldId id="285" r:id="rId27"/>
    <p:sldId id="286" r:id="rId28"/>
    <p:sldId id="276" r:id="rId29"/>
    <p:sldId id="296" r:id="rId30"/>
    <p:sldId id="259" r:id="rId31"/>
    <p:sldId id="274" r:id="rId32"/>
    <p:sldId id="310" r:id="rId33"/>
    <p:sldId id="279" r:id="rId34"/>
    <p:sldId id="278" r:id="rId35"/>
    <p:sldId id="287" r:id="rId36"/>
    <p:sldId id="297" r:id="rId37"/>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244"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390114743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Shape 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 name="Shape 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738436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110371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Epigeneettinen</a:t>
            </a:r>
            <a:r>
              <a:rPr lang="fi-FI" dirty="0"/>
              <a:t> periytyminen</a:t>
            </a:r>
          </a:p>
        </p:txBody>
      </p:sp>
    </p:spTree>
    <p:extLst>
      <p:ext uri="{BB962C8B-B14F-4D97-AF65-F5344CB8AC3E}">
        <p14:creationId xmlns:p14="http://schemas.microsoft.com/office/powerpoint/2010/main" val="200740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1881102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Shape 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 name="Shape 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4070009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260593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270922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2697345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490069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68413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914400" y="2111123"/>
            <a:ext cx="10363200" cy="1546474"/>
          </a:xfrm>
          <a:prstGeom prst="rect">
            <a:avLst/>
          </a:prstGeom>
          <a:noFill/>
          <a:ln>
            <a:noFill/>
          </a:ln>
        </p:spPr>
        <p:txBody>
          <a:bodyPr lIns="91425" tIns="91425" rIns="91425" bIns="91425" anchor="b" anchorCtr="0"/>
          <a:lstStyle>
            <a:lvl1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914400" y="3786738"/>
            <a:ext cx="10363200" cy="1046317"/>
          </a:xfrm>
          <a:prstGeom prst="rect">
            <a:avLst/>
          </a:prstGeom>
          <a:noFill/>
          <a:ln>
            <a:noFill/>
          </a:ln>
        </p:spPr>
        <p:txBody>
          <a:bodyPr lIns="91425" tIns="91425" rIns="91425" bIns="91425" anchor="t" anchorCtr="0"/>
          <a:lstStyle>
            <a:lvl1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609600" y="1600200"/>
            <a:ext cx="109728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09600" y="274637"/>
            <a:ext cx="109728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609600" y="5875079"/>
            <a:ext cx="10972800" cy="692693"/>
          </a:xfrm>
          <a:prstGeom prst="rect">
            <a:avLst/>
          </a:prstGeom>
          <a:noFill/>
          <a:ln>
            <a:noFill/>
          </a:ln>
        </p:spPr>
        <p:txBody>
          <a:bodyPr lIns="91425" tIns="91425" rIns="91425" bIns="91425" anchor="t" anchorCtr="0"/>
          <a:lstStyle>
            <a:lvl1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1pPr>
            <a:lvl2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3pPr>
            <a:lvl4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4pPr>
            <a:lvl5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6pPr>
            <a:lvl7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7pPr>
            <a:lvl8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7A396931-D0CC-4FDF-AACF-6E0E5EC75F12}" type="slidenum">
              <a:rPr lang="en-US" altLang="fi-FI"/>
              <a:pPr/>
              <a:t>‹#›</a:t>
            </a:fld>
            <a:endParaRPr lang="en-US" altLang="fi-FI"/>
          </a:p>
        </p:txBody>
      </p:sp>
    </p:spTree>
    <p:extLst>
      <p:ext uri="{BB962C8B-B14F-4D97-AF65-F5344CB8AC3E}">
        <p14:creationId xmlns:p14="http://schemas.microsoft.com/office/powerpoint/2010/main" val="16638005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09600" y="274637"/>
            <a:ext cx="10972800" cy="1143000"/>
          </a:xfrm>
          <a:prstGeom prst="rect">
            <a:avLst/>
          </a:prstGeom>
          <a:noFill/>
          <a:ln>
            <a:noFill/>
          </a:ln>
        </p:spPr>
        <p:txBody>
          <a:bodyPr lIns="91425" tIns="91425" rIns="91425" bIns="91425" anchor="b" anchorCtr="0"/>
          <a:lstStyle>
            <a:lvl1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609600" y="1600200"/>
            <a:ext cx="10972800" cy="4967574"/>
          </a:xfrm>
          <a:prstGeom prst="rect">
            <a:avLst/>
          </a:prstGeom>
          <a:noFill/>
          <a:ln>
            <a:noFill/>
          </a:ln>
        </p:spPr>
        <p:txBody>
          <a:bodyPr lIns="91425" tIns="91425" rIns="91425" bIns="91425" anchor="t" anchorCtr="0"/>
          <a:lstStyle>
            <a:lvl1pPr marL="342900" indent="-342900" algn="l" rtl="0">
              <a:spcBef>
                <a:spcPts val="600"/>
              </a:spcBef>
              <a:buClr>
                <a:schemeClr val="dk1"/>
              </a:buClr>
              <a:buSzPct val="166666"/>
              <a:buFont typeface="Arial"/>
              <a:buChar char="•"/>
              <a:defRPr sz="3000" b="0" i="0" u="none" strike="noStrike" cap="none" baseline="0">
                <a:solidFill>
                  <a:schemeClr val="dk1"/>
                </a:solidFill>
                <a:latin typeface="Arial"/>
                <a:ea typeface="Arial"/>
                <a:cs typeface="Arial"/>
                <a:sym typeface="Arial"/>
              </a:defRPr>
            </a:lvl1pPr>
            <a:lvl2pPr marL="742950" indent="-285750"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marL="1143000" indent="-228600"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marL="16002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4pPr>
            <a:lvl5pPr marL="20574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marL="25146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youtube.com/watch?v=1VukMb4yk5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hyperlink" Target="https://www.youtube.com/watch?v=ID7qhn1ipm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hyperlink" Target="https://fi.wikipedia.org/wiki/Archaeopteryx" TargetMode="Externa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hyperlink" Target="https://www.youtube.com/watch?v=VLr-_L5HuhU" TargetMode="Externa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2"/>
        <p:cNvGrpSpPr/>
        <p:nvPr/>
      </p:nvGrpSpPr>
      <p:grpSpPr>
        <a:xfrm>
          <a:off x="0" y="0"/>
          <a:ext cx="0" cy="0"/>
          <a:chOff x="0" y="0"/>
          <a:chExt cx="0" cy="0"/>
        </a:xfrm>
      </p:grpSpPr>
      <p:sp>
        <p:nvSpPr>
          <p:cNvPr id="23" name="Shape 23"/>
          <p:cNvSpPr txBox="1">
            <a:spLocks noGrp="1"/>
          </p:cNvSpPr>
          <p:nvPr>
            <p:ph type="ctrTitle"/>
          </p:nvPr>
        </p:nvSpPr>
        <p:spPr>
          <a:xfrm>
            <a:off x="767408" y="332656"/>
            <a:ext cx="7942312" cy="1546500"/>
          </a:xfrm>
          <a:prstGeom prst="rect">
            <a:avLst/>
          </a:prstGeom>
        </p:spPr>
        <p:txBody>
          <a:bodyPr lIns="91425" tIns="91425" rIns="91425" bIns="91425" anchor="b" anchorCtr="0">
            <a:noAutofit/>
          </a:bodyPr>
          <a:lstStyle/>
          <a:p>
            <a:pPr lvl="0"/>
            <a:r>
              <a:rPr lang="fi-FI" dirty="0">
                <a:solidFill>
                  <a:schemeClr val="accent1"/>
                </a:solidFill>
              </a:rPr>
              <a:t>12. Evoluution tutkiminen</a:t>
            </a:r>
            <a:endParaRPr lang="fi" dirty="0">
              <a:solidFill>
                <a:srgbClr val="4A86E8"/>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24" y="2420888"/>
            <a:ext cx="4272136" cy="3204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iruutu 1">
            <a:extLst>
              <a:ext uri="{FF2B5EF4-FFF2-40B4-BE49-F238E27FC236}">
                <a16:creationId xmlns:a16="http://schemas.microsoft.com/office/drawing/2014/main" id="{BE636445-D927-41E0-BD59-6795AE6918F3}"/>
              </a:ext>
            </a:extLst>
          </p:cNvPr>
          <p:cNvSpPr txBox="1"/>
          <p:nvPr/>
        </p:nvSpPr>
        <p:spPr>
          <a:xfrm>
            <a:off x="6240016" y="2708920"/>
            <a:ext cx="5328592" cy="2462213"/>
          </a:xfrm>
          <a:prstGeom prst="rect">
            <a:avLst/>
          </a:prstGeom>
          <a:noFill/>
        </p:spPr>
        <p:txBody>
          <a:bodyPr wrap="square" rtlCol="0">
            <a:spAutoFit/>
          </a:bodyPr>
          <a:lstStyle/>
          <a:p>
            <a:r>
              <a:rPr lang="en-US" sz="2800" i="1" dirty="0"/>
              <a:t>In biology nothing makes sense except in the light of evolution.</a:t>
            </a:r>
          </a:p>
          <a:p>
            <a:endParaRPr lang="en-US" sz="2800" i="1" dirty="0"/>
          </a:p>
          <a:p>
            <a:r>
              <a:rPr lang="fi-FI" sz="2800" dirty="0" err="1"/>
              <a:t>Theodosius</a:t>
            </a:r>
            <a:r>
              <a:rPr lang="fi-FI" sz="2800" dirty="0"/>
              <a:t> </a:t>
            </a:r>
            <a:r>
              <a:rPr lang="fi-FI" sz="2800" dirty="0" err="1"/>
              <a:t>Dobzhansky</a:t>
            </a:r>
            <a:r>
              <a:rPr lang="fi-FI" sz="2800" dirty="0"/>
              <a:t> (1973)</a:t>
            </a:r>
            <a:endParaRPr lang="en-US" sz="2800" i="1" dirty="0"/>
          </a:p>
          <a:p>
            <a:endParaRPr lang="en-US" sz="2800" i="1" dirty="0"/>
          </a:p>
          <a:p>
            <a:endParaRPr lang="fi-FI" dirty="0"/>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9376" y="188640"/>
            <a:ext cx="10972800" cy="877529"/>
          </a:xfrm>
        </p:spPr>
        <p:txBody>
          <a:bodyPr/>
          <a:lstStyle/>
          <a:p>
            <a:r>
              <a:rPr lang="fi-FI" dirty="0">
                <a:solidFill>
                  <a:srgbClr val="0070C0"/>
                </a:solidFill>
              </a:rPr>
              <a:t>Evoluution todisteita</a:t>
            </a:r>
          </a:p>
        </p:txBody>
      </p:sp>
      <p:sp>
        <p:nvSpPr>
          <p:cNvPr id="5" name="Text Placeholder 4"/>
          <p:cNvSpPr>
            <a:spLocks noGrp="1"/>
          </p:cNvSpPr>
          <p:nvPr>
            <p:ph type="body" idx="1"/>
          </p:nvPr>
        </p:nvSpPr>
        <p:spPr>
          <a:xfrm>
            <a:off x="623392" y="1628800"/>
            <a:ext cx="10972800" cy="4921638"/>
          </a:xfrm>
        </p:spPr>
        <p:txBody>
          <a:bodyPr/>
          <a:lstStyle/>
          <a:p>
            <a:pPr>
              <a:buFont typeface="Wingdings" panose="05000000000000000000" pitchFamily="2" charset="2"/>
              <a:buChar char="ü"/>
            </a:pPr>
            <a:r>
              <a:rPr lang="fi-FI" sz="2400" dirty="0"/>
              <a:t>fossiilit, fossiilisarjat ja välimuotoiset fossiilit, </a:t>
            </a:r>
            <a:r>
              <a:rPr lang="fi-FI" sz="2400" dirty="0" err="1"/>
              <a:t>subfossiilit</a:t>
            </a:r>
            <a:r>
              <a:rPr lang="fi-FI" sz="2400" dirty="0"/>
              <a:t>, meripihkaan jääneet fossiilit ja elävät fossiilit</a:t>
            </a:r>
          </a:p>
          <a:p>
            <a:pPr>
              <a:buFont typeface="Wingdings" panose="05000000000000000000" pitchFamily="2" charset="2"/>
              <a:buChar char="ü"/>
            </a:pPr>
            <a:r>
              <a:rPr lang="fi-FI" sz="2400" dirty="0"/>
              <a:t>alkioiden kehitysvaiheiden vertailu</a:t>
            </a:r>
          </a:p>
          <a:p>
            <a:pPr>
              <a:buFont typeface="Wingdings" panose="05000000000000000000" pitchFamily="2" charset="2"/>
              <a:buChar char="ü"/>
            </a:pPr>
            <a:r>
              <a:rPr lang="fi-FI" sz="2400" dirty="0"/>
              <a:t>surkastumat</a:t>
            </a:r>
          </a:p>
          <a:p>
            <a:pPr>
              <a:buFont typeface="Wingdings" panose="05000000000000000000" pitchFamily="2" charset="2"/>
              <a:buChar char="ü"/>
            </a:pPr>
            <a:r>
              <a:rPr lang="fi-FI" sz="2400" dirty="0"/>
              <a:t>anatomian vertailu</a:t>
            </a:r>
          </a:p>
          <a:p>
            <a:pPr>
              <a:buFont typeface="Wingdings" panose="05000000000000000000" pitchFamily="2" charset="2"/>
              <a:buChar char="ü"/>
            </a:pPr>
            <a:r>
              <a:rPr lang="fi-FI" sz="2400" dirty="0"/>
              <a:t>perimän vertailu</a:t>
            </a:r>
          </a:p>
          <a:p>
            <a:pPr>
              <a:buFont typeface="Wingdings" panose="05000000000000000000" pitchFamily="2" charset="2"/>
              <a:buChar char="ü"/>
            </a:pPr>
            <a:r>
              <a:rPr lang="fi-FI" sz="2400" dirty="0"/>
              <a:t>geneettiset menetelmät</a:t>
            </a:r>
          </a:p>
          <a:p>
            <a:pPr>
              <a:buFont typeface="Wingdings" panose="05000000000000000000" pitchFamily="2" charset="2"/>
              <a:buChar char="ü"/>
            </a:pPr>
            <a:r>
              <a:rPr lang="fi-FI" sz="2400" dirty="0"/>
              <a:t>jalostus</a:t>
            </a:r>
          </a:p>
          <a:p>
            <a:pPr>
              <a:buFont typeface="Wingdings" panose="05000000000000000000" pitchFamily="2" charset="2"/>
              <a:buChar char="ü"/>
            </a:pPr>
            <a:r>
              <a:rPr lang="fi-FI" sz="2400" dirty="0"/>
              <a:t>käyttäytyminen</a:t>
            </a:r>
          </a:p>
          <a:p>
            <a:pPr>
              <a:buFont typeface="Wingdings" panose="05000000000000000000" pitchFamily="2" charset="2"/>
              <a:buChar char="ü"/>
            </a:pPr>
            <a:endParaRPr lang="fi-FI" dirty="0"/>
          </a:p>
          <a:p>
            <a:pPr>
              <a:buFont typeface="Wingdings" panose="05000000000000000000" pitchFamily="2" charset="2"/>
              <a:buChar char="ü"/>
            </a:pPr>
            <a:endParaRPr lang="fi-FI" dirty="0"/>
          </a:p>
          <a:p>
            <a:pPr>
              <a:buFont typeface="Wingdings" panose="05000000000000000000" pitchFamily="2" charset="2"/>
              <a:buChar char="ü"/>
            </a:pPr>
            <a:endParaRPr lang="fi-FI" dirty="0"/>
          </a:p>
        </p:txBody>
      </p:sp>
    </p:spTree>
    <p:extLst>
      <p:ext uri="{BB962C8B-B14F-4D97-AF65-F5344CB8AC3E}">
        <p14:creationId xmlns:p14="http://schemas.microsoft.com/office/powerpoint/2010/main" val="51743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79376" y="-122381"/>
            <a:ext cx="8229600" cy="1143000"/>
          </a:xfrm>
          <a:prstGeom prst="rect">
            <a:avLst/>
          </a:prstGeom>
        </p:spPr>
        <p:txBody>
          <a:bodyPr lIns="91425" tIns="91425" rIns="91425" bIns="91425" anchor="b" anchorCtr="0">
            <a:noAutofit/>
          </a:bodyPr>
          <a:lstStyle/>
          <a:p>
            <a:pPr lvl="0" rtl="0">
              <a:buNone/>
            </a:pPr>
            <a:r>
              <a:rPr lang="fi" sz="4000" dirty="0">
                <a:solidFill>
                  <a:srgbClr val="4A86E8"/>
                </a:solidFill>
              </a:rPr>
              <a:t>Fossiili</a:t>
            </a:r>
          </a:p>
        </p:txBody>
      </p:sp>
      <p:sp>
        <p:nvSpPr>
          <p:cNvPr id="42" name="Shape 42"/>
          <p:cNvSpPr txBox="1">
            <a:spLocks noGrp="1"/>
          </p:cNvSpPr>
          <p:nvPr>
            <p:ph type="body" idx="1"/>
          </p:nvPr>
        </p:nvSpPr>
        <p:spPr>
          <a:xfrm>
            <a:off x="407368" y="1556792"/>
            <a:ext cx="5832648" cy="3600400"/>
          </a:xfrm>
          <a:prstGeom prst="rect">
            <a:avLst/>
          </a:prstGeom>
        </p:spPr>
        <p:txBody>
          <a:bodyPr lIns="91425" tIns="91425" rIns="91425" bIns="91425" anchor="t" anchorCtr="0">
            <a:noAutofit/>
          </a:bodyPr>
          <a:lstStyle/>
          <a:p>
            <a:pPr marL="495300" indent="-457200">
              <a:buClr>
                <a:schemeClr val="accent1"/>
              </a:buClr>
              <a:buSzPct val="100000"/>
            </a:pPr>
            <a:r>
              <a:rPr lang="fi-FI" dirty="0">
                <a:solidFill>
                  <a:schemeClr val="tx1"/>
                </a:solidFill>
              </a:rPr>
              <a:t>m</a:t>
            </a:r>
            <a:r>
              <a:rPr lang="fi" dirty="0">
                <a:solidFill>
                  <a:schemeClr val="tx1"/>
                </a:solidFill>
              </a:rPr>
              <a:t>aa- tai kallioperässä säilynyt vähintään 10 000 vuotta vanha muinaisen eliön jäänne</a:t>
            </a:r>
          </a:p>
          <a:p>
            <a:pPr marL="495300" indent="-457200">
              <a:buClr>
                <a:schemeClr val="accent1"/>
              </a:buClr>
              <a:buSzPct val="100000"/>
            </a:pPr>
            <a:r>
              <a:rPr lang="fi-FI" dirty="0">
                <a:solidFill>
                  <a:schemeClr val="tx1"/>
                </a:solidFill>
              </a:rPr>
              <a:t>p</a:t>
            </a:r>
            <a:r>
              <a:rPr lang="fi" dirty="0">
                <a:solidFill>
                  <a:schemeClr val="tx1"/>
                </a:solidFill>
              </a:rPr>
              <a:t>aleontologia on fossiileja tutkiva tieteenala</a:t>
            </a:r>
          </a:p>
          <a:p>
            <a:pPr marL="895350" lvl="1" indent="-457200">
              <a:buClr>
                <a:schemeClr val="accent1"/>
              </a:buClr>
            </a:pPr>
            <a:r>
              <a:rPr lang="fi-FI" dirty="0">
                <a:solidFill>
                  <a:schemeClr val="tx1"/>
                </a:solidFill>
              </a:rPr>
              <a:t>yhdistää biologian ja geologian</a:t>
            </a:r>
          </a:p>
          <a:p>
            <a:pPr marL="895350" lvl="1" indent="-457200">
              <a:buClr>
                <a:schemeClr val="accent1"/>
              </a:buClr>
            </a:pPr>
            <a:r>
              <a:rPr lang="fi-FI" dirty="0">
                <a:hlinkClick r:id="rId4"/>
              </a:rPr>
              <a:t>https://www.youtube.com/watch?v=1VukMb4yk5M</a:t>
            </a:r>
            <a:r>
              <a:rPr lang="fi-FI" dirty="0"/>
              <a:t> </a:t>
            </a:r>
            <a:endParaRPr lang="fi" b="1" dirty="0">
              <a:solidFill>
                <a:schemeClr val="accent1"/>
              </a:solidFill>
            </a:endParaRPr>
          </a:p>
          <a:p>
            <a:pPr marL="495300" indent="-457200">
              <a:buClr>
                <a:schemeClr val="accent1"/>
              </a:buClr>
              <a:buSzPct val="100000"/>
            </a:pPr>
            <a:endParaRPr lang="fi" b="1" dirty="0">
              <a:solidFill>
                <a:schemeClr val="accent1"/>
              </a:solidFill>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8048" y="260648"/>
            <a:ext cx="5472608" cy="3648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7617155"/>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79376" y="-168346"/>
            <a:ext cx="4320480" cy="1143000"/>
          </a:xfrm>
          <a:prstGeom prst="rect">
            <a:avLst/>
          </a:prstGeom>
        </p:spPr>
        <p:txBody>
          <a:bodyPr lIns="91425" tIns="91425" rIns="91425" bIns="91425" anchor="b" anchorCtr="0">
            <a:noAutofit/>
          </a:bodyPr>
          <a:lstStyle/>
          <a:p>
            <a:pPr lvl="0" rtl="0">
              <a:buNone/>
            </a:pPr>
            <a:r>
              <a:rPr lang="fi" sz="4400" dirty="0">
                <a:solidFill>
                  <a:srgbClr val="4A86E8"/>
                </a:solidFill>
              </a:rPr>
              <a:t>Fossiilityypit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456" y="966463"/>
            <a:ext cx="10081119" cy="586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descr="fossiilin_synt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960" y="2060848"/>
            <a:ext cx="6166972" cy="334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4" descr="fossiilin_syn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0" y="2204864"/>
            <a:ext cx="6654956" cy="202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6990316" y="3573843"/>
            <a:ext cx="0" cy="864096"/>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1384" y="616740"/>
            <a:ext cx="8136904" cy="1046440"/>
          </a:xfrm>
          <a:prstGeom prst="rect">
            <a:avLst/>
          </a:prstGeom>
          <a:noFill/>
        </p:spPr>
        <p:txBody>
          <a:bodyPr wrap="square" rtlCol="0">
            <a:spAutoFit/>
          </a:bodyPr>
          <a:lstStyle/>
          <a:p>
            <a:r>
              <a:rPr lang="fi-FI" sz="2400" dirty="0"/>
              <a:t>Video fossiilien synnystä </a:t>
            </a:r>
          </a:p>
          <a:p>
            <a:r>
              <a:rPr lang="fi-FI" sz="2400" dirty="0">
                <a:hlinkClick r:id="rId4"/>
              </a:rPr>
              <a:t>https://www.youtube.com/watch?v=ID7qhn1ipmw</a:t>
            </a:r>
            <a:r>
              <a:rPr lang="fi-FI" sz="2400" dirty="0"/>
              <a:t> </a:t>
            </a:r>
          </a:p>
          <a:p>
            <a:endParaRPr lang="fi-FI" dirty="0"/>
          </a:p>
        </p:txBody>
      </p:sp>
      <p:sp>
        <p:nvSpPr>
          <p:cNvPr id="11" name="TextBox 10"/>
          <p:cNvSpPr txBox="1"/>
          <p:nvPr/>
        </p:nvSpPr>
        <p:spPr>
          <a:xfrm>
            <a:off x="9336360" y="709073"/>
            <a:ext cx="2638580" cy="1169551"/>
          </a:xfrm>
          <a:prstGeom prst="rect">
            <a:avLst/>
          </a:prstGeom>
          <a:noFill/>
        </p:spPr>
        <p:txBody>
          <a:bodyPr wrap="square" rtlCol="0">
            <a:spAutoFit/>
          </a:bodyPr>
          <a:lstStyle/>
          <a:p>
            <a:r>
              <a:rPr lang="fi-FI" dirty="0"/>
              <a:t>Maankuoren liikkeiden takia merenpohjan sedimentteihin syntyneitä fossiileja voidaan nykyisin löytää vaikka vuoristoista.</a:t>
            </a:r>
          </a:p>
        </p:txBody>
      </p:sp>
    </p:spTree>
    <p:extLst>
      <p:ext uri="{BB962C8B-B14F-4D97-AF65-F5344CB8AC3E}">
        <p14:creationId xmlns:p14="http://schemas.microsoft.com/office/powerpoint/2010/main" val="301439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448" y="548680"/>
            <a:ext cx="10082017" cy="5112568"/>
          </a:xfrm>
          <a:prstGeom prst="rect">
            <a:avLst/>
          </a:prstGeom>
        </p:spPr>
      </p:pic>
      <p:sp>
        <p:nvSpPr>
          <p:cNvPr id="3" name="TextBox 2"/>
          <p:cNvSpPr txBox="1"/>
          <p:nvPr/>
        </p:nvSpPr>
        <p:spPr>
          <a:xfrm>
            <a:off x="1343472" y="6021288"/>
            <a:ext cx="9793088" cy="738664"/>
          </a:xfrm>
          <a:prstGeom prst="rect">
            <a:avLst/>
          </a:prstGeom>
          <a:noFill/>
        </p:spPr>
        <p:txBody>
          <a:bodyPr wrap="square" rtlCol="0">
            <a:spAutoFit/>
          </a:bodyPr>
          <a:lstStyle/>
          <a:p>
            <a:r>
              <a:rPr lang="fi-FI" dirty="0"/>
              <a:t>Liuskemaisia savikivi- ja hiekkakivikerroksia. Mannerlaattojen liikkeet ja vuorenpoimutukset ovat siirtäneet kerrokset ylös vuoristoalueille. Kerrokset ovat voineet myös vääntyä vuorenpoimutuksissa eri järjestykseen kuin missä ne ovat merenpohjassa syntyneet</a:t>
            </a:r>
          </a:p>
        </p:txBody>
      </p:sp>
      <p:pic>
        <p:nvPicPr>
          <p:cNvPr id="5" name="Kuva 4">
            <a:extLst>
              <a:ext uri="{FF2B5EF4-FFF2-40B4-BE49-F238E27FC236}">
                <a16:creationId xmlns:a16="http://schemas.microsoft.com/office/drawing/2014/main" id="{33531320-7F85-4C13-BB05-867B64260D49}"/>
              </a:ext>
            </a:extLst>
          </p:cNvPr>
          <p:cNvPicPr>
            <a:picLocks noChangeAspect="1"/>
          </p:cNvPicPr>
          <p:nvPr/>
        </p:nvPicPr>
        <p:blipFill>
          <a:blip r:embed="rId3"/>
          <a:stretch>
            <a:fillRect/>
          </a:stretch>
        </p:blipFill>
        <p:spPr>
          <a:xfrm>
            <a:off x="5936381" y="21848"/>
            <a:ext cx="6238851" cy="4149080"/>
          </a:xfrm>
          <a:prstGeom prst="rect">
            <a:avLst/>
          </a:prstGeom>
        </p:spPr>
      </p:pic>
      <p:pic>
        <p:nvPicPr>
          <p:cNvPr id="8" name="Kuva 7">
            <a:extLst>
              <a:ext uri="{FF2B5EF4-FFF2-40B4-BE49-F238E27FC236}">
                <a16:creationId xmlns:a16="http://schemas.microsoft.com/office/drawing/2014/main" id="{970E0F2E-639B-4F63-912F-82D496CFFEA0}"/>
              </a:ext>
            </a:extLst>
          </p:cNvPr>
          <p:cNvPicPr>
            <a:picLocks noChangeAspect="1"/>
          </p:cNvPicPr>
          <p:nvPr/>
        </p:nvPicPr>
        <p:blipFill>
          <a:blip r:embed="rId4"/>
          <a:stretch>
            <a:fillRect/>
          </a:stretch>
        </p:blipFill>
        <p:spPr>
          <a:xfrm>
            <a:off x="302197" y="752872"/>
            <a:ext cx="7707560" cy="4404320"/>
          </a:xfrm>
          <a:prstGeom prst="rect">
            <a:avLst/>
          </a:prstGeom>
        </p:spPr>
      </p:pic>
      <p:pic>
        <p:nvPicPr>
          <p:cNvPr id="10" name="Kuva 9">
            <a:extLst>
              <a:ext uri="{FF2B5EF4-FFF2-40B4-BE49-F238E27FC236}">
                <a16:creationId xmlns:a16="http://schemas.microsoft.com/office/drawing/2014/main" id="{2289F2A3-4C7B-4671-8D66-ADEF5A08C79C}"/>
              </a:ext>
            </a:extLst>
          </p:cNvPr>
          <p:cNvPicPr>
            <a:picLocks noChangeAspect="1"/>
          </p:cNvPicPr>
          <p:nvPr/>
        </p:nvPicPr>
        <p:blipFill>
          <a:blip r:embed="rId5"/>
          <a:stretch>
            <a:fillRect/>
          </a:stretch>
        </p:blipFill>
        <p:spPr>
          <a:xfrm>
            <a:off x="3503712" y="692137"/>
            <a:ext cx="7046882" cy="4942471"/>
          </a:xfrm>
          <a:prstGeom prst="rect">
            <a:avLst/>
          </a:prstGeom>
        </p:spPr>
      </p:pic>
    </p:spTree>
    <p:extLst>
      <p:ext uri="{BB962C8B-B14F-4D97-AF65-F5344CB8AC3E}">
        <p14:creationId xmlns:p14="http://schemas.microsoft.com/office/powerpoint/2010/main" val="332851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1665206"/>
            <a:ext cx="3186723" cy="3527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5" descr="dinosauruksen mu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080" y="1608757"/>
            <a:ext cx="4780431" cy="358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Grp="1" noChangeArrowheads="1"/>
          </p:cNvSpPr>
          <p:nvPr>
            <p:ph type="title"/>
          </p:nvPr>
        </p:nvSpPr>
        <p:spPr/>
        <p:txBody>
          <a:bodyPr/>
          <a:lstStyle/>
          <a:p>
            <a:pPr indent="0"/>
            <a:r>
              <a:rPr lang="fi-FI" altLang="fi-FI" sz="3200" dirty="0">
                <a:solidFill>
                  <a:schemeClr val="accent1"/>
                </a:solidFill>
              </a:rPr>
              <a:t>Kivettymät, painanteet, valokset</a:t>
            </a:r>
          </a:p>
        </p:txBody>
      </p:sp>
      <p:sp>
        <p:nvSpPr>
          <p:cNvPr id="2" name="TextBox 1"/>
          <p:cNvSpPr txBox="1"/>
          <p:nvPr/>
        </p:nvSpPr>
        <p:spPr>
          <a:xfrm>
            <a:off x="2135560" y="5517232"/>
            <a:ext cx="8712968" cy="1015663"/>
          </a:xfrm>
          <a:prstGeom prst="rect">
            <a:avLst/>
          </a:prstGeom>
          <a:noFill/>
        </p:spPr>
        <p:txBody>
          <a:bodyPr wrap="square" rtlCol="0">
            <a:spAutoFit/>
          </a:bodyPr>
          <a:lstStyle/>
          <a:p>
            <a:r>
              <a:rPr lang="fi-FI" sz="2000" b="1" dirty="0"/>
              <a:t>Trilobiitit</a:t>
            </a:r>
            <a:r>
              <a:rPr lang="fi-FI" sz="2000" dirty="0"/>
              <a:t> vasemmalla olivat aikansa </a:t>
            </a:r>
            <a:r>
              <a:rPr lang="fi-FI" sz="2000" b="1" dirty="0"/>
              <a:t>johtofossiileja</a:t>
            </a:r>
            <a:r>
              <a:rPr lang="fi-FI" sz="2000" dirty="0"/>
              <a:t>, eli hyvin yleisiä fossiileja tietyn ikäisissä kerrostumissa. Trilobiitteja eli maapallon merissä laajalti 521-252 miljoonaa vuotta sitten. Oikealla dinosauruksen munia. </a:t>
            </a:r>
          </a:p>
        </p:txBody>
      </p:sp>
    </p:spTree>
    <p:extLst>
      <p:ext uri="{BB962C8B-B14F-4D97-AF65-F5344CB8AC3E}">
        <p14:creationId xmlns:p14="http://schemas.microsoft.com/office/powerpoint/2010/main" val="2811457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908720"/>
            <a:ext cx="4032250" cy="485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908051"/>
            <a:ext cx="38989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8" y="4077072"/>
            <a:ext cx="3273425" cy="245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696400" y="4509120"/>
            <a:ext cx="1944216" cy="1323439"/>
          </a:xfrm>
          <a:prstGeom prst="rect">
            <a:avLst/>
          </a:prstGeom>
          <a:noFill/>
        </p:spPr>
        <p:txBody>
          <a:bodyPr wrap="square" rtlCol="0">
            <a:spAutoFit/>
          </a:bodyPr>
          <a:lstStyle/>
          <a:p>
            <a:r>
              <a:rPr lang="fi-FI" sz="2000" dirty="0"/>
              <a:t>Hyönteisen, kasvin ja oikosarvisen fossiileja.</a:t>
            </a:r>
          </a:p>
        </p:txBody>
      </p:sp>
    </p:spTree>
    <p:extLst>
      <p:ext uri="{BB962C8B-B14F-4D97-AF65-F5344CB8AC3E}">
        <p14:creationId xmlns:p14="http://schemas.microsoft.com/office/powerpoint/2010/main" val="3364248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kalafossiil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448" y="404664"/>
            <a:ext cx="4953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kalafossiil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0" y="3429000"/>
            <a:ext cx="432048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600056" y="692696"/>
            <a:ext cx="5040560" cy="461665"/>
          </a:xfrm>
          <a:prstGeom prst="rect">
            <a:avLst/>
          </a:prstGeom>
          <a:noFill/>
        </p:spPr>
        <p:txBody>
          <a:bodyPr wrap="square" rtlCol="0">
            <a:spAutoFit/>
          </a:bodyPr>
          <a:lstStyle/>
          <a:p>
            <a:r>
              <a:rPr lang="fi-FI" sz="2400" dirty="0"/>
              <a:t>Muinaisia kaloja.</a:t>
            </a:r>
          </a:p>
        </p:txBody>
      </p:sp>
    </p:spTree>
    <p:extLst>
      <p:ext uri="{BB962C8B-B14F-4D97-AF65-F5344CB8AC3E}">
        <p14:creationId xmlns:p14="http://schemas.microsoft.com/office/powerpoint/2010/main" val="3238640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581"/>
                                        </p:tgtEl>
                                        <p:attrNameLst>
                                          <p:attrName>style.visibility</p:attrName>
                                        </p:attrNameLst>
                                      </p:cBhvr>
                                      <p:to>
                                        <p:strVal val="visible"/>
                                      </p:to>
                                    </p:set>
                                    <p:anim calcmode="lin" valueType="num">
                                      <p:cBhvr additive="base">
                                        <p:cTn id="13" dur="500" fill="hold"/>
                                        <p:tgtEl>
                                          <p:spTgt spid="24581"/>
                                        </p:tgtEl>
                                        <p:attrNameLst>
                                          <p:attrName>ppt_x</p:attrName>
                                        </p:attrNameLst>
                                      </p:cBhvr>
                                      <p:tavLst>
                                        <p:tav tm="0">
                                          <p:val>
                                            <p:strVal val="#ppt_x"/>
                                          </p:val>
                                        </p:tav>
                                        <p:tav tm="100000">
                                          <p:val>
                                            <p:strVal val="#ppt_x"/>
                                          </p:val>
                                        </p:tav>
                                      </p:tavLst>
                                    </p:anim>
                                    <p:anim calcmode="lin" valueType="num">
                                      <p:cBhvr additive="base">
                                        <p:cTn id="14"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032" y="116633"/>
            <a:ext cx="4032250"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725" name="Group 5"/>
          <p:cNvGrpSpPr>
            <a:grpSpLocks/>
          </p:cNvGrpSpPr>
          <p:nvPr/>
        </p:nvGrpSpPr>
        <p:grpSpPr bwMode="auto">
          <a:xfrm>
            <a:off x="839416" y="3429000"/>
            <a:ext cx="5832648" cy="4032448"/>
            <a:chOff x="2971" y="1026"/>
            <a:chExt cx="2494" cy="1905"/>
          </a:xfrm>
        </p:grpSpPr>
        <p:pic>
          <p:nvPicPr>
            <p:cNvPr id="2970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 y="1026"/>
              <a:ext cx="2449" cy="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2" name="Rectangle 7"/>
            <p:cNvSpPr>
              <a:spLocks noChangeArrowheads="1"/>
            </p:cNvSpPr>
            <p:nvPr/>
          </p:nvSpPr>
          <p:spPr bwMode="auto">
            <a:xfrm>
              <a:off x="2971" y="2523"/>
              <a:ext cx="2494" cy="4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i-FI" altLang="fi-FI" sz="1800"/>
            </a:p>
          </p:txBody>
        </p:sp>
      </p:grpSp>
      <p:sp>
        <p:nvSpPr>
          <p:cNvPr id="29700" name="Text Box 8"/>
          <p:cNvSpPr txBox="1">
            <a:spLocks noChangeArrowheads="1"/>
          </p:cNvSpPr>
          <p:nvPr/>
        </p:nvSpPr>
        <p:spPr bwMode="auto">
          <a:xfrm>
            <a:off x="510506" y="684844"/>
            <a:ext cx="544147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i-FI" altLang="fi-FI" sz="2000" b="1" dirty="0" err="1"/>
              <a:t>Ammoniitit</a:t>
            </a:r>
            <a:r>
              <a:rPr lang="fi-FI" altLang="fi-FI" sz="2000" dirty="0"/>
              <a:t> olivat myös johtofossiileja. Ne elivät 400-65 miljoonaa vuotta sitten, ja </a:t>
            </a:r>
            <a:r>
              <a:rPr lang="fi-FI" altLang="fi-FI" sz="2000" dirty="0" err="1"/>
              <a:t>ammoniittilajin</a:t>
            </a:r>
            <a:r>
              <a:rPr lang="fi-FI" altLang="fi-FI" sz="2000" dirty="0"/>
              <a:t> perusteella voidaan määritellä kivikerrostuman ikä.</a:t>
            </a:r>
          </a:p>
        </p:txBody>
      </p:sp>
    </p:spTree>
    <p:extLst>
      <p:ext uri="{BB962C8B-B14F-4D97-AF65-F5344CB8AC3E}">
        <p14:creationId xmlns:p14="http://schemas.microsoft.com/office/powerpoint/2010/main" val="3743780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 fill="hold"/>
                                        <p:tgtEl>
                                          <p:spTgt spid="30725"/>
                                        </p:tgtEl>
                                        <p:attrNameLst>
                                          <p:attrName>ppt_x</p:attrName>
                                        </p:attrNameLst>
                                      </p:cBhvr>
                                      <p:tavLst>
                                        <p:tav tm="0">
                                          <p:val>
                                            <p:strVal val="#ppt_x"/>
                                          </p:val>
                                        </p:tav>
                                        <p:tav tm="100000">
                                          <p:val>
                                            <p:strVal val="#ppt_x"/>
                                          </p:val>
                                        </p:tav>
                                      </p:tavLst>
                                    </p:anim>
                                    <p:anim calcmode="lin" valueType="num">
                                      <p:cBhvr additive="base">
                                        <p:cTn id="8"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solidFill>
                  <a:schemeClr val="accent1"/>
                </a:solidFill>
              </a:rPr>
              <a:t>Fossiilisarja</a:t>
            </a:r>
          </a:p>
        </p:txBody>
      </p:sp>
      <p:pic>
        <p:nvPicPr>
          <p:cNvPr id="3" name="Picture 3" descr="valaan_evoluutio"/>
          <p:cNvPicPr/>
          <p:nvPr/>
        </p:nvPicPr>
        <p:blipFill>
          <a:blip r:embed="rId2">
            <a:extLst>
              <a:ext uri="{28A0092B-C50C-407E-A947-70E740481C1C}">
                <a14:useLocalDpi xmlns:a14="http://schemas.microsoft.com/office/drawing/2010/main" val="0"/>
              </a:ext>
            </a:extLst>
          </a:blip>
          <a:srcRect/>
          <a:stretch>
            <a:fillRect/>
          </a:stretch>
        </p:blipFill>
        <p:spPr bwMode="auto">
          <a:xfrm>
            <a:off x="119336" y="3212976"/>
            <a:ext cx="11953328" cy="1800200"/>
          </a:xfrm>
          <a:prstGeom prst="rect">
            <a:avLst/>
          </a:prstGeom>
          <a:noFill/>
          <a:ln>
            <a:noFill/>
          </a:ln>
          <a:extLst/>
        </p:spPr>
      </p:pic>
      <p:sp>
        <p:nvSpPr>
          <p:cNvPr id="4" name="TextBox 3"/>
          <p:cNvSpPr txBox="1"/>
          <p:nvPr/>
        </p:nvSpPr>
        <p:spPr>
          <a:xfrm>
            <a:off x="919669" y="1772816"/>
            <a:ext cx="10432915" cy="707886"/>
          </a:xfrm>
          <a:prstGeom prst="rect">
            <a:avLst/>
          </a:prstGeom>
          <a:noFill/>
        </p:spPr>
        <p:txBody>
          <a:bodyPr wrap="square" rtlCol="0">
            <a:spAutoFit/>
          </a:bodyPr>
          <a:lstStyle/>
          <a:p>
            <a:r>
              <a:rPr lang="fi-FI" sz="2000" b="1" dirty="0"/>
              <a:t>Fossiilisarja</a:t>
            </a:r>
            <a:r>
              <a:rPr lang="fi-FI" sz="2000" dirty="0"/>
              <a:t> tarkoittaa eri-ikäisistä fossiileista muodostunutta kokonaisuutta, jonka avulla voidaan päätellä lajin kehityksen kulku.</a:t>
            </a:r>
          </a:p>
        </p:txBody>
      </p:sp>
    </p:spTree>
    <p:extLst>
      <p:ext uri="{BB962C8B-B14F-4D97-AF65-F5344CB8AC3E}">
        <p14:creationId xmlns:p14="http://schemas.microsoft.com/office/powerpoint/2010/main" val="2985956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52" y="120117"/>
            <a:ext cx="6539046" cy="49042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072" y="2741439"/>
            <a:ext cx="5328592" cy="3996444"/>
          </a:xfrm>
          <a:prstGeom prst="rect">
            <a:avLst/>
          </a:prstGeom>
        </p:spPr>
      </p:pic>
      <p:sp>
        <p:nvSpPr>
          <p:cNvPr id="4" name="TextBox 3"/>
          <p:cNvSpPr txBox="1"/>
          <p:nvPr/>
        </p:nvSpPr>
        <p:spPr>
          <a:xfrm>
            <a:off x="8256240" y="548680"/>
            <a:ext cx="3528392" cy="1569660"/>
          </a:xfrm>
          <a:prstGeom prst="rect">
            <a:avLst/>
          </a:prstGeom>
          <a:noFill/>
        </p:spPr>
        <p:txBody>
          <a:bodyPr wrap="square" rtlCol="0">
            <a:spAutoFit/>
          </a:bodyPr>
          <a:lstStyle/>
          <a:p>
            <a:r>
              <a:rPr lang="fi-FI" sz="3200" dirty="0"/>
              <a:t>Fossiileja</a:t>
            </a:r>
          </a:p>
          <a:p>
            <a:r>
              <a:rPr lang="fi-FI" sz="3200" dirty="0"/>
              <a:t>muinaisista krokotiilieläimistä.</a:t>
            </a:r>
          </a:p>
        </p:txBody>
      </p:sp>
    </p:spTree>
    <p:extLst>
      <p:ext uri="{BB962C8B-B14F-4D97-AF65-F5344CB8AC3E}">
        <p14:creationId xmlns:p14="http://schemas.microsoft.com/office/powerpoint/2010/main" val="2582098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8" name="Group 4"/>
          <p:cNvGrpSpPr>
            <a:grpSpLocks/>
          </p:cNvGrpSpPr>
          <p:nvPr/>
        </p:nvGrpSpPr>
        <p:grpSpPr bwMode="auto">
          <a:xfrm>
            <a:off x="622946" y="294382"/>
            <a:ext cx="5832475" cy="4097339"/>
            <a:chOff x="67" y="-266"/>
            <a:chExt cx="3674" cy="2581"/>
          </a:xfrm>
        </p:grpSpPr>
        <p:pic>
          <p:nvPicPr>
            <p:cNvPr id="337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 y="166"/>
              <a:ext cx="3221" cy="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0" name="Text Box 6"/>
            <p:cNvSpPr txBox="1">
              <a:spLocks noChangeArrowheads="1"/>
            </p:cNvSpPr>
            <p:nvPr/>
          </p:nvSpPr>
          <p:spPr bwMode="auto">
            <a:xfrm>
              <a:off x="67" y="-266"/>
              <a:ext cx="367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fi-FI" altLang="fi-FI" sz="3600" b="1" dirty="0">
                  <a:solidFill>
                    <a:schemeClr val="accent1"/>
                  </a:solidFill>
                </a:rPr>
                <a:t>Välimuotofossiilit</a:t>
              </a:r>
              <a:endParaRPr lang="en-US" altLang="fi-FI" sz="1800" dirty="0"/>
            </a:p>
          </p:txBody>
        </p:sp>
      </p:grpSp>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3334" y="548680"/>
            <a:ext cx="3224212"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752" name="Group 8"/>
          <p:cNvGrpSpPr>
            <a:grpSpLocks/>
          </p:cNvGrpSpPr>
          <p:nvPr/>
        </p:nvGrpSpPr>
        <p:grpSpPr bwMode="auto">
          <a:xfrm>
            <a:off x="5879976" y="3717032"/>
            <a:ext cx="4752975" cy="2638426"/>
            <a:chOff x="2021" y="2478"/>
            <a:chExt cx="2994" cy="1662"/>
          </a:xfrm>
        </p:grpSpPr>
        <p:pic>
          <p:nvPicPr>
            <p:cNvPr id="337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 y="2478"/>
              <a:ext cx="1500" cy="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8" name="Text Box 10"/>
            <p:cNvSpPr txBox="1">
              <a:spLocks noChangeArrowheads="1"/>
            </p:cNvSpPr>
            <p:nvPr/>
          </p:nvSpPr>
          <p:spPr bwMode="auto">
            <a:xfrm>
              <a:off x="2021" y="3356"/>
              <a:ext cx="1543"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fi-FI" altLang="fi-FI" sz="2800" dirty="0" err="1"/>
                <a:t>Pterosaurus</a:t>
              </a:r>
              <a:r>
                <a:rPr lang="fi-FI" altLang="fi-FI" sz="2800" dirty="0"/>
                <a:t>, lentolisko</a:t>
              </a:r>
              <a:r>
                <a:rPr lang="fi-FI" altLang="fi-FI" sz="1800" dirty="0"/>
                <a:t> →</a:t>
              </a:r>
            </a:p>
          </p:txBody>
        </p:sp>
      </p:grpSp>
      <p:sp>
        <p:nvSpPr>
          <p:cNvPr id="2" name="TextBox 1"/>
          <p:cNvSpPr txBox="1"/>
          <p:nvPr/>
        </p:nvSpPr>
        <p:spPr>
          <a:xfrm>
            <a:off x="407368" y="4653136"/>
            <a:ext cx="5184576" cy="2031325"/>
          </a:xfrm>
          <a:prstGeom prst="rect">
            <a:avLst/>
          </a:prstGeom>
          <a:noFill/>
        </p:spPr>
        <p:txBody>
          <a:bodyPr wrap="square" rtlCol="0">
            <a:spAutoFit/>
          </a:bodyPr>
          <a:lstStyle/>
          <a:p>
            <a:r>
              <a:rPr lang="fi-FI" sz="1800" b="1" dirty="0"/>
              <a:t>Välimuotofossiili</a:t>
            </a:r>
            <a:r>
              <a:rPr lang="fi-FI" sz="1800" dirty="0"/>
              <a:t> on historiallinen eliöryhmien yhteiseen haarautumiskohtaan ajoitettu esimuoto. Kuvan </a:t>
            </a:r>
            <a:r>
              <a:rPr lang="fi-FI" sz="1800" b="1" dirty="0" err="1"/>
              <a:t>Archaeopteryx</a:t>
            </a:r>
            <a:r>
              <a:rPr lang="fi-FI" sz="1800" dirty="0"/>
              <a:t> on sukupuuttoon kuollut liskolintu, dinosaurusten ja nykyisten lintujen välimuoto. Tämä fossiili löydettiin jo 1800-luvulla Saksasta.</a:t>
            </a:r>
          </a:p>
          <a:p>
            <a:r>
              <a:rPr lang="fi-FI" sz="1800" dirty="0">
                <a:hlinkClick r:id="rId5"/>
              </a:rPr>
              <a:t>https://fi.wikipedia.org/wiki/Archaeopteryx</a:t>
            </a:r>
            <a:r>
              <a:rPr lang="fi-FI" sz="1800" dirty="0"/>
              <a:t> </a:t>
            </a:r>
          </a:p>
        </p:txBody>
      </p:sp>
    </p:spTree>
    <p:extLst>
      <p:ext uri="{BB962C8B-B14F-4D97-AF65-F5344CB8AC3E}">
        <p14:creationId xmlns:p14="http://schemas.microsoft.com/office/powerpoint/2010/main" val="251987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ppt_x"/>
                                          </p:val>
                                        </p:tav>
                                        <p:tav tm="100000">
                                          <p:val>
                                            <p:strVal val="#ppt_x"/>
                                          </p:val>
                                        </p:tav>
                                      </p:tavLst>
                                    </p:anim>
                                    <p:anim calcmode="lin" valueType="num">
                                      <p:cBhvr additive="base">
                                        <p:cTn id="8"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751"/>
                                        </p:tgtEl>
                                        <p:attrNameLst>
                                          <p:attrName>style.visibility</p:attrName>
                                        </p:attrNameLst>
                                      </p:cBhvr>
                                      <p:to>
                                        <p:strVal val="visible"/>
                                      </p:to>
                                    </p:set>
                                    <p:anim calcmode="lin" valueType="num">
                                      <p:cBhvr additive="base">
                                        <p:cTn id="13" dur="500" fill="hold"/>
                                        <p:tgtEl>
                                          <p:spTgt spid="31751"/>
                                        </p:tgtEl>
                                        <p:attrNameLst>
                                          <p:attrName>ppt_x</p:attrName>
                                        </p:attrNameLst>
                                      </p:cBhvr>
                                      <p:tavLst>
                                        <p:tav tm="0">
                                          <p:val>
                                            <p:strVal val="#ppt_x"/>
                                          </p:val>
                                        </p:tav>
                                        <p:tav tm="100000">
                                          <p:val>
                                            <p:strVal val="#ppt_x"/>
                                          </p:val>
                                        </p:tav>
                                      </p:tavLst>
                                    </p:anim>
                                    <p:anim calcmode="lin" valueType="num">
                                      <p:cBhvr additive="base">
                                        <p:cTn id="14" dur="500" fill="hold"/>
                                        <p:tgtEl>
                                          <p:spTgt spid="3175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752"/>
                                        </p:tgtEl>
                                        <p:attrNameLst>
                                          <p:attrName>style.visibility</p:attrName>
                                        </p:attrNameLst>
                                      </p:cBhvr>
                                      <p:to>
                                        <p:strVal val="visible"/>
                                      </p:to>
                                    </p:set>
                                    <p:anim calcmode="lin" valueType="num">
                                      <p:cBhvr additive="base">
                                        <p:cTn id="19" dur="500" fill="hold"/>
                                        <p:tgtEl>
                                          <p:spTgt spid="31752"/>
                                        </p:tgtEl>
                                        <p:attrNameLst>
                                          <p:attrName>ppt_x</p:attrName>
                                        </p:attrNameLst>
                                      </p:cBhvr>
                                      <p:tavLst>
                                        <p:tav tm="0">
                                          <p:val>
                                            <p:strVal val="#ppt_x"/>
                                          </p:val>
                                        </p:tav>
                                        <p:tav tm="100000">
                                          <p:val>
                                            <p:strVal val="#ppt_x"/>
                                          </p:val>
                                        </p:tav>
                                      </p:tavLst>
                                    </p:anim>
                                    <p:anim calcmode="lin" valueType="num">
                                      <p:cBhvr additive="base">
                                        <p:cTn id="20" dur="500" fill="hold"/>
                                        <p:tgtEl>
                                          <p:spTgt spid="317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58512" y="629816"/>
            <a:ext cx="10972800" cy="1143000"/>
          </a:xfrm>
        </p:spPr>
        <p:txBody>
          <a:bodyPr/>
          <a:lstStyle/>
          <a:p>
            <a:pPr indent="0"/>
            <a:r>
              <a:rPr lang="fi-FI" altLang="fi-FI" sz="2800" b="0" dirty="0">
                <a:solidFill>
                  <a:schemeClr val="tx1"/>
                </a:solidFill>
              </a:rPr>
              <a:t>Monet pienet eliöt kuten hyönteiset jäivät muinaisen pihkan vangeiksi ja päätyivät puiden ja pihkan mukana merenpohjaan </a:t>
            </a:r>
            <a:r>
              <a:rPr lang="fi-FI" altLang="fi-FI" sz="2800" dirty="0">
                <a:solidFill>
                  <a:schemeClr val="tx1"/>
                </a:solidFill>
              </a:rPr>
              <a:t>→ </a:t>
            </a:r>
            <a:r>
              <a:rPr lang="fi-FI" altLang="fi-FI" sz="2800" dirty="0">
                <a:solidFill>
                  <a:schemeClr val="accent1"/>
                </a:solidFill>
              </a:rPr>
              <a:t>meripihka</a:t>
            </a:r>
          </a:p>
        </p:txBody>
      </p:sp>
      <p:pic>
        <p:nvPicPr>
          <p:cNvPr id="112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448" y="1946619"/>
            <a:ext cx="4608512" cy="453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016" y="1946618"/>
            <a:ext cx="4824536" cy="449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317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23392" y="476672"/>
            <a:ext cx="10972800" cy="1143000"/>
          </a:xfrm>
        </p:spPr>
        <p:txBody>
          <a:bodyPr/>
          <a:lstStyle/>
          <a:p>
            <a:pPr indent="0"/>
            <a:r>
              <a:rPr lang="fi-FI" altLang="fi-FI" dirty="0">
                <a:solidFill>
                  <a:schemeClr val="tx1"/>
                </a:solidFill>
              </a:rPr>
              <a:t>Eliöitä hautautui vulkaaniseen tuhkaan, mutaan tai hiekkaan</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968" y="1916832"/>
            <a:ext cx="4941887"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16" y="1988840"/>
            <a:ext cx="4392488" cy="348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40016" y="5805264"/>
            <a:ext cx="3744416" cy="307777"/>
          </a:xfrm>
          <a:prstGeom prst="rect">
            <a:avLst/>
          </a:prstGeom>
          <a:noFill/>
        </p:spPr>
        <p:txBody>
          <a:bodyPr wrap="square" rtlCol="0">
            <a:spAutoFit/>
          </a:bodyPr>
          <a:lstStyle/>
          <a:p>
            <a:r>
              <a:rPr lang="fi-FI" dirty="0"/>
              <a:t>Dinosaurus.</a:t>
            </a:r>
          </a:p>
        </p:txBody>
      </p:sp>
      <p:sp>
        <p:nvSpPr>
          <p:cNvPr id="3" name="TextBox 2"/>
          <p:cNvSpPr txBox="1"/>
          <p:nvPr/>
        </p:nvSpPr>
        <p:spPr>
          <a:xfrm>
            <a:off x="1055440" y="5877272"/>
            <a:ext cx="2952328" cy="307777"/>
          </a:xfrm>
          <a:prstGeom prst="rect">
            <a:avLst/>
          </a:prstGeom>
          <a:noFill/>
        </p:spPr>
        <p:txBody>
          <a:bodyPr wrap="square" rtlCol="0">
            <a:spAutoFit/>
          </a:bodyPr>
          <a:lstStyle/>
          <a:p>
            <a:r>
              <a:rPr lang="fi-FI" dirty="0"/>
              <a:t>Merieliöitä.</a:t>
            </a:r>
          </a:p>
        </p:txBody>
      </p:sp>
    </p:spTree>
    <p:extLst>
      <p:ext uri="{BB962C8B-B14F-4D97-AF65-F5344CB8AC3E}">
        <p14:creationId xmlns:p14="http://schemas.microsoft.com/office/powerpoint/2010/main" val="1562200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additive="base">
                                        <p:cTn id="7" dur="500" fill="hold"/>
                                        <p:tgtEl>
                                          <p:spTgt spid="16388"/>
                                        </p:tgtEl>
                                        <p:attrNameLst>
                                          <p:attrName>ppt_x</p:attrName>
                                        </p:attrNameLst>
                                      </p:cBhvr>
                                      <p:tavLst>
                                        <p:tav tm="0">
                                          <p:val>
                                            <p:strVal val="#ppt_x"/>
                                          </p:val>
                                        </p:tav>
                                        <p:tav tm="100000">
                                          <p:val>
                                            <p:strVal val="#ppt_x"/>
                                          </p:val>
                                        </p:tav>
                                      </p:tavLst>
                                    </p:anim>
                                    <p:anim calcmode="lin" valueType="num">
                                      <p:cBhvr additive="base">
                                        <p:cTn id="8"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387"/>
                                        </p:tgtEl>
                                        <p:attrNameLst>
                                          <p:attrName>style.visibility</p:attrName>
                                        </p:attrNameLst>
                                      </p:cBhvr>
                                      <p:to>
                                        <p:strVal val="visible"/>
                                      </p:to>
                                    </p:set>
                                    <p:anim calcmode="lin" valueType="num">
                                      <p:cBhvr additive="base">
                                        <p:cTn id="13" dur="500" fill="hold"/>
                                        <p:tgtEl>
                                          <p:spTgt spid="16387"/>
                                        </p:tgtEl>
                                        <p:attrNameLst>
                                          <p:attrName>ppt_x</p:attrName>
                                        </p:attrNameLst>
                                      </p:cBhvr>
                                      <p:tavLst>
                                        <p:tav tm="0">
                                          <p:val>
                                            <p:strVal val="#ppt_x"/>
                                          </p:val>
                                        </p:tav>
                                        <p:tav tm="100000">
                                          <p:val>
                                            <p:strVal val="#ppt_x"/>
                                          </p:val>
                                        </p:tav>
                                      </p:tavLst>
                                    </p:anim>
                                    <p:anim calcmode="lin" valueType="num">
                                      <p:cBhvr additive="base">
                                        <p:cTn id="14"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6"/>
                                        </p:tgtEl>
                                        <p:attrNameLst>
                                          <p:attrName>style.visibility</p:attrName>
                                        </p:attrNameLst>
                                      </p:cBhvr>
                                      <p:to>
                                        <p:strVal val="visible"/>
                                      </p:to>
                                    </p:set>
                                    <p:anim calcmode="lin" valueType="num">
                                      <p:cBhvr additive="base">
                                        <p:cTn id="19" dur="500" fill="hold"/>
                                        <p:tgtEl>
                                          <p:spTgt spid="16386"/>
                                        </p:tgtEl>
                                        <p:attrNameLst>
                                          <p:attrName>ppt_x</p:attrName>
                                        </p:attrNameLst>
                                      </p:cBhvr>
                                      <p:tavLst>
                                        <p:tav tm="0">
                                          <p:val>
                                            <p:strVal val="#ppt_x"/>
                                          </p:val>
                                        </p:tav>
                                        <p:tav tm="100000">
                                          <p:val>
                                            <p:strVal val="#ppt_x"/>
                                          </p:val>
                                        </p:tav>
                                      </p:tavLst>
                                    </p:anim>
                                    <p:anim calcmode="lin" valueType="num">
                                      <p:cBhvr additive="base">
                                        <p:cTn id="20"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indent="0"/>
            <a:br>
              <a:rPr lang="fi-FI" altLang="fi-FI" sz="3200" dirty="0">
                <a:solidFill>
                  <a:schemeClr val="tx1"/>
                </a:solidFill>
              </a:rPr>
            </a:br>
            <a:r>
              <a:rPr lang="fi-FI" altLang="fi-FI" sz="3200" dirty="0">
                <a:solidFill>
                  <a:schemeClr val="tx1"/>
                </a:solidFill>
              </a:rPr>
              <a:t>Jäässä ja ikiroudassa on säilynyt esimerkiksi mammutteja </a:t>
            </a:r>
            <a:r>
              <a:rPr lang="fi-FI" altLang="fi-FI" sz="3200" dirty="0">
                <a:solidFill>
                  <a:schemeClr val="tx1"/>
                </a:solidFill>
                <a:sym typeface="Symbol" panose="05050102010706020507" pitchFamily="18" charset="2"/>
              </a:rPr>
              <a:t> </a:t>
            </a:r>
            <a:r>
              <a:rPr lang="fi-FI" altLang="fi-FI" sz="3200" dirty="0" err="1">
                <a:solidFill>
                  <a:schemeClr val="accent1"/>
                </a:solidFill>
              </a:rPr>
              <a:t>subfossiilit</a:t>
            </a:r>
            <a:r>
              <a:rPr lang="fi-FI" altLang="fi-FI" sz="3200" dirty="0">
                <a:solidFill>
                  <a:schemeClr val="accent1"/>
                </a:solidFill>
              </a:rPr>
              <a:t>.</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984" y="1417637"/>
            <a:ext cx="459105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00" y="1459978"/>
            <a:ext cx="3095625"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descr="mammut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087" y="3473407"/>
            <a:ext cx="316865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07568" y="5793853"/>
            <a:ext cx="8784083" cy="923330"/>
          </a:xfrm>
          <a:prstGeom prst="rect">
            <a:avLst/>
          </a:prstGeom>
          <a:noFill/>
        </p:spPr>
        <p:txBody>
          <a:bodyPr wrap="square" rtlCol="0">
            <a:spAutoFit/>
          </a:bodyPr>
          <a:lstStyle/>
          <a:p>
            <a:r>
              <a:rPr lang="fi-FI" sz="1800" b="1" dirty="0" err="1"/>
              <a:t>Subfossiilit</a:t>
            </a:r>
            <a:r>
              <a:rPr lang="fi-FI" sz="1800" dirty="0"/>
              <a:t> ovat sellaisinaan säilyneitä eliöjäänteitä, jotka eivät ole vielä ehtineet muuttua varsinaisiksi fossiileiksi. Ne ovat pääosin peräisin viime jääkaudelta ja sen jälkeiseltä ajalta. Oikealla 1977 Siperiasta löytynyt mammutinpoikanen </a:t>
            </a:r>
            <a:r>
              <a:rPr lang="fi-FI" sz="1800" dirty="0" err="1"/>
              <a:t>Dima</a:t>
            </a:r>
            <a:r>
              <a:rPr lang="fi-FI" sz="1800" dirty="0"/>
              <a:t>.</a:t>
            </a:r>
          </a:p>
        </p:txBody>
      </p:sp>
    </p:spTree>
    <p:extLst>
      <p:ext uri="{BB962C8B-B14F-4D97-AF65-F5344CB8AC3E}">
        <p14:creationId xmlns:p14="http://schemas.microsoft.com/office/powerpoint/2010/main" val="1287919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ppt_x"/>
                                          </p:val>
                                        </p:tav>
                                        <p:tav tm="100000">
                                          <p:val>
                                            <p:strVal val="#ppt_x"/>
                                          </p:val>
                                        </p:tav>
                                      </p:tavLst>
                                    </p:anim>
                                    <p:anim calcmode="lin" valueType="num">
                                      <p:cBhvr additive="base">
                                        <p:cTn id="8"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363"/>
                                        </p:tgtEl>
                                        <p:attrNameLst>
                                          <p:attrName>style.visibility</p:attrName>
                                        </p:attrNameLst>
                                      </p:cBhvr>
                                      <p:to>
                                        <p:strVal val="visible"/>
                                      </p:to>
                                    </p:set>
                                    <p:anim calcmode="lin" valueType="num">
                                      <p:cBhvr additive="base">
                                        <p:cTn id="13" dur="500" fill="hold"/>
                                        <p:tgtEl>
                                          <p:spTgt spid="15363"/>
                                        </p:tgtEl>
                                        <p:attrNameLst>
                                          <p:attrName>ppt_x</p:attrName>
                                        </p:attrNameLst>
                                      </p:cBhvr>
                                      <p:tavLst>
                                        <p:tav tm="0">
                                          <p:val>
                                            <p:strVal val="#ppt_x"/>
                                          </p:val>
                                        </p:tav>
                                        <p:tav tm="100000">
                                          <p:val>
                                            <p:strVal val="#ppt_x"/>
                                          </p:val>
                                        </p:tav>
                                      </p:tavLst>
                                    </p:anim>
                                    <p:anim calcmode="lin" valueType="num">
                                      <p:cBhvr additive="base">
                                        <p:cTn id="14"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365"/>
                                        </p:tgtEl>
                                        <p:attrNameLst>
                                          <p:attrName>style.visibility</p:attrName>
                                        </p:attrNameLst>
                                      </p:cBhvr>
                                      <p:to>
                                        <p:strVal val="visible"/>
                                      </p:to>
                                    </p:set>
                                    <p:anim calcmode="lin" valueType="num">
                                      <p:cBhvr additive="base">
                                        <p:cTn id="19" dur="500" fill="hold"/>
                                        <p:tgtEl>
                                          <p:spTgt spid="15365"/>
                                        </p:tgtEl>
                                        <p:attrNameLst>
                                          <p:attrName>ppt_x</p:attrName>
                                        </p:attrNameLst>
                                      </p:cBhvr>
                                      <p:tavLst>
                                        <p:tav tm="0">
                                          <p:val>
                                            <p:strVal val="#ppt_x"/>
                                          </p:val>
                                        </p:tav>
                                        <p:tav tm="100000">
                                          <p:val>
                                            <p:strVal val="#ppt_x"/>
                                          </p:val>
                                        </p:tav>
                                      </p:tavLst>
                                    </p:anim>
                                    <p:anim calcmode="lin" valueType="num">
                                      <p:cBhvr additive="base">
                                        <p:cTn id="20" dur="500" fill="hold"/>
                                        <p:tgtEl>
                                          <p:spTgt spid="1536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2"/>
                                        </p:tgtEl>
                                        <p:attrNameLst>
                                          <p:attrName>style.visibility</p:attrName>
                                        </p:attrNameLst>
                                      </p:cBhvr>
                                      <p:to>
                                        <p:strVal val="visible"/>
                                      </p:to>
                                    </p:set>
                                    <p:anim calcmode="lin" valueType="num">
                                      <p:cBhvr additive="base">
                                        <p:cTn id="25" dur="500" fill="hold"/>
                                        <p:tgtEl>
                                          <p:spTgt spid="15362"/>
                                        </p:tgtEl>
                                        <p:attrNameLst>
                                          <p:attrName>ppt_x</p:attrName>
                                        </p:attrNameLst>
                                      </p:cBhvr>
                                      <p:tavLst>
                                        <p:tav tm="0">
                                          <p:val>
                                            <p:strVal val="#ppt_x"/>
                                          </p:val>
                                        </p:tav>
                                        <p:tav tm="100000">
                                          <p:val>
                                            <p:strVal val="#ppt_x"/>
                                          </p:val>
                                        </p:tav>
                                      </p:tavLst>
                                    </p:anim>
                                    <p:anim calcmode="lin" valueType="num">
                                      <p:cBhvr additive="base">
                                        <p:cTn id="26"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07368" y="-125411"/>
            <a:ext cx="10972800" cy="1143000"/>
          </a:xfrm>
        </p:spPr>
        <p:txBody>
          <a:bodyPr/>
          <a:lstStyle/>
          <a:p>
            <a:pPr indent="0"/>
            <a:r>
              <a:rPr lang="fi-FI" altLang="fi-FI" sz="3200" dirty="0">
                <a:solidFill>
                  <a:schemeClr val="tx1"/>
                </a:solidFill>
              </a:rPr>
              <a:t>Elävät fossiilit</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136" y="3573016"/>
            <a:ext cx="4566188" cy="3047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128" y="548680"/>
            <a:ext cx="4585196" cy="276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descr="Neidonhiu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720" y="569703"/>
            <a:ext cx="3069844" cy="388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51384" y="4869160"/>
            <a:ext cx="6552728" cy="1631216"/>
          </a:xfrm>
          <a:prstGeom prst="rect">
            <a:avLst/>
          </a:prstGeom>
          <a:noFill/>
        </p:spPr>
        <p:txBody>
          <a:bodyPr wrap="square" rtlCol="0">
            <a:spAutoFit/>
          </a:bodyPr>
          <a:lstStyle/>
          <a:p>
            <a:r>
              <a:rPr lang="fi-FI" sz="2000" dirty="0"/>
              <a:t>Esimerkkeinä neidonhiuspuu </a:t>
            </a:r>
            <a:r>
              <a:rPr lang="fi-FI" sz="2000" i="1" dirty="0" err="1"/>
              <a:t>Gingko</a:t>
            </a:r>
            <a:r>
              <a:rPr lang="fi-FI" sz="2000" i="1" dirty="0"/>
              <a:t> </a:t>
            </a:r>
            <a:r>
              <a:rPr lang="fi-FI" sz="2000" i="1" dirty="0" err="1"/>
              <a:t>biloba</a:t>
            </a:r>
            <a:r>
              <a:rPr lang="fi-FI" sz="2000" dirty="0"/>
              <a:t>, siili ja varsieväkala </a:t>
            </a:r>
            <a:r>
              <a:rPr lang="fi-FI" sz="2000" i="1" dirty="0" err="1"/>
              <a:t>Latimeria</a:t>
            </a:r>
            <a:r>
              <a:rPr lang="fi-FI" sz="2000" dirty="0"/>
              <a:t>. Esimerkiksi siili on säilynyt nykyisen kaltaisena jo miljoonia vuosia. </a:t>
            </a:r>
          </a:p>
          <a:p>
            <a:r>
              <a:rPr lang="fi-FI" sz="2000" dirty="0"/>
              <a:t>Katso video </a:t>
            </a:r>
            <a:r>
              <a:rPr lang="fi-FI" dirty="0">
                <a:hlinkClick r:id="rId5"/>
              </a:rPr>
              <a:t>https://www.youtube.com/watch?v=VLr-_L5HuhU</a:t>
            </a:r>
            <a:r>
              <a:rPr lang="fi-FI" dirty="0"/>
              <a:t> </a:t>
            </a:r>
          </a:p>
          <a:p>
            <a:r>
              <a:rPr lang="fi-FI" sz="2000" dirty="0"/>
              <a:t>  </a:t>
            </a:r>
          </a:p>
        </p:txBody>
      </p:sp>
    </p:spTree>
    <p:extLst>
      <p:ext uri="{BB962C8B-B14F-4D97-AF65-F5344CB8AC3E}">
        <p14:creationId xmlns:p14="http://schemas.microsoft.com/office/powerpoint/2010/main" val="3546886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additive="base">
                                        <p:cTn id="7" dur="500" fill="hold"/>
                                        <p:tgtEl>
                                          <p:spTgt spid="21507"/>
                                        </p:tgtEl>
                                        <p:attrNameLst>
                                          <p:attrName>ppt_x</p:attrName>
                                        </p:attrNameLst>
                                      </p:cBhvr>
                                      <p:tavLst>
                                        <p:tav tm="0">
                                          <p:val>
                                            <p:strVal val="#ppt_x"/>
                                          </p:val>
                                        </p:tav>
                                        <p:tav tm="100000">
                                          <p:val>
                                            <p:strVal val="#ppt_x"/>
                                          </p:val>
                                        </p:tav>
                                      </p:tavLst>
                                    </p:anim>
                                    <p:anim calcmode="lin" valueType="num">
                                      <p:cBhvr additive="base">
                                        <p:cTn id="8" dur="500" fill="hold"/>
                                        <p:tgtEl>
                                          <p:spTgt spid="2150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508"/>
                                        </p:tgtEl>
                                        <p:attrNameLst>
                                          <p:attrName>style.visibility</p:attrName>
                                        </p:attrNameLst>
                                      </p:cBhvr>
                                      <p:to>
                                        <p:strVal val="visible"/>
                                      </p:to>
                                    </p:set>
                                    <p:anim calcmode="lin" valueType="num">
                                      <p:cBhvr additive="base">
                                        <p:cTn id="13" dur="500" fill="hold"/>
                                        <p:tgtEl>
                                          <p:spTgt spid="21508"/>
                                        </p:tgtEl>
                                        <p:attrNameLst>
                                          <p:attrName>ppt_x</p:attrName>
                                        </p:attrNameLst>
                                      </p:cBhvr>
                                      <p:tavLst>
                                        <p:tav tm="0">
                                          <p:val>
                                            <p:strVal val="#ppt_x"/>
                                          </p:val>
                                        </p:tav>
                                        <p:tav tm="100000">
                                          <p:val>
                                            <p:strVal val="#ppt_x"/>
                                          </p:val>
                                        </p:tav>
                                      </p:tavLst>
                                    </p:anim>
                                    <p:anim calcmode="lin" valueType="num">
                                      <p:cBhvr additive="base">
                                        <p:cTn id="14"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1509"/>
                                        </p:tgtEl>
                                        <p:attrNameLst>
                                          <p:attrName>style.visibility</p:attrName>
                                        </p:attrNameLst>
                                      </p:cBhvr>
                                      <p:to>
                                        <p:strVal val="visible"/>
                                      </p:to>
                                    </p:set>
                                    <p:anim calcmode="lin" valueType="num">
                                      <p:cBhvr additive="base">
                                        <p:cTn id="19" dur="500" fill="hold"/>
                                        <p:tgtEl>
                                          <p:spTgt spid="21509"/>
                                        </p:tgtEl>
                                        <p:attrNameLst>
                                          <p:attrName>ppt_x</p:attrName>
                                        </p:attrNameLst>
                                      </p:cBhvr>
                                      <p:tavLst>
                                        <p:tav tm="0">
                                          <p:val>
                                            <p:strVal val="#ppt_x"/>
                                          </p:val>
                                        </p:tav>
                                        <p:tav tm="100000">
                                          <p:val>
                                            <p:strVal val="#ppt_x"/>
                                          </p:val>
                                        </p:tav>
                                      </p:tavLst>
                                    </p:anim>
                                    <p:anim calcmode="lin" valueType="num">
                                      <p:cBhvr additive="base">
                                        <p:cTn id="20" dur="500" fill="hold"/>
                                        <p:tgtEl>
                                          <p:spTgt spid="2150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506"/>
                                        </p:tgtEl>
                                        <p:attrNameLst>
                                          <p:attrName>style.visibility</p:attrName>
                                        </p:attrNameLst>
                                      </p:cBhvr>
                                      <p:to>
                                        <p:strVal val="visible"/>
                                      </p:to>
                                    </p:set>
                                    <p:anim calcmode="lin" valueType="num">
                                      <p:cBhvr additive="base">
                                        <p:cTn id="25" dur="500" fill="hold"/>
                                        <p:tgtEl>
                                          <p:spTgt spid="21506"/>
                                        </p:tgtEl>
                                        <p:attrNameLst>
                                          <p:attrName>ppt_x</p:attrName>
                                        </p:attrNameLst>
                                      </p:cBhvr>
                                      <p:tavLst>
                                        <p:tav tm="0">
                                          <p:val>
                                            <p:strVal val="#ppt_x"/>
                                          </p:val>
                                        </p:tav>
                                        <p:tav tm="100000">
                                          <p:val>
                                            <p:strVal val="#ppt_x"/>
                                          </p:val>
                                        </p:tav>
                                      </p:tavLst>
                                    </p:anim>
                                    <p:anim calcmode="lin" valueType="num">
                                      <p:cBhvr additive="base">
                                        <p:cTn id="26"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263352" y="274637"/>
            <a:ext cx="11521280" cy="778099"/>
          </a:xfrm>
          <a:prstGeom prst="rect">
            <a:avLst/>
          </a:prstGeom>
        </p:spPr>
        <p:txBody>
          <a:bodyPr lIns="91425" tIns="91425" rIns="91425" bIns="91425" anchor="b" anchorCtr="0">
            <a:noAutofit/>
          </a:bodyPr>
          <a:lstStyle/>
          <a:p>
            <a:pPr lvl="0" rtl="0">
              <a:buNone/>
            </a:pPr>
            <a:r>
              <a:rPr lang="fi" dirty="0">
                <a:solidFill>
                  <a:srgbClr val="4A86E8"/>
                </a:solidFill>
              </a:rPr>
              <a:t>Alkioiden kehitysvaiheiden vertailu</a:t>
            </a: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736" y="1340768"/>
            <a:ext cx="701992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7368" y="1844824"/>
            <a:ext cx="2880320" cy="3170099"/>
          </a:xfrm>
          <a:prstGeom prst="rect">
            <a:avLst/>
          </a:prstGeom>
          <a:noFill/>
        </p:spPr>
        <p:txBody>
          <a:bodyPr wrap="square" rtlCol="0">
            <a:spAutoFit/>
          </a:bodyPr>
          <a:lstStyle/>
          <a:p>
            <a:r>
              <a:rPr lang="fi-FI" sz="2000" dirty="0"/>
              <a:t>Yksilönkehityksen alussa kehittyy ensin selkärankaisille yhteiset piirteet ja vasta sitten kullekin lajille ominaiset piirteet. Kaikkien yksilönkehitys tapahtuu kuitenkin edelleen vedessä, joko munan tai kohdun sisällä.</a:t>
            </a:r>
          </a:p>
        </p:txBody>
      </p:sp>
    </p:spTree>
    <p:extLst>
      <p:ext uri="{BB962C8B-B14F-4D97-AF65-F5344CB8AC3E}">
        <p14:creationId xmlns:p14="http://schemas.microsoft.com/office/powerpoint/2010/main" val="1482548897"/>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47728" y="1663268"/>
            <a:ext cx="1995055" cy="4247317"/>
          </a:xfrm>
          <a:prstGeom prst="rect">
            <a:avLst/>
          </a:prstGeom>
          <a:noFill/>
          <a:ln>
            <a:solidFill>
              <a:schemeClr val="tx1"/>
            </a:solidFill>
          </a:ln>
        </p:spPr>
        <p:txBody>
          <a:bodyPr wrap="square" rtlCol="0">
            <a:spAutoFit/>
          </a:bodyPr>
          <a:lstStyle/>
          <a:p>
            <a:pPr marL="257175" indent="-257175">
              <a:buAutoNum type="arabicPeriod"/>
            </a:pPr>
            <a:r>
              <a:rPr lang="fi-FI" sz="1800" dirty="0"/>
              <a:t>kala</a:t>
            </a:r>
          </a:p>
          <a:p>
            <a:pPr marL="257175" indent="-257175">
              <a:buAutoNum type="arabicPeriod"/>
            </a:pPr>
            <a:endParaRPr lang="fi-FI" sz="1800" dirty="0"/>
          </a:p>
          <a:p>
            <a:pPr marL="257175" indent="-257175">
              <a:buAutoNum type="arabicPeriod"/>
            </a:pPr>
            <a:r>
              <a:rPr lang="fi-FI" sz="1800" dirty="0"/>
              <a:t>salamanteri</a:t>
            </a:r>
          </a:p>
          <a:p>
            <a:pPr marL="257175" indent="-257175">
              <a:buAutoNum type="arabicPeriod"/>
            </a:pPr>
            <a:endParaRPr lang="fi-FI" sz="1800" dirty="0"/>
          </a:p>
          <a:p>
            <a:pPr marL="257175" indent="-257175">
              <a:buAutoNum type="arabicPeriod"/>
            </a:pPr>
            <a:r>
              <a:rPr lang="fi-FI" sz="1800" dirty="0"/>
              <a:t>kilpikonna</a:t>
            </a:r>
          </a:p>
          <a:p>
            <a:pPr marL="257175" indent="-257175">
              <a:buAutoNum type="arabicPeriod"/>
            </a:pPr>
            <a:endParaRPr lang="fi-FI" sz="1800" dirty="0"/>
          </a:p>
          <a:p>
            <a:pPr marL="257175" indent="-257175">
              <a:buAutoNum type="arabicPeriod"/>
            </a:pPr>
            <a:r>
              <a:rPr lang="fi-FI" sz="1800" dirty="0"/>
              <a:t>kana</a:t>
            </a:r>
          </a:p>
          <a:p>
            <a:pPr marL="257175" indent="-257175">
              <a:buAutoNum type="arabicPeriod"/>
            </a:pPr>
            <a:endParaRPr lang="fi-FI" sz="1800" dirty="0"/>
          </a:p>
          <a:p>
            <a:pPr marL="257175" indent="-257175">
              <a:buAutoNum type="arabicPeriod"/>
            </a:pPr>
            <a:r>
              <a:rPr lang="fi-FI" sz="1800" dirty="0"/>
              <a:t>sika</a:t>
            </a:r>
          </a:p>
          <a:p>
            <a:pPr marL="257175" indent="-257175">
              <a:buAutoNum type="arabicPeriod"/>
            </a:pPr>
            <a:endParaRPr lang="fi-FI" sz="1800" dirty="0"/>
          </a:p>
          <a:p>
            <a:pPr marL="257175" indent="-257175">
              <a:buAutoNum type="arabicPeriod"/>
            </a:pPr>
            <a:r>
              <a:rPr lang="fi-FI" sz="1800" dirty="0"/>
              <a:t>lehmä</a:t>
            </a:r>
          </a:p>
          <a:p>
            <a:pPr marL="257175" indent="-257175">
              <a:buAutoNum type="arabicPeriod"/>
            </a:pPr>
            <a:endParaRPr lang="fi-FI" sz="1800" dirty="0"/>
          </a:p>
          <a:p>
            <a:pPr marL="257175" indent="-257175">
              <a:buAutoNum type="arabicPeriod"/>
            </a:pPr>
            <a:r>
              <a:rPr lang="fi-FI" sz="1800" dirty="0"/>
              <a:t>jänis</a:t>
            </a:r>
          </a:p>
          <a:p>
            <a:pPr marL="257175" indent="-257175">
              <a:buAutoNum type="arabicPeriod"/>
            </a:pPr>
            <a:endParaRPr lang="fi-FI" sz="1800" dirty="0"/>
          </a:p>
          <a:p>
            <a:pPr marL="257175" indent="-257175">
              <a:buAutoNum type="arabicPeriod"/>
            </a:pPr>
            <a:r>
              <a:rPr lang="fi-FI" sz="1800" dirty="0"/>
              <a:t>ihminen</a:t>
            </a:r>
          </a:p>
        </p:txBody>
      </p:sp>
      <p:sp>
        <p:nvSpPr>
          <p:cNvPr id="2" name="Title 1"/>
          <p:cNvSpPr>
            <a:spLocks noGrp="1"/>
          </p:cNvSpPr>
          <p:nvPr>
            <p:ph type="title"/>
          </p:nvPr>
        </p:nvSpPr>
        <p:spPr>
          <a:xfrm>
            <a:off x="2137064" y="857252"/>
            <a:ext cx="7886700" cy="693593"/>
          </a:xfrm>
        </p:spPr>
        <p:txBody>
          <a:bodyPr/>
          <a:lstStyle/>
          <a:p>
            <a:r>
              <a:rPr lang="fi-FI" dirty="0"/>
              <a:t> </a:t>
            </a:r>
          </a:p>
        </p:txBody>
      </p:sp>
      <p:grpSp>
        <p:nvGrpSpPr>
          <p:cNvPr id="5" name="Group 4"/>
          <p:cNvGrpSpPr/>
          <p:nvPr/>
        </p:nvGrpSpPr>
        <p:grpSpPr>
          <a:xfrm>
            <a:off x="3066039" y="1252930"/>
            <a:ext cx="6957725" cy="4840366"/>
            <a:chOff x="3311842" y="647794"/>
            <a:chExt cx="9276967" cy="6210206"/>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3311842" y="1181965"/>
              <a:ext cx="8596140" cy="5676035"/>
            </a:xfrm>
            <a:prstGeom prst="rect">
              <a:avLst/>
            </a:prstGeom>
          </p:spPr>
        </p:pic>
        <p:sp>
          <p:nvSpPr>
            <p:cNvPr id="4" name="TextBox 3"/>
            <p:cNvSpPr txBox="1"/>
            <p:nvPr/>
          </p:nvSpPr>
          <p:spPr>
            <a:xfrm>
              <a:off x="3503711" y="647794"/>
              <a:ext cx="9085098" cy="553997"/>
            </a:xfrm>
            <a:prstGeom prst="rect">
              <a:avLst/>
            </a:prstGeom>
            <a:noFill/>
          </p:spPr>
          <p:txBody>
            <a:bodyPr wrap="square" rtlCol="0">
              <a:spAutoFit/>
            </a:bodyPr>
            <a:lstStyle/>
            <a:p>
              <a:r>
                <a:rPr lang="fi-FI" sz="2100" dirty="0"/>
                <a:t>   1.      2.       3.       4.        5.        6.        7.       8.</a:t>
              </a:r>
            </a:p>
          </p:txBody>
        </p:sp>
      </p:grpSp>
      <p:sp>
        <p:nvSpPr>
          <p:cNvPr id="7" name="Rectangle 6"/>
          <p:cNvSpPr/>
          <p:nvPr/>
        </p:nvSpPr>
        <p:spPr>
          <a:xfrm>
            <a:off x="3287688" y="2729620"/>
            <a:ext cx="6303203" cy="15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p:cNvSpPr/>
          <p:nvPr/>
        </p:nvSpPr>
        <p:spPr>
          <a:xfrm>
            <a:off x="3137989" y="4241788"/>
            <a:ext cx="6303203" cy="2499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xtBox 8"/>
          <p:cNvSpPr txBox="1"/>
          <p:nvPr/>
        </p:nvSpPr>
        <p:spPr>
          <a:xfrm>
            <a:off x="551384" y="332656"/>
            <a:ext cx="10297144" cy="707886"/>
          </a:xfrm>
          <a:prstGeom prst="rect">
            <a:avLst/>
          </a:prstGeom>
          <a:noFill/>
        </p:spPr>
        <p:txBody>
          <a:bodyPr wrap="square" rtlCol="0">
            <a:spAutoFit/>
          </a:bodyPr>
          <a:lstStyle/>
          <a:p>
            <a:r>
              <a:rPr lang="fi-FI" sz="2000" dirty="0">
                <a:solidFill>
                  <a:srgbClr val="0070C0"/>
                </a:solidFill>
              </a:rPr>
              <a:t>Kuvassa on ihmisen, jäniksen, kalan, kanan, kilpikonnan, lehmän, salamanterin ja sian yksilönkehityksen varhaiset vaiheet. Mutta mikä on mikä?</a:t>
            </a:r>
          </a:p>
        </p:txBody>
      </p:sp>
    </p:spTree>
    <p:extLst>
      <p:ext uri="{BB962C8B-B14F-4D97-AF65-F5344CB8AC3E}">
        <p14:creationId xmlns:p14="http://schemas.microsoft.com/office/powerpoint/2010/main" val="57801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grpId="1" nodeType="clickEffect">
                                  <p:stCondLst>
                                    <p:cond delay="0"/>
                                  </p:stCondLst>
                                  <p:childTnLst>
                                    <p:animMotion origin="layout" path="M 0 0 L -0.25 0 E" pathEditMode="relative" ptsTypes="">
                                      <p:cBhvr>
                                        <p:cTn id="16"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263352" y="180635"/>
            <a:ext cx="4393141" cy="1143000"/>
          </a:xfrm>
          <a:prstGeom prst="rect">
            <a:avLst/>
          </a:prstGeom>
        </p:spPr>
        <p:txBody>
          <a:bodyPr lIns="91425" tIns="91425" rIns="91425" bIns="91425" anchor="b" anchorCtr="0">
            <a:noAutofit/>
          </a:bodyPr>
          <a:lstStyle/>
          <a:p>
            <a:pPr lvl="0" rtl="0">
              <a:buNone/>
            </a:pPr>
            <a:r>
              <a:rPr lang="fi" sz="4400" dirty="0">
                <a:solidFill>
                  <a:srgbClr val="4A86E8"/>
                </a:solidFill>
              </a:rPr>
              <a:t>Surkastumat</a:t>
            </a:r>
          </a:p>
        </p:txBody>
      </p:sp>
      <p:sp>
        <p:nvSpPr>
          <p:cNvPr id="42" name="Shape 42"/>
          <p:cNvSpPr txBox="1">
            <a:spLocks noGrp="1"/>
          </p:cNvSpPr>
          <p:nvPr>
            <p:ph type="body" idx="1"/>
          </p:nvPr>
        </p:nvSpPr>
        <p:spPr>
          <a:xfrm>
            <a:off x="263352" y="1336762"/>
            <a:ext cx="3987884" cy="1084126"/>
          </a:xfrm>
          <a:prstGeom prst="rect">
            <a:avLst/>
          </a:prstGeom>
        </p:spPr>
        <p:txBody>
          <a:bodyPr lIns="91425" tIns="91425" rIns="91425" bIns="91425" anchor="t" anchorCtr="0">
            <a:noAutofit/>
          </a:bodyPr>
          <a:lstStyle/>
          <a:p>
            <a:pPr>
              <a:buClr>
                <a:schemeClr val="accent1"/>
              </a:buClr>
              <a:buSzPct val="100000"/>
              <a:buFont typeface="Arial" pitchFamily="34" charset="0"/>
              <a:buChar char="•"/>
            </a:pPr>
            <a:r>
              <a:rPr lang="fi-FI" dirty="0">
                <a:solidFill>
                  <a:schemeClr val="tx1"/>
                </a:solidFill>
              </a:rPr>
              <a:t>toimintansa menettäneet elimet</a:t>
            </a:r>
          </a:p>
          <a:p>
            <a:pPr>
              <a:buClr>
                <a:schemeClr val="accent1"/>
              </a:buClr>
              <a:buSzPct val="100000"/>
              <a:buFont typeface="Arial" pitchFamily="34" charset="0"/>
              <a:buChar char="•"/>
            </a:pPr>
            <a:endParaRPr lang="fi-FI" dirty="0">
              <a:solidFill>
                <a:schemeClr val="tx1"/>
              </a:solidFill>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096" y="-7680"/>
            <a:ext cx="5231904" cy="689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151784" y="476672"/>
            <a:ext cx="3006725" cy="2467436"/>
            <a:chOff x="4151784" y="476672"/>
            <a:chExt cx="3006725" cy="2467436"/>
          </a:xfrm>
        </p:grpSpPr>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784" y="476672"/>
              <a:ext cx="3006725" cy="245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93097" y="2420888"/>
              <a:ext cx="1584176" cy="523220"/>
            </a:xfrm>
            <a:prstGeom prst="rect">
              <a:avLst/>
            </a:prstGeom>
            <a:noFill/>
          </p:spPr>
          <p:txBody>
            <a:bodyPr wrap="square" rtlCol="0">
              <a:spAutoFit/>
            </a:bodyPr>
            <a:lstStyle/>
            <a:p>
              <a:r>
                <a:rPr lang="fi-FI" dirty="0"/>
                <a:t>Ihmisen vilkkuluomi</a:t>
              </a:r>
            </a:p>
          </p:txBody>
        </p:sp>
      </p:grpSp>
      <p:grpSp>
        <p:nvGrpSpPr>
          <p:cNvPr id="5" name="Group 4"/>
          <p:cNvGrpSpPr/>
          <p:nvPr/>
        </p:nvGrpSpPr>
        <p:grpSpPr>
          <a:xfrm>
            <a:off x="1029612" y="3068960"/>
            <a:ext cx="3827826" cy="3068191"/>
            <a:chOff x="1029612" y="3068960"/>
            <a:chExt cx="3827826" cy="3068191"/>
          </a:xfrm>
        </p:grpSpPr>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612" y="3068960"/>
              <a:ext cx="3827826" cy="306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65746" y="5517232"/>
              <a:ext cx="1656184" cy="307777"/>
            </a:xfrm>
            <a:prstGeom prst="rect">
              <a:avLst/>
            </a:prstGeom>
            <a:noFill/>
          </p:spPr>
          <p:txBody>
            <a:bodyPr wrap="square" rtlCol="0">
              <a:spAutoFit/>
            </a:bodyPr>
            <a:lstStyle/>
            <a:p>
              <a:r>
                <a:rPr lang="fi-FI" dirty="0"/>
                <a:t>Valaan lantioluut</a:t>
              </a:r>
            </a:p>
          </p:txBody>
        </p:sp>
      </p:gr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40"/>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976" y="426284"/>
            <a:ext cx="4608512" cy="6127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Shape 41"/>
          <p:cNvSpPr txBox="1">
            <a:spLocks noGrp="1"/>
          </p:cNvSpPr>
          <p:nvPr>
            <p:ph type="title"/>
          </p:nvPr>
        </p:nvSpPr>
        <p:spPr>
          <a:xfrm>
            <a:off x="191344" y="0"/>
            <a:ext cx="8229600" cy="1143000"/>
          </a:xfrm>
          <a:prstGeom prst="rect">
            <a:avLst/>
          </a:prstGeom>
        </p:spPr>
        <p:txBody>
          <a:bodyPr lIns="91425" tIns="91425" rIns="91425" bIns="91425" anchor="b" anchorCtr="0">
            <a:noAutofit/>
          </a:bodyPr>
          <a:lstStyle/>
          <a:p>
            <a:pPr lvl="0" rtl="0">
              <a:buNone/>
            </a:pPr>
            <a:r>
              <a:rPr lang="fi" sz="4000" dirty="0">
                <a:solidFill>
                  <a:srgbClr val="4A86E8"/>
                </a:solidFill>
              </a:rPr>
              <a:t>Vertaileva anatomia</a:t>
            </a:r>
          </a:p>
        </p:txBody>
      </p:sp>
      <p:sp>
        <p:nvSpPr>
          <p:cNvPr id="42" name="Shape 42"/>
          <p:cNvSpPr txBox="1">
            <a:spLocks noGrp="1"/>
          </p:cNvSpPr>
          <p:nvPr>
            <p:ph type="body" idx="1"/>
          </p:nvPr>
        </p:nvSpPr>
        <p:spPr>
          <a:xfrm>
            <a:off x="407368" y="1484784"/>
            <a:ext cx="4330824" cy="4967700"/>
          </a:xfrm>
          <a:prstGeom prst="rect">
            <a:avLst/>
          </a:prstGeom>
        </p:spPr>
        <p:txBody>
          <a:bodyPr lIns="91425" tIns="91425" rIns="91425" bIns="91425" anchor="t" anchorCtr="0">
            <a:noAutofit/>
          </a:bodyPr>
          <a:lstStyle/>
          <a:p>
            <a:pPr marL="495300" indent="-457200">
              <a:buClr>
                <a:schemeClr val="accent1"/>
              </a:buClr>
              <a:buSzPct val="100000"/>
              <a:buFont typeface="Arial" pitchFamily="34" charset="0"/>
              <a:buChar char="•"/>
            </a:pPr>
            <a:r>
              <a:rPr lang="fi" dirty="0">
                <a:solidFill>
                  <a:schemeClr val="tx1"/>
                </a:solidFill>
              </a:rPr>
              <a:t>eturaajan luuston rakenteen samankaltaisuus </a:t>
            </a:r>
          </a:p>
          <a:p>
            <a:pPr marL="895350" lvl="1" indent="-457200">
              <a:buClr>
                <a:schemeClr val="accent1"/>
              </a:buClr>
              <a:buFont typeface="Arial" pitchFamily="34" charset="0"/>
              <a:buChar char="•"/>
            </a:pPr>
            <a:r>
              <a:rPr lang="fi" dirty="0">
                <a:solidFill>
                  <a:schemeClr val="tx1"/>
                </a:solidFill>
              </a:rPr>
              <a:t>A ihminen</a:t>
            </a:r>
          </a:p>
          <a:p>
            <a:pPr marL="895350" lvl="1" indent="-457200">
              <a:buClr>
                <a:schemeClr val="accent1"/>
              </a:buClr>
              <a:buFont typeface="Arial" pitchFamily="34" charset="0"/>
              <a:buChar char="•"/>
            </a:pPr>
            <a:r>
              <a:rPr lang="fi" dirty="0">
                <a:solidFill>
                  <a:schemeClr val="tx1"/>
                </a:solidFill>
              </a:rPr>
              <a:t>B yhteinen kantamuoto</a:t>
            </a:r>
          </a:p>
          <a:p>
            <a:pPr marL="895350" lvl="1" indent="-457200">
              <a:buClr>
                <a:schemeClr val="accent1"/>
              </a:buClr>
              <a:buFont typeface="Arial" pitchFamily="34" charset="0"/>
              <a:buChar char="•"/>
            </a:pPr>
            <a:r>
              <a:rPr lang="fi" dirty="0">
                <a:solidFill>
                  <a:schemeClr val="tx1"/>
                </a:solidFill>
              </a:rPr>
              <a:t>C valas</a:t>
            </a:r>
          </a:p>
          <a:p>
            <a:pPr marL="895350" lvl="1" indent="-457200">
              <a:buClr>
                <a:schemeClr val="accent1"/>
              </a:buClr>
              <a:buFont typeface="Arial" pitchFamily="34" charset="0"/>
              <a:buChar char="•"/>
            </a:pPr>
            <a:r>
              <a:rPr lang="fi" dirty="0">
                <a:solidFill>
                  <a:schemeClr val="tx1"/>
                </a:solidFill>
              </a:rPr>
              <a:t>D lintu</a:t>
            </a:r>
          </a:p>
          <a:p>
            <a:pPr marL="895350" lvl="1" indent="-457200">
              <a:buClr>
                <a:schemeClr val="accent1"/>
              </a:buClr>
              <a:buFont typeface="Arial" pitchFamily="34" charset="0"/>
              <a:buChar char="•"/>
            </a:pPr>
            <a:r>
              <a:rPr lang="fi" dirty="0">
                <a:solidFill>
                  <a:schemeClr val="tx1"/>
                </a:solidFill>
              </a:rPr>
              <a:t>E sammakko</a:t>
            </a:r>
          </a:p>
        </p:txBody>
      </p:sp>
    </p:spTree>
    <p:extLst>
      <p:ext uri="{BB962C8B-B14F-4D97-AF65-F5344CB8AC3E}">
        <p14:creationId xmlns:p14="http://schemas.microsoft.com/office/powerpoint/2010/main" val="4165283600"/>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140AEE-4841-4FC4-A7A4-13C3F06A5EBB}"/>
              </a:ext>
            </a:extLst>
          </p:cNvPr>
          <p:cNvSpPr>
            <a:spLocks noGrp="1"/>
          </p:cNvSpPr>
          <p:nvPr>
            <p:ph type="title"/>
          </p:nvPr>
        </p:nvSpPr>
        <p:spPr>
          <a:xfrm>
            <a:off x="504248" y="272525"/>
            <a:ext cx="10972800" cy="1143000"/>
          </a:xfrm>
        </p:spPr>
        <p:txBody>
          <a:bodyPr/>
          <a:lstStyle/>
          <a:p>
            <a:r>
              <a:rPr lang="fi-FI" sz="4000" dirty="0">
                <a:solidFill>
                  <a:srgbClr val="4A86E8"/>
                </a:solidFill>
              </a:rPr>
              <a:t>Eliöiden levinneisyys</a:t>
            </a:r>
          </a:p>
        </p:txBody>
      </p:sp>
      <p:sp>
        <p:nvSpPr>
          <p:cNvPr id="3" name="Tekstin paikkamerkki 2">
            <a:extLst>
              <a:ext uri="{FF2B5EF4-FFF2-40B4-BE49-F238E27FC236}">
                <a16:creationId xmlns:a16="http://schemas.microsoft.com/office/drawing/2014/main" id="{B0C25EC6-3290-43DB-82B9-FCB26CB532F2}"/>
              </a:ext>
            </a:extLst>
          </p:cNvPr>
          <p:cNvSpPr>
            <a:spLocks noGrp="1"/>
          </p:cNvSpPr>
          <p:nvPr>
            <p:ph type="body" idx="1"/>
          </p:nvPr>
        </p:nvSpPr>
        <p:spPr>
          <a:xfrm>
            <a:off x="609600" y="1600200"/>
            <a:ext cx="4262264" cy="4967574"/>
          </a:xfrm>
        </p:spPr>
        <p:txBody>
          <a:bodyPr/>
          <a:lstStyle/>
          <a:p>
            <a:pPr marL="0" indent="0">
              <a:buNone/>
            </a:pPr>
            <a:r>
              <a:rPr lang="fi-FI" dirty="0"/>
              <a:t>Maankuoren laattojen liikkeet erottivat aikanaan yhteydessä olleet mantereet toisistaan, joten lajit alkoivat kehittyä omiin suuntiinsa. </a:t>
            </a:r>
          </a:p>
          <a:p>
            <a:r>
              <a:rPr lang="fi-FI" sz="2400" dirty="0"/>
              <a:t>esimerkkejä visentti ja biisoni, </a:t>
            </a:r>
            <a:r>
              <a:rPr lang="fi-FI" sz="2400" dirty="0" err="1"/>
              <a:t>euroopanmajava</a:t>
            </a:r>
            <a:r>
              <a:rPr lang="fi-FI" sz="2400" dirty="0"/>
              <a:t> ja kanadanmajava</a:t>
            </a:r>
            <a:br>
              <a:rPr lang="fi-FI" dirty="0"/>
            </a:br>
            <a:endParaRPr lang="fi-FI" dirty="0"/>
          </a:p>
        </p:txBody>
      </p:sp>
      <p:grpSp>
        <p:nvGrpSpPr>
          <p:cNvPr id="9" name="Ryhmä 8">
            <a:extLst>
              <a:ext uri="{FF2B5EF4-FFF2-40B4-BE49-F238E27FC236}">
                <a16:creationId xmlns:a16="http://schemas.microsoft.com/office/drawing/2014/main" id="{EDA10612-D596-4084-8EB0-AA99799F778E}"/>
              </a:ext>
            </a:extLst>
          </p:cNvPr>
          <p:cNvGrpSpPr/>
          <p:nvPr/>
        </p:nvGrpSpPr>
        <p:grpSpPr>
          <a:xfrm>
            <a:off x="5375920" y="469979"/>
            <a:ext cx="6368241" cy="5745825"/>
            <a:chOff x="5375920" y="469979"/>
            <a:chExt cx="6368241" cy="5745825"/>
          </a:xfrm>
        </p:grpSpPr>
        <p:pic>
          <p:nvPicPr>
            <p:cNvPr id="5" name="Kuva 4">
              <a:extLst>
                <a:ext uri="{FF2B5EF4-FFF2-40B4-BE49-F238E27FC236}">
                  <a16:creationId xmlns:a16="http://schemas.microsoft.com/office/drawing/2014/main" id="{F4EBA17E-D7AC-4EBD-9166-9A4031C481EB}"/>
                </a:ext>
              </a:extLst>
            </p:cNvPr>
            <p:cNvPicPr>
              <a:picLocks noChangeAspect="1"/>
            </p:cNvPicPr>
            <p:nvPr/>
          </p:nvPicPr>
          <p:blipFill>
            <a:blip r:embed="rId3"/>
            <a:stretch>
              <a:fillRect/>
            </a:stretch>
          </p:blipFill>
          <p:spPr>
            <a:xfrm>
              <a:off x="6524095" y="469979"/>
              <a:ext cx="5220066" cy="3672408"/>
            </a:xfrm>
            <a:prstGeom prst="rect">
              <a:avLst/>
            </a:prstGeom>
          </p:spPr>
        </p:pic>
        <p:pic>
          <p:nvPicPr>
            <p:cNvPr id="7" name="Kuva 6">
              <a:extLst>
                <a:ext uri="{FF2B5EF4-FFF2-40B4-BE49-F238E27FC236}">
                  <a16:creationId xmlns:a16="http://schemas.microsoft.com/office/drawing/2014/main" id="{6EE21338-0F25-4C31-91DF-8D44192C6458}"/>
                </a:ext>
              </a:extLst>
            </p:cNvPr>
            <p:cNvPicPr>
              <a:picLocks noChangeAspect="1"/>
            </p:cNvPicPr>
            <p:nvPr/>
          </p:nvPicPr>
          <p:blipFill>
            <a:blip r:embed="rId4"/>
            <a:stretch>
              <a:fillRect/>
            </a:stretch>
          </p:blipFill>
          <p:spPr>
            <a:xfrm>
              <a:off x="5375920" y="3957672"/>
              <a:ext cx="3384376" cy="2258132"/>
            </a:xfrm>
            <a:prstGeom prst="rect">
              <a:avLst/>
            </a:prstGeom>
          </p:spPr>
        </p:pic>
      </p:grpSp>
      <p:pic>
        <p:nvPicPr>
          <p:cNvPr id="8" name="Kuva 7">
            <a:extLst>
              <a:ext uri="{FF2B5EF4-FFF2-40B4-BE49-F238E27FC236}">
                <a16:creationId xmlns:a16="http://schemas.microsoft.com/office/drawing/2014/main" id="{75C19618-5BA2-4B68-8F06-6048A9D22E49}"/>
              </a:ext>
            </a:extLst>
          </p:cNvPr>
          <p:cNvPicPr>
            <a:picLocks noChangeAspect="1"/>
          </p:cNvPicPr>
          <p:nvPr/>
        </p:nvPicPr>
        <p:blipFill>
          <a:blip r:embed="rId5"/>
          <a:stretch>
            <a:fillRect/>
          </a:stretch>
        </p:blipFill>
        <p:spPr>
          <a:xfrm>
            <a:off x="8760296" y="3933056"/>
            <a:ext cx="3384376" cy="2258132"/>
          </a:xfrm>
          <a:prstGeom prst="rect">
            <a:avLst/>
          </a:prstGeom>
        </p:spPr>
      </p:pic>
    </p:spTree>
    <p:extLst>
      <p:ext uri="{BB962C8B-B14F-4D97-AF65-F5344CB8AC3E}">
        <p14:creationId xmlns:p14="http://schemas.microsoft.com/office/powerpoint/2010/main" val="2870095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3352" y="24674"/>
            <a:ext cx="8229600" cy="1143000"/>
          </a:xfrm>
        </p:spPr>
        <p:txBody>
          <a:bodyPr>
            <a:normAutofit fontScale="90000"/>
          </a:bodyPr>
          <a:lstStyle/>
          <a:p>
            <a:r>
              <a:rPr lang="fi-FI" dirty="0">
                <a:solidFill>
                  <a:schemeClr val="accent1"/>
                </a:solidFill>
              </a:rPr>
              <a:t>Historiaa 1: </a:t>
            </a:r>
            <a:r>
              <a:rPr lang="fi-FI" dirty="0" err="1">
                <a:solidFill>
                  <a:schemeClr val="accent1"/>
                </a:solidFill>
              </a:rPr>
              <a:t>Lamarckin</a:t>
            </a:r>
            <a:r>
              <a:rPr lang="fi-FI" dirty="0">
                <a:solidFill>
                  <a:schemeClr val="accent1"/>
                </a:solidFill>
              </a:rPr>
              <a:t> evoluutioteoria</a:t>
            </a:r>
          </a:p>
        </p:txBody>
      </p:sp>
      <p:sp>
        <p:nvSpPr>
          <p:cNvPr id="3" name="Sisällön paikkamerkki 2"/>
          <p:cNvSpPr>
            <a:spLocks noGrp="1"/>
          </p:cNvSpPr>
          <p:nvPr>
            <p:ph idx="1"/>
          </p:nvPr>
        </p:nvSpPr>
        <p:spPr>
          <a:xfrm>
            <a:off x="551384" y="1268760"/>
            <a:ext cx="3960440" cy="5589240"/>
          </a:xfrm>
        </p:spPr>
        <p:txBody>
          <a:bodyPr>
            <a:normAutofit fontScale="92500" lnSpcReduction="20000"/>
          </a:bodyPr>
          <a:lstStyle/>
          <a:p>
            <a:r>
              <a:rPr lang="fi-FI" dirty="0"/>
              <a:t>ensimmäisenä selityksen eliölajien evoluutiolle esitti ranskalainen Jean-</a:t>
            </a:r>
            <a:r>
              <a:rPr lang="fi-FI" dirty="0" err="1"/>
              <a:t>Baptiste</a:t>
            </a:r>
            <a:r>
              <a:rPr lang="fi-FI" dirty="0"/>
              <a:t> </a:t>
            </a:r>
            <a:r>
              <a:rPr lang="fi-FI" dirty="0" err="1"/>
              <a:t>Lamarck</a:t>
            </a:r>
            <a:r>
              <a:rPr lang="fi-FI" dirty="0"/>
              <a:t> (1744-1829)</a:t>
            </a:r>
          </a:p>
          <a:p>
            <a:r>
              <a:rPr lang="fi-FI" dirty="0" err="1"/>
              <a:t>Lamarckin</a:t>
            </a:r>
            <a:r>
              <a:rPr lang="fi-FI" dirty="0"/>
              <a:t> ajatus oli kuitenkin väärä, sillä hän oletti, että hankitut ominaisuudet periytyvät jälkeläisille</a:t>
            </a:r>
          </a:p>
          <a:p>
            <a:pPr lvl="1"/>
            <a:r>
              <a:rPr lang="fi-FI" dirty="0"/>
              <a:t>esim. kirahvin kaula pitenee, kun se kurkottelee ruokaansa korkeammalta</a:t>
            </a:r>
          </a:p>
          <a:p>
            <a:endParaRPr lang="fi-FI"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032" y="1340768"/>
            <a:ext cx="6931854" cy="3384376"/>
          </a:xfrm>
          <a:prstGeom prst="rect">
            <a:avLst/>
          </a:prstGeom>
        </p:spPr>
      </p:pic>
      <p:sp>
        <p:nvSpPr>
          <p:cNvPr id="4" name="Tekstiruutu 3">
            <a:extLst>
              <a:ext uri="{FF2B5EF4-FFF2-40B4-BE49-F238E27FC236}">
                <a16:creationId xmlns:a16="http://schemas.microsoft.com/office/drawing/2014/main" id="{14D54146-1DBC-413A-B104-F895FB48418E}"/>
              </a:ext>
            </a:extLst>
          </p:cNvPr>
          <p:cNvSpPr txBox="1"/>
          <p:nvPr/>
        </p:nvSpPr>
        <p:spPr>
          <a:xfrm>
            <a:off x="4871864" y="4898238"/>
            <a:ext cx="7128792" cy="1631216"/>
          </a:xfrm>
          <a:prstGeom prst="rect">
            <a:avLst/>
          </a:prstGeom>
          <a:noFill/>
        </p:spPr>
        <p:txBody>
          <a:bodyPr wrap="square" rtlCol="0">
            <a:spAutoFit/>
          </a:bodyPr>
          <a:lstStyle/>
          <a:p>
            <a:r>
              <a:rPr lang="fi-FI" sz="2000" i="1" dirty="0">
                <a:solidFill>
                  <a:srgbClr val="FF0000"/>
                </a:solidFill>
              </a:rPr>
              <a:t>Tänä päivänä tutkimus on osoittanut, että </a:t>
            </a:r>
            <a:r>
              <a:rPr lang="fi-FI" sz="2000" i="1" dirty="0" err="1">
                <a:solidFill>
                  <a:srgbClr val="FF0000"/>
                </a:solidFill>
              </a:rPr>
              <a:t>Lamarck</a:t>
            </a:r>
            <a:r>
              <a:rPr lang="fi-FI" sz="2000" i="1" dirty="0">
                <a:solidFill>
                  <a:srgbClr val="FF0000"/>
                </a:solidFill>
              </a:rPr>
              <a:t> tavallaan oli osin myös oikeassa. Tiedämme nyt, että hankitut ominaisuudet voivat vaikuttaa perimään </a:t>
            </a:r>
            <a:r>
              <a:rPr lang="fi-FI" sz="2000" i="1" dirty="0" err="1">
                <a:solidFill>
                  <a:srgbClr val="FF0000"/>
                </a:solidFill>
              </a:rPr>
              <a:t>epigeneettisesti</a:t>
            </a:r>
            <a:r>
              <a:rPr lang="fi-FI" sz="2000" i="1" dirty="0">
                <a:solidFill>
                  <a:srgbClr val="FF0000"/>
                </a:solidFill>
              </a:rPr>
              <a:t>. </a:t>
            </a:r>
            <a:r>
              <a:rPr lang="fi-FI" sz="2000" i="1" dirty="0" err="1">
                <a:solidFill>
                  <a:srgbClr val="FF0000"/>
                </a:solidFill>
              </a:rPr>
              <a:t>Epigeneettiset</a:t>
            </a:r>
            <a:r>
              <a:rPr lang="fi-FI" sz="2000" i="1" dirty="0">
                <a:solidFill>
                  <a:srgbClr val="FF0000"/>
                </a:solidFill>
              </a:rPr>
              <a:t> säätelytekijät voivat mahdollistaa geenien säätelyn siirtymisen aktivoimalla ja passivoimalla geenejä.</a:t>
            </a:r>
          </a:p>
        </p:txBody>
      </p:sp>
    </p:spTree>
    <p:extLst>
      <p:ext uri="{BB962C8B-B14F-4D97-AF65-F5344CB8AC3E}">
        <p14:creationId xmlns:p14="http://schemas.microsoft.com/office/powerpoint/2010/main" val="186619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40"/>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6208" y="21716"/>
            <a:ext cx="7096158" cy="6071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Shape 41"/>
          <p:cNvSpPr txBox="1">
            <a:spLocks noGrp="1"/>
          </p:cNvSpPr>
          <p:nvPr>
            <p:ph type="title"/>
          </p:nvPr>
        </p:nvSpPr>
        <p:spPr>
          <a:xfrm>
            <a:off x="695400" y="476672"/>
            <a:ext cx="8229600" cy="1143000"/>
          </a:xfrm>
          <a:prstGeom prst="rect">
            <a:avLst/>
          </a:prstGeom>
        </p:spPr>
        <p:txBody>
          <a:bodyPr lIns="91425" tIns="91425" rIns="91425" bIns="91425" anchor="b" anchorCtr="0">
            <a:noAutofit/>
          </a:bodyPr>
          <a:lstStyle/>
          <a:p>
            <a:pPr lvl="0" rtl="0">
              <a:buNone/>
            </a:pPr>
            <a:r>
              <a:rPr lang="fi" sz="4000" dirty="0">
                <a:solidFill>
                  <a:srgbClr val="4A86E8"/>
                </a:solidFill>
              </a:rPr>
              <a:t>Perimän vertailu ja </a:t>
            </a:r>
            <a:br>
              <a:rPr lang="fi" sz="4000" dirty="0">
                <a:solidFill>
                  <a:srgbClr val="4A86E8"/>
                </a:solidFill>
              </a:rPr>
            </a:br>
            <a:r>
              <a:rPr lang="fi" sz="4000" dirty="0">
                <a:solidFill>
                  <a:srgbClr val="4A86E8"/>
                </a:solidFill>
              </a:rPr>
              <a:t>geneettiset menetelmät</a:t>
            </a:r>
          </a:p>
        </p:txBody>
      </p:sp>
      <p:sp>
        <p:nvSpPr>
          <p:cNvPr id="42" name="Shape 42"/>
          <p:cNvSpPr txBox="1">
            <a:spLocks noGrp="1"/>
          </p:cNvSpPr>
          <p:nvPr>
            <p:ph type="body" idx="1"/>
          </p:nvPr>
        </p:nvSpPr>
        <p:spPr>
          <a:xfrm>
            <a:off x="335360" y="1917684"/>
            <a:ext cx="4330824" cy="4967700"/>
          </a:xfrm>
          <a:prstGeom prst="rect">
            <a:avLst/>
          </a:prstGeom>
        </p:spPr>
        <p:txBody>
          <a:bodyPr lIns="91425" tIns="91425" rIns="91425" bIns="91425" anchor="t" anchorCtr="0">
            <a:noAutofit/>
          </a:bodyPr>
          <a:lstStyle/>
          <a:p>
            <a:pPr marL="495300" indent="-457200">
              <a:buClr>
                <a:schemeClr val="accent1"/>
              </a:buClr>
              <a:buSzPct val="100000"/>
              <a:buFont typeface="Arial" pitchFamily="34" charset="0"/>
              <a:buChar char="•"/>
            </a:pPr>
            <a:r>
              <a:rPr lang="fi" sz="2400" dirty="0">
                <a:solidFill>
                  <a:schemeClr val="tx1"/>
                </a:solidFill>
              </a:rPr>
              <a:t>taksonomia eli eliöiden luokittelu perustuu nykyisin perimän vertailuun</a:t>
            </a:r>
          </a:p>
          <a:p>
            <a:pPr marL="495300" indent="-457200">
              <a:buClr>
                <a:schemeClr val="accent1"/>
              </a:buClr>
              <a:buSzPct val="100000"/>
              <a:buFont typeface="Arial" pitchFamily="34" charset="0"/>
              <a:buChar char="•"/>
            </a:pPr>
            <a:r>
              <a:rPr lang="fi" sz="2400" dirty="0">
                <a:solidFill>
                  <a:schemeClr val="tx1"/>
                </a:solidFill>
              </a:rPr>
              <a:t>kromosomit</a:t>
            </a:r>
          </a:p>
          <a:p>
            <a:pPr marL="495300" indent="-457200">
              <a:buClr>
                <a:schemeClr val="accent1"/>
              </a:buClr>
              <a:buSzPct val="100000"/>
              <a:buFont typeface="Arial" pitchFamily="34" charset="0"/>
              <a:buChar char="•"/>
            </a:pPr>
            <a:r>
              <a:rPr lang="fi-FI" sz="2400" dirty="0">
                <a:solidFill>
                  <a:schemeClr val="tx1"/>
                </a:solidFill>
              </a:rPr>
              <a:t>dna:n emäsjärjestys ja sen erot</a:t>
            </a:r>
          </a:p>
          <a:p>
            <a:pPr marL="495300" indent="-457200">
              <a:buClr>
                <a:schemeClr val="accent1"/>
              </a:buClr>
              <a:buSzPct val="100000"/>
              <a:buFont typeface="Arial" pitchFamily="34" charset="0"/>
              <a:buChar char="•"/>
            </a:pPr>
            <a:r>
              <a:rPr lang="fi" sz="2400" dirty="0">
                <a:solidFill>
                  <a:schemeClr val="tx1"/>
                </a:solidFill>
              </a:rPr>
              <a:t>proteiinit</a:t>
            </a:r>
          </a:p>
          <a:p>
            <a:pPr marL="495300" indent="-457200">
              <a:buClr>
                <a:schemeClr val="accent1"/>
              </a:buClr>
              <a:buSzPct val="100000"/>
              <a:buFont typeface="Arial" pitchFamily="34" charset="0"/>
              <a:buChar char="•"/>
            </a:pPr>
            <a:r>
              <a:rPr lang="fi" sz="2400" dirty="0">
                <a:solidFill>
                  <a:schemeClr val="tx1"/>
                </a:solidFill>
              </a:rPr>
              <a:t>erot eri alueilla</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672" y="4077072"/>
            <a:ext cx="4009845" cy="179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1527008"/>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182929" y="116632"/>
            <a:ext cx="3041165" cy="1143000"/>
          </a:xfrm>
          <a:prstGeom prst="rect">
            <a:avLst/>
          </a:prstGeom>
        </p:spPr>
        <p:txBody>
          <a:bodyPr lIns="91425" tIns="91425" rIns="91425" bIns="91425" anchor="b" anchorCtr="0">
            <a:noAutofit/>
          </a:bodyPr>
          <a:lstStyle/>
          <a:p>
            <a:pPr lvl="0" rtl="0">
              <a:buNone/>
            </a:pPr>
            <a:r>
              <a:rPr lang="fi" sz="4000" dirty="0">
                <a:solidFill>
                  <a:srgbClr val="4A86E8"/>
                </a:solidFill>
              </a:rPr>
              <a:t>Jalostus</a:t>
            </a:r>
          </a:p>
        </p:txBody>
      </p:sp>
      <p:sp>
        <p:nvSpPr>
          <p:cNvPr id="42" name="Shape 42"/>
          <p:cNvSpPr txBox="1">
            <a:spLocks noGrp="1"/>
          </p:cNvSpPr>
          <p:nvPr>
            <p:ph type="body" idx="1"/>
          </p:nvPr>
        </p:nvSpPr>
        <p:spPr>
          <a:xfrm>
            <a:off x="271533" y="1556792"/>
            <a:ext cx="4330824" cy="4967700"/>
          </a:xfrm>
          <a:prstGeom prst="rect">
            <a:avLst/>
          </a:prstGeom>
        </p:spPr>
        <p:txBody>
          <a:bodyPr lIns="91425" tIns="91425" rIns="91425" bIns="91425" anchor="t" anchorCtr="0">
            <a:noAutofit/>
          </a:bodyPr>
          <a:lstStyle/>
          <a:p>
            <a:pPr marL="495300" indent="-457200">
              <a:buClr>
                <a:schemeClr val="accent1"/>
              </a:buClr>
              <a:buSzPct val="100000"/>
              <a:buFont typeface="Arial" pitchFamily="34" charset="0"/>
              <a:buChar char="•"/>
            </a:pPr>
            <a:r>
              <a:rPr lang="fi-FI" dirty="0">
                <a:solidFill>
                  <a:schemeClr val="tx1"/>
                </a:solidFill>
              </a:rPr>
              <a:t>ihmisen tekemä jalostus hyödyntää evoluution prosesseja</a:t>
            </a:r>
          </a:p>
          <a:p>
            <a:pPr marL="495300" indent="-457200">
              <a:buClr>
                <a:schemeClr val="accent1"/>
              </a:buClr>
              <a:buSzPct val="100000"/>
              <a:buFont typeface="Arial" pitchFamily="34" charset="0"/>
              <a:buChar char="•"/>
            </a:pPr>
            <a:r>
              <a:rPr lang="fi-FI" dirty="0">
                <a:solidFill>
                  <a:schemeClr val="tx1"/>
                </a:solidFill>
              </a:rPr>
              <a:t>e</a:t>
            </a:r>
            <a:r>
              <a:rPr lang="fi" dirty="0">
                <a:solidFill>
                  <a:schemeClr val="tx1"/>
                </a:solidFill>
              </a:rPr>
              <a:t>sim. ohran tähkän jyvien koko on kasvanut jalostuksen seuraksena</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654" y="-14354"/>
            <a:ext cx="4488160" cy="3366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Ryhmä 1"/>
          <p:cNvGrpSpPr/>
          <p:nvPr/>
        </p:nvGrpSpPr>
        <p:grpSpPr>
          <a:xfrm>
            <a:off x="4799856" y="3717032"/>
            <a:ext cx="6596063" cy="2305050"/>
            <a:chOff x="1455354" y="3429000"/>
            <a:chExt cx="6596063" cy="2305050"/>
          </a:xfrm>
        </p:grpSpPr>
        <p:pic>
          <p:nvPicPr>
            <p:cNvPr id="6" name="Picture 6" descr="bichon%20fri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5354" y="3498850"/>
              <a:ext cx="2235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192SharPeiR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2667" y="3429000"/>
              <a:ext cx="26987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koira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0554" y="3429000"/>
              <a:ext cx="16621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3861048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97694" y="188640"/>
            <a:ext cx="4490194" cy="1143000"/>
          </a:xfrm>
        </p:spPr>
        <p:txBody>
          <a:bodyPr/>
          <a:lstStyle/>
          <a:p>
            <a:pPr indent="0"/>
            <a:r>
              <a:rPr lang="fi-FI" altLang="fi-FI" sz="4000" dirty="0">
                <a:solidFill>
                  <a:srgbClr val="4A86E8"/>
                </a:solidFill>
              </a:rPr>
              <a:t>Käyttäytyminen</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3462565"/>
            <a:ext cx="2052637"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704" y="3462565"/>
            <a:ext cx="2808287"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0788" y="477127"/>
            <a:ext cx="2266950" cy="290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7981" y="3462565"/>
            <a:ext cx="2293938"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0758" y="1556792"/>
            <a:ext cx="7808641" cy="1323439"/>
          </a:xfrm>
          <a:prstGeom prst="rect">
            <a:avLst/>
          </a:prstGeom>
          <a:noFill/>
        </p:spPr>
        <p:txBody>
          <a:bodyPr wrap="square" rtlCol="0">
            <a:spAutoFit/>
          </a:bodyPr>
          <a:lstStyle/>
          <a:p>
            <a:r>
              <a:rPr lang="fi-FI" sz="2000" dirty="0"/>
              <a:t>Lähisukulaisten käyttäytymisen samankaltaisuus on yksi todiste niiden evoluutiosta. Koira on suden alalaji ja simpanssi ja ihminen kuuluvat samaan </a:t>
            </a:r>
            <a:r>
              <a:rPr lang="fi-FI" sz="2000" i="1" dirty="0" err="1"/>
              <a:t>Pongidae</a:t>
            </a:r>
            <a:r>
              <a:rPr lang="fi-FI" sz="2000" i="1" dirty="0"/>
              <a:t>-</a:t>
            </a:r>
            <a:r>
              <a:rPr lang="fi-FI" sz="2000" dirty="0"/>
              <a:t>heimoon. Sukulaisuus on helppo havaita tarkkailemalla eläinten käyttäytymistä.</a:t>
            </a:r>
          </a:p>
        </p:txBody>
      </p:sp>
    </p:spTree>
    <p:extLst>
      <p:ext uri="{BB962C8B-B14F-4D97-AF65-F5344CB8AC3E}">
        <p14:creationId xmlns:p14="http://schemas.microsoft.com/office/powerpoint/2010/main" val="35210843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460"/>
                                        </p:tgtEl>
                                        <p:attrNameLst>
                                          <p:attrName>style.visibility</p:attrName>
                                        </p:attrNameLst>
                                      </p:cBhvr>
                                      <p:to>
                                        <p:strVal val="visible"/>
                                      </p:to>
                                    </p:set>
                                    <p:anim calcmode="lin" valueType="num">
                                      <p:cBhvr additive="base">
                                        <p:cTn id="13" dur="500" fill="hold"/>
                                        <p:tgtEl>
                                          <p:spTgt spid="19460"/>
                                        </p:tgtEl>
                                        <p:attrNameLst>
                                          <p:attrName>ppt_x</p:attrName>
                                        </p:attrNameLst>
                                      </p:cBhvr>
                                      <p:tavLst>
                                        <p:tav tm="0">
                                          <p:val>
                                            <p:strVal val="#ppt_x"/>
                                          </p:val>
                                        </p:tav>
                                        <p:tav tm="100000">
                                          <p:val>
                                            <p:strVal val="#ppt_x"/>
                                          </p:val>
                                        </p:tav>
                                      </p:tavLst>
                                    </p:anim>
                                    <p:anim calcmode="lin" valueType="num">
                                      <p:cBhvr additive="base">
                                        <p:cTn id="14"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461"/>
                                        </p:tgtEl>
                                        <p:attrNameLst>
                                          <p:attrName>style.visibility</p:attrName>
                                        </p:attrNameLst>
                                      </p:cBhvr>
                                      <p:to>
                                        <p:strVal val="visible"/>
                                      </p:to>
                                    </p:set>
                                    <p:anim calcmode="lin" valueType="num">
                                      <p:cBhvr additive="base">
                                        <p:cTn id="19" dur="500" fill="hold"/>
                                        <p:tgtEl>
                                          <p:spTgt spid="19461"/>
                                        </p:tgtEl>
                                        <p:attrNameLst>
                                          <p:attrName>ppt_x</p:attrName>
                                        </p:attrNameLst>
                                      </p:cBhvr>
                                      <p:tavLst>
                                        <p:tav tm="0">
                                          <p:val>
                                            <p:strVal val="#ppt_x"/>
                                          </p:val>
                                        </p:tav>
                                        <p:tav tm="100000">
                                          <p:val>
                                            <p:strVal val="#ppt_x"/>
                                          </p:val>
                                        </p:tav>
                                      </p:tavLst>
                                    </p:anim>
                                    <p:anim calcmode="lin" valueType="num">
                                      <p:cBhvr additive="base">
                                        <p:cTn id="20"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462"/>
                                        </p:tgtEl>
                                        <p:attrNameLst>
                                          <p:attrName>style.visibility</p:attrName>
                                        </p:attrNameLst>
                                      </p:cBhvr>
                                      <p:to>
                                        <p:strVal val="visible"/>
                                      </p:to>
                                    </p:set>
                                    <p:anim calcmode="lin" valueType="num">
                                      <p:cBhvr additive="base">
                                        <p:cTn id="25" dur="500" fill="hold"/>
                                        <p:tgtEl>
                                          <p:spTgt spid="19462"/>
                                        </p:tgtEl>
                                        <p:attrNameLst>
                                          <p:attrName>ppt_x</p:attrName>
                                        </p:attrNameLst>
                                      </p:cBhvr>
                                      <p:tavLst>
                                        <p:tav tm="0">
                                          <p:val>
                                            <p:strVal val="#ppt_x"/>
                                          </p:val>
                                        </p:tav>
                                        <p:tav tm="100000">
                                          <p:val>
                                            <p:strVal val="#ppt_x"/>
                                          </p:val>
                                        </p:tav>
                                      </p:tavLst>
                                    </p:anim>
                                    <p:anim calcmode="lin" valueType="num">
                                      <p:cBhvr additive="base">
                                        <p:cTn id="26"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95400" y="188640"/>
            <a:ext cx="8229600" cy="1143000"/>
          </a:xfrm>
        </p:spPr>
        <p:txBody>
          <a:bodyPr/>
          <a:lstStyle/>
          <a:p>
            <a:r>
              <a:rPr lang="fi-FI" dirty="0">
                <a:solidFill>
                  <a:schemeClr val="accent1"/>
                </a:solidFill>
              </a:rPr>
              <a:t>Löydösten ikä</a:t>
            </a:r>
          </a:p>
        </p:txBody>
      </p:sp>
      <p:sp>
        <p:nvSpPr>
          <p:cNvPr id="3" name="Tekstin paikkamerkki 2"/>
          <p:cNvSpPr>
            <a:spLocks noGrp="1"/>
          </p:cNvSpPr>
          <p:nvPr>
            <p:ph type="body" idx="1"/>
          </p:nvPr>
        </p:nvSpPr>
        <p:spPr>
          <a:xfrm>
            <a:off x="767408" y="1887111"/>
            <a:ext cx="11089232" cy="4967574"/>
          </a:xfrm>
        </p:spPr>
        <p:txBody>
          <a:bodyPr/>
          <a:lstStyle/>
          <a:p>
            <a:pPr marL="514350" indent="-514350">
              <a:buFont typeface="+mj-lt"/>
              <a:buAutoNum type="arabicPeriod"/>
            </a:pPr>
            <a:r>
              <a:rPr lang="fi-FI" dirty="0"/>
              <a:t>Selvitä kirjan avulla, miten alle 50 000 vuotta vanhojen fossiililöydösten ikä voidaan selvittää. Täydennä tieto tähän diaan.</a:t>
            </a:r>
          </a:p>
          <a:p>
            <a:pPr marL="514350" indent="-514350">
              <a:buFont typeface="+mj-lt"/>
              <a:buAutoNum type="arabicPeriod"/>
            </a:pPr>
            <a:r>
              <a:rPr lang="fi-FI" dirty="0"/>
              <a:t>Selvitä netin avulla, miten yli 50 000 vuotta vanhojen fossiilien ikä voidaan määrittää. Täydennä tieto diaan.</a:t>
            </a:r>
          </a:p>
          <a:p>
            <a:pPr marL="514350" indent="-514350">
              <a:buFont typeface="+mj-lt"/>
              <a:buAutoNum type="arabicPeriod"/>
            </a:pPr>
            <a:r>
              <a:rPr lang="fi-FI" dirty="0"/>
              <a:t>Mihin ilmiöön nämä menetelmät perustuvat?</a:t>
            </a:r>
          </a:p>
        </p:txBody>
      </p:sp>
    </p:spTree>
    <p:extLst>
      <p:ext uri="{BB962C8B-B14F-4D97-AF65-F5344CB8AC3E}">
        <p14:creationId xmlns:p14="http://schemas.microsoft.com/office/powerpoint/2010/main" val="710186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3352" y="274637"/>
            <a:ext cx="8229600" cy="1143000"/>
          </a:xfrm>
        </p:spPr>
        <p:txBody>
          <a:bodyPr>
            <a:normAutofit fontScale="90000"/>
          </a:bodyPr>
          <a:lstStyle/>
          <a:p>
            <a:r>
              <a:rPr lang="fi-FI" dirty="0">
                <a:solidFill>
                  <a:schemeClr val="accent1"/>
                </a:solidFill>
              </a:rPr>
              <a:t>Historiaa 2: Darwinin evoluutioteoria</a:t>
            </a:r>
          </a:p>
        </p:txBody>
      </p:sp>
      <p:sp>
        <p:nvSpPr>
          <p:cNvPr id="3" name="Sisällön paikkamerkki 2"/>
          <p:cNvSpPr>
            <a:spLocks noGrp="1"/>
          </p:cNvSpPr>
          <p:nvPr>
            <p:ph idx="1"/>
          </p:nvPr>
        </p:nvSpPr>
        <p:spPr>
          <a:xfrm>
            <a:off x="623392" y="1628800"/>
            <a:ext cx="5122912" cy="4460580"/>
          </a:xfrm>
        </p:spPr>
        <p:txBody>
          <a:bodyPr/>
          <a:lstStyle/>
          <a:p>
            <a:r>
              <a:rPr lang="fi-FI" dirty="0">
                <a:solidFill>
                  <a:schemeClr val="tx1"/>
                </a:solidFill>
              </a:rPr>
              <a:t>Charles Darwinia pidetään evoluutioteorian isänä.</a:t>
            </a:r>
          </a:p>
          <a:p>
            <a:r>
              <a:rPr lang="fi-FI" dirty="0">
                <a:solidFill>
                  <a:schemeClr val="tx1"/>
                </a:solidFill>
              </a:rPr>
              <a:t>evoluutio seuraa yksilöiden perinnöllisistä eroista ja luonnonvalinnasta</a:t>
            </a:r>
          </a:p>
          <a:p>
            <a:r>
              <a:rPr lang="fi-FI" dirty="0">
                <a:solidFill>
                  <a:schemeClr val="tx1"/>
                </a:solidFill>
              </a:rPr>
              <a:t>Darwin korosti olemassaolon kamppailua ja luonnonvalintaa</a:t>
            </a:r>
          </a:p>
          <a:p>
            <a:endParaRPr lang="fi-FI" dirty="0"/>
          </a:p>
        </p:txBody>
      </p:sp>
      <p:pic>
        <p:nvPicPr>
          <p:cNvPr id="4" name="Kuva 3"/>
          <p:cNvPicPr>
            <a:picLocks noChangeAspect="1"/>
          </p:cNvPicPr>
          <p:nvPr/>
        </p:nvPicPr>
        <p:blipFill>
          <a:blip r:embed="rId2"/>
          <a:stretch>
            <a:fillRect/>
          </a:stretch>
        </p:blipFill>
        <p:spPr>
          <a:xfrm>
            <a:off x="7104113" y="1417637"/>
            <a:ext cx="3378127" cy="4460580"/>
          </a:xfrm>
          <a:prstGeom prst="rect">
            <a:avLst/>
          </a:prstGeom>
        </p:spPr>
      </p:pic>
    </p:spTree>
    <p:extLst>
      <p:ext uri="{BB962C8B-B14F-4D97-AF65-F5344CB8AC3E}">
        <p14:creationId xmlns:p14="http://schemas.microsoft.com/office/powerpoint/2010/main" val="320951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357189"/>
            <a:ext cx="497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i-FI" altLang="fi-FI" sz="4400" dirty="0"/>
              <a:t>Charles Darwin</a:t>
            </a:r>
            <a:endParaRPr lang="en-US" altLang="fi-FI" sz="4400" dirty="0"/>
          </a:p>
        </p:txBody>
      </p:sp>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072" y="28576"/>
            <a:ext cx="5446803" cy="267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Text Box 6"/>
          <p:cNvSpPr txBox="1">
            <a:spLocks noChangeArrowheads="1"/>
          </p:cNvSpPr>
          <p:nvPr/>
        </p:nvSpPr>
        <p:spPr bwMode="auto">
          <a:xfrm>
            <a:off x="479376" y="1836570"/>
            <a:ext cx="10369152" cy="533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fi-FI" altLang="fi-FI" sz="2400" dirty="0"/>
              <a:t>1809-1882, englantilainen luonnontieteilijä</a:t>
            </a:r>
          </a:p>
          <a:p>
            <a:pPr eaLnBrk="1" hangingPunct="1">
              <a:lnSpc>
                <a:spcPct val="90000"/>
              </a:lnSpc>
            </a:pPr>
            <a:r>
              <a:rPr lang="fi-FI" altLang="fi-FI" sz="2400" dirty="0"/>
              <a:t>julkaisi teoksen </a:t>
            </a:r>
            <a:r>
              <a:rPr lang="fi-FI" altLang="fi-FI" sz="2400" i="1" dirty="0"/>
              <a:t>Lajien synty </a:t>
            </a:r>
            <a:r>
              <a:rPr lang="fi-FI" altLang="fi-FI" sz="2400" dirty="0"/>
              <a:t>1859</a:t>
            </a:r>
          </a:p>
          <a:p>
            <a:pPr eaLnBrk="1" hangingPunct="1">
              <a:lnSpc>
                <a:spcPct val="90000"/>
              </a:lnSpc>
            </a:pPr>
            <a:r>
              <a:rPr lang="fi-FI" altLang="fi-FI" sz="2400" dirty="0"/>
              <a:t>esitti todisteet, että kaikki lajit ovat kehittyneet ajan kuluessa toisista lajeista</a:t>
            </a:r>
          </a:p>
          <a:p>
            <a:pPr eaLnBrk="1" hangingPunct="1">
              <a:lnSpc>
                <a:spcPct val="90000"/>
              </a:lnSpc>
            </a:pPr>
            <a:r>
              <a:rPr lang="fi-FI" altLang="fi-FI" sz="2400" dirty="0"/>
              <a:t>tätä lajinkehitystä ohjaa ilmiö nimeltä luonnonvalinta</a:t>
            </a:r>
          </a:p>
          <a:p>
            <a:pPr eaLnBrk="1" hangingPunct="1">
              <a:lnSpc>
                <a:spcPct val="90000"/>
              </a:lnSpc>
            </a:pPr>
            <a:r>
              <a:rPr lang="fi-FI" altLang="fi-FI" sz="2400" dirty="0"/>
              <a:t>sai teoksesta osakseen sekä tiedemaailman hyväksyntää että paljon julkista pilkkaa</a:t>
            </a:r>
          </a:p>
          <a:p>
            <a:pPr eaLnBrk="1" hangingPunct="1">
              <a:lnSpc>
                <a:spcPct val="90000"/>
              </a:lnSpc>
            </a:pPr>
            <a:r>
              <a:rPr lang="fi-FI" altLang="fi-FI" sz="2400" dirty="0"/>
              <a:t>teoria hyväksyttiin pian evoluution selittäjiksi, mutta luonnonvalinnan mekanismi hyväksyttiin vasta 1930-luvulla</a:t>
            </a:r>
          </a:p>
          <a:p>
            <a:pPr eaLnBrk="1" hangingPunct="1">
              <a:lnSpc>
                <a:spcPct val="90000"/>
              </a:lnSpc>
            </a:pPr>
            <a:r>
              <a:rPr lang="fi-FI" altLang="fi-FI" sz="2400" dirty="0"/>
              <a:t>nykyisin Darwinin ajattelu muodostaa pohjan nykyiselle synteettiselle evoluutioteorialle</a:t>
            </a:r>
          </a:p>
          <a:p>
            <a:pPr eaLnBrk="1" hangingPunct="1">
              <a:lnSpc>
                <a:spcPct val="90000"/>
              </a:lnSpc>
            </a:pPr>
            <a:r>
              <a:rPr lang="fi-FI" altLang="fi-FI" sz="2400" dirty="0"/>
              <a:t>karttakuvassa nuoren Darwinin tutkimus- ja aineistonkeruumatka maailmanympäripurjehduksena HMS Beaglella 1831-1836</a:t>
            </a:r>
          </a:p>
          <a:p>
            <a:pPr eaLnBrk="1" hangingPunct="1">
              <a:lnSpc>
                <a:spcPct val="90000"/>
              </a:lnSpc>
              <a:buFontTx/>
              <a:buNone/>
            </a:pPr>
            <a:endParaRPr lang="fi-FI" altLang="fi-FI" sz="2400" dirty="0"/>
          </a:p>
        </p:txBody>
      </p:sp>
    </p:spTree>
    <p:extLst>
      <p:ext uri="{BB962C8B-B14F-4D97-AF65-F5344CB8AC3E}">
        <p14:creationId xmlns:p14="http://schemas.microsoft.com/office/powerpoint/2010/main" val="3707375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119336" y="260648"/>
            <a:ext cx="118093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i-FI" altLang="fi-FI" sz="4000" dirty="0">
                <a:solidFill>
                  <a:srgbClr val="0070C0"/>
                </a:solidFill>
              </a:rPr>
              <a:t>Charles Darwinin muotokuvia ja kriittinen pilakuva</a:t>
            </a:r>
            <a:endParaRPr lang="en-US" altLang="fi-FI" sz="4000" dirty="0">
              <a:solidFill>
                <a:srgbClr val="0070C0"/>
              </a:solidFill>
            </a:endParaRPr>
          </a:p>
        </p:txBody>
      </p:sp>
      <p:pic>
        <p:nvPicPr>
          <p:cNvPr id="256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026" y="1860202"/>
            <a:ext cx="3861691" cy="3772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541" y="1624342"/>
            <a:ext cx="3273976" cy="4243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4" y="1624342"/>
            <a:ext cx="3240360" cy="426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376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checkerboard(across)">
                                      <p:cBhvr>
                                        <p:cTn id="7" dur="500"/>
                                        <p:tgtEl>
                                          <p:spTgt spid="256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5605"/>
                                        </p:tgtEl>
                                        <p:attrNameLst>
                                          <p:attrName>style.visibility</p:attrName>
                                        </p:attrNameLst>
                                      </p:cBhvr>
                                      <p:to>
                                        <p:strVal val="visible"/>
                                      </p:to>
                                    </p:set>
                                    <p:animEffect transition="in" filter="checkerboard(across)">
                                      <p:cBhvr>
                                        <p:cTn id="12" dur="500"/>
                                        <p:tgtEl>
                                          <p:spTgt spid="256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checkerboard(across)">
                                      <p:cBhvr>
                                        <p:cTn id="17"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116632"/>
            <a:ext cx="7992888" cy="6678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3352" y="239560"/>
            <a:ext cx="3024336" cy="6555641"/>
          </a:xfrm>
          <a:prstGeom prst="rect">
            <a:avLst/>
          </a:prstGeom>
          <a:noFill/>
        </p:spPr>
        <p:txBody>
          <a:bodyPr wrap="square" rtlCol="0">
            <a:spAutoFit/>
          </a:bodyPr>
          <a:lstStyle/>
          <a:p>
            <a:r>
              <a:rPr lang="fi-FI" sz="2000" dirty="0"/>
              <a:t>Darwinin tutkimuspiirros Galapagos-saarilta, jossa hän hämmästeli keskellä valtamerta sijaitsevien saarten luonnon erilaisuutta. Eri saarilla eli esimerkiksi erilaisia kilpikonnalajeja, joiden ulkonäkö vaihteli saaren kasvillisuuden ja kilpikonnien käyttämän ravinnon mukaan. Jos kilpikonna söi aika ylhäällä olevaa kasviravintoa, kilven etuosa kaareutui voimakkaasti. Jos kilpikonna söi matalalla olevaa ravintoa, kilven kaari oli suorempi. Mutta miksi näin oli? </a:t>
            </a:r>
          </a:p>
        </p:txBody>
      </p:sp>
    </p:spTree>
    <p:extLst>
      <p:ext uri="{BB962C8B-B14F-4D97-AF65-F5344CB8AC3E}">
        <p14:creationId xmlns:p14="http://schemas.microsoft.com/office/powerpoint/2010/main" val="3436036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79376" y="94599"/>
            <a:ext cx="10166920" cy="1143000"/>
          </a:xfrm>
        </p:spPr>
        <p:txBody>
          <a:bodyPr>
            <a:normAutofit/>
          </a:bodyPr>
          <a:lstStyle/>
          <a:p>
            <a:r>
              <a:rPr lang="fi-FI" dirty="0">
                <a:solidFill>
                  <a:schemeClr val="accent1">
                    <a:lumMod val="75000"/>
                  </a:schemeClr>
                </a:solidFill>
              </a:rPr>
              <a:t>Historiaa 3: Synteettinen evoluutioteoria</a:t>
            </a:r>
          </a:p>
        </p:txBody>
      </p:sp>
      <p:sp>
        <p:nvSpPr>
          <p:cNvPr id="3" name="Sisällön paikkamerkki 2"/>
          <p:cNvSpPr>
            <a:spLocks noGrp="1"/>
          </p:cNvSpPr>
          <p:nvPr>
            <p:ph idx="1"/>
          </p:nvPr>
        </p:nvSpPr>
        <p:spPr>
          <a:xfrm>
            <a:off x="479376" y="1477143"/>
            <a:ext cx="7704856" cy="4896544"/>
          </a:xfrm>
        </p:spPr>
        <p:txBody>
          <a:bodyPr/>
          <a:lstStyle/>
          <a:p>
            <a:r>
              <a:rPr lang="fi-FI" sz="2600" dirty="0"/>
              <a:t>nykyinen synteettinen evoluutioteoria koostuu Darwinin luonnonvalinnan teorian ja perinnöllisyystieteen perusperiaatteiden yhdistelmästä, synteesistä </a:t>
            </a:r>
          </a:p>
          <a:p>
            <a:r>
              <a:rPr lang="fi-FI" sz="2600" dirty="0"/>
              <a:t>perinnöllisyyden periaatteet ymmärsi ensimmäisenä </a:t>
            </a:r>
            <a:r>
              <a:rPr lang="fi-FI" sz="2600" dirty="0" err="1"/>
              <a:t>tsekkiläinen</a:t>
            </a:r>
            <a:r>
              <a:rPr lang="fi-FI" sz="2600" dirty="0"/>
              <a:t> munkki Gregor </a:t>
            </a:r>
            <a:r>
              <a:rPr lang="fi-FI" sz="2600" dirty="0" err="1"/>
              <a:t>Mendel</a:t>
            </a:r>
            <a:r>
              <a:rPr lang="fi-FI" sz="2600" dirty="0"/>
              <a:t> (1822-1884)</a:t>
            </a:r>
          </a:p>
          <a:p>
            <a:r>
              <a:rPr lang="fi-FI" sz="2600" dirty="0"/>
              <a:t>synteettinen evoluutioteoria alkoi kehittyä 1920- ja 1930-luvuilla ja tästä kehittyi nykyinen käsitys evoluutiosta eli </a:t>
            </a:r>
            <a:r>
              <a:rPr lang="fi-FI" sz="2600" dirty="0" err="1"/>
              <a:t>neodarwinismi</a:t>
            </a:r>
            <a:endParaRPr lang="fi-FI" sz="2600" dirty="0"/>
          </a:p>
          <a:p>
            <a:r>
              <a:rPr lang="fi-FI" sz="2600" dirty="0"/>
              <a:t>evoluutioteorian tukena ovat monenlaiset havainnot ja todisteet, kuten fossiilit</a:t>
            </a:r>
            <a:endParaRPr lang="fi-FI" sz="2600" b="1" dirty="0"/>
          </a:p>
        </p:txBody>
      </p:sp>
      <p:pic>
        <p:nvPicPr>
          <p:cNvPr id="4" name="Kuva 3"/>
          <p:cNvPicPr>
            <a:picLocks noChangeAspect="1"/>
          </p:cNvPicPr>
          <p:nvPr/>
        </p:nvPicPr>
        <p:blipFill>
          <a:blip r:embed="rId2"/>
          <a:stretch>
            <a:fillRect/>
          </a:stretch>
        </p:blipFill>
        <p:spPr>
          <a:xfrm>
            <a:off x="8400256" y="1541509"/>
            <a:ext cx="3509164" cy="4767812"/>
          </a:xfrm>
          <a:prstGeom prst="rect">
            <a:avLst/>
          </a:prstGeom>
        </p:spPr>
      </p:pic>
      <p:sp>
        <p:nvSpPr>
          <p:cNvPr id="5" name="TextBox 4"/>
          <p:cNvSpPr txBox="1"/>
          <p:nvPr/>
        </p:nvSpPr>
        <p:spPr>
          <a:xfrm>
            <a:off x="8256240" y="6309321"/>
            <a:ext cx="2016224" cy="307777"/>
          </a:xfrm>
          <a:prstGeom prst="rect">
            <a:avLst/>
          </a:prstGeom>
          <a:noFill/>
        </p:spPr>
        <p:txBody>
          <a:bodyPr wrap="square" rtlCol="0">
            <a:spAutoFit/>
          </a:bodyPr>
          <a:lstStyle/>
          <a:p>
            <a:r>
              <a:rPr lang="fi-FI" i="1" dirty="0"/>
              <a:t>Gregor </a:t>
            </a:r>
            <a:r>
              <a:rPr lang="fi-FI" i="1" dirty="0" err="1"/>
              <a:t>Mendel</a:t>
            </a:r>
            <a:endParaRPr lang="fi-FI" i="1" dirty="0"/>
          </a:p>
        </p:txBody>
      </p:sp>
    </p:spTree>
    <p:extLst>
      <p:ext uri="{BB962C8B-B14F-4D97-AF65-F5344CB8AC3E}">
        <p14:creationId xmlns:p14="http://schemas.microsoft.com/office/powerpoint/2010/main" val="511209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9600" y="116632"/>
            <a:ext cx="10972800" cy="1143000"/>
          </a:xfrm>
        </p:spPr>
        <p:txBody>
          <a:bodyPr/>
          <a:lstStyle/>
          <a:p>
            <a:pPr algn="ctr"/>
            <a:r>
              <a:rPr lang="fi-FI" dirty="0">
                <a:solidFill>
                  <a:srgbClr val="0070C0"/>
                </a:solidFill>
              </a:rPr>
              <a:t>Synteettisen evoluutioteorian keskeiset kohdat</a:t>
            </a:r>
          </a:p>
        </p:txBody>
      </p:sp>
      <p:sp>
        <p:nvSpPr>
          <p:cNvPr id="3" name="Sisällön paikkamerkki 2"/>
          <p:cNvSpPr>
            <a:spLocks noGrp="1"/>
          </p:cNvSpPr>
          <p:nvPr>
            <p:ph idx="1"/>
          </p:nvPr>
        </p:nvSpPr>
        <p:spPr>
          <a:xfrm>
            <a:off x="609600" y="1772816"/>
            <a:ext cx="10972800" cy="4061048"/>
          </a:xfrm>
        </p:spPr>
        <p:txBody>
          <a:bodyPr/>
          <a:lstStyle/>
          <a:p>
            <a:pPr marL="457200" indent="-457200">
              <a:buFont typeface="+mj-lt"/>
              <a:buAutoNum type="arabicPeriod"/>
            </a:pPr>
            <a:r>
              <a:rPr lang="fi-FI" sz="2000" dirty="0"/>
              <a:t>Saman lajin yksilöt </a:t>
            </a:r>
            <a:r>
              <a:rPr lang="fi-FI" sz="2000" b="1" dirty="0"/>
              <a:t>muuntelevat</a:t>
            </a:r>
            <a:r>
              <a:rPr lang="fi-FI" sz="2000" dirty="0"/>
              <a:t>. Suvullinen lisääntyminen ja mutaatiot tuottavat perinnöllistä muuntelua populaation yksilöiden välille. Mutaatioiden takia geenistä muodostuu uusia muotoja eli alleeleja populaation yksilöihin. Nämä muuttuneet geenit (alleelit) vaikuttavat samaan ominaisuuteen hieman eri tavoin.</a:t>
            </a:r>
          </a:p>
          <a:p>
            <a:pPr marL="457200" indent="-457200">
              <a:buFont typeface="+mj-lt"/>
              <a:buAutoNum type="arabicPeriod"/>
            </a:pPr>
            <a:r>
              <a:rPr lang="fi-FI" sz="2000" dirty="0"/>
              <a:t>Yksilön </a:t>
            </a:r>
            <a:r>
              <a:rPr lang="fi-FI" sz="2000" b="1" dirty="0"/>
              <a:t>kelpoisuudella</a:t>
            </a:r>
            <a:r>
              <a:rPr lang="fi-FI" sz="2000" dirty="0"/>
              <a:t> (</a:t>
            </a:r>
            <a:r>
              <a:rPr lang="fi-FI" sz="2000" dirty="0" err="1"/>
              <a:t>fitness</a:t>
            </a:r>
            <a:r>
              <a:rPr lang="fi-FI" sz="2000" dirty="0"/>
              <a:t>) tarkoitetaan yksilön kykyä selvitä hengissä lisääntymisikään saakka ja tuottaa lisääntymiskykyisiä jälkeläisiä. Parhaan sopeutuman omaavilla yksilöillä on parempi lisääntymiskyky, ja siten näiden yksilöiden geenimuodot eli alleelit runsastuvat populaatiossa. Tämän takia populaation keskimääräinen kelpoisuus kasvaa ja sen geenikoostumus muuttuu.</a:t>
            </a:r>
          </a:p>
          <a:p>
            <a:pPr marL="457200" indent="-457200">
              <a:buFont typeface="+mj-lt"/>
              <a:buAutoNum type="arabicPeriod"/>
            </a:pPr>
            <a:r>
              <a:rPr lang="fi-FI" sz="2000" dirty="0"/>
              <a:t>Populaatiot voivat jakautua osapopulaatioiksi. Tämä voi johtaa uusien lajien syntyyn populaatioiden kehittyessä omiin suuntiinsa. Evoluution yksikkö eli kohde on populaatio.</a:t>
            </a:r>
          </a:p>
          <a:p>
            <a:pPr marL="0" indent="0">
              <a:buNone/>
            </a:pPr>
            <a:endParaRPr lang="fi-FI" sz="2000" dirty="0"/>
          </a:p>
        </p:txBody>
      </p:sp>
    </p:spTree>
    <p:extLst>
      <p:ext uri="{BB962C8B-B14F-4D97-AF65-F5344CB8AC3E}">
        <p14:creationId xmlns:p14="http://schemas.microsoft.com/office/powerpoint/2010/main" val="3891003218"/>
      </p:ext>
    </p:extLst>
  </p:cSld>
  <p:clrMapOvr>
    <a:masterClrMapping/>
  </p:clrMapOvr>
</p:sld>
</file>

<file path=ppt/theme/theme1.xml><?xml version="1.0" encoding="utf-8"?>
<a:theme xmlns:a="http://schemas.openxmlformats.org/drawingml/2006/main">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572D60517C314989D813E3C215F105" ma:contentTypeVersion="31" ma:contentTypeDescription="Create a new document." ma:contentTypeScope="" ma:versionID="c58eb16e0a4d3060c4364aecb1ba8665">
  <xsd:schema xmlns:xsd="http://www.w3.org/2001/XMLSchema" xmlns:xs="http://www.w3.org/2001/XMLSchema" xmlns:p="http://schemas.microsoft.com/office/2006/metadata/properties" xmlns:ns3="bca42fc1-4880-40d4-8ef3-5377c753750d" xmlns:ns4="38de771e-5b7d-459a-b0ec-5eb01b48c5e9" targetNamespace="http://schemas.microsoft.com/office/2006/metadata/properties" ma:root="true" ma:fieldsID="3fc8f8f65a893bdb5d4ead1f7a043a6a" ns3:_="" ns4:_="">
    <xsd:import namespace="bca42fc1-4880-40d4-8ef3-5377c753750d"/>
    <xsd:import namespace="38de771e-5b7d-459a-b0ec-5eb01b48c5e9"/>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Metadata" minOccurs="0"/>
                <xsd:element ref="ns3:MediaServiceFastMetadata" minOccurs="0"/>
                <xsd:element ref="ns3:TeamsChannelId" minOccurs="0"/>
                <xsd:element ref="ns3:Math_Settings" minOccurs="0"/>
                <xsd:element ref="ns3:IsNotebookLocked"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a42fc1-4880-40d4-8ef3-5377c753750d"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Templates" ma:index="12" nillable="true" ma:displayName="Templates" ma:internalName="Templates">
      <xsd:simpleType>
        <xsd:restriction base="dms:Note">
          <xsd:maxLength value="255"/>
        </xsd:restriction>
      </xsd:simpleType>
    </xsd:element>
    <xsd:element name="CultureName" ma:index="13" nillable="true" ma:displayName="Culture Name" ma:internalName="CultureName">
      <xsd:simpleType>
        <xsd:restriction base="dms:Text"/>
      </xsd:simpleType>
    </xsd:element>
    <xsd:element name="AppVersion" ma:index="14" nillable="true" ma:displayName="App Version" ma:internalName="AppVersion">
      <xsd:simpleType>
        <xsd:restriction base="dms:Text"/>
      </xsd:simpleType>
    </xsd:element>
    <xsd:element name="Teachers" ma:index="15"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6"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7"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8" nillable="true" ma:displayName="Invited Teachers" ma:internalName="Invited_Teachers">
      <xsd:simpleType>
        <xsd:restriction base="dms:Note">
          <xsd:maxLength value="255"/>
        </xsd:restriction>
      </xsd:simpleType>
    </xsd:element>
    <xsd:element name="Invited_Students" ma:index="19" nillable="true" ma:displayName="Invited Students" ma:internalName="Invited_Students">
      <xsd:simpleType>
        <xsd:restriction base="dms:Note">
          <xsd:maxLength value="255"/>
        </xsd:restriction>
      </xsd:simpleType>
    </xsd:element>
    <xsd:element name="Self_Registration_Enabled" ma:index="20" nillable="true" ma:displayName="Self Registration Enabled" ma:internalName="Self_Registration_Enabled">
      <xsd:simpleType>
        <xsd:restriction base="dms:Boolean"/>
      </xsd:simpleType>
    </xsd:element>
    <xsd:element name="Has_Teacher_Only_SectionGroup" ma:index="21" nillable="true" ma:displayName="Has Teacher Only SectionGroup" ma:internalName="Has_Teacher_Only_SectionGroup">
      <xsd:simpleType>
        <xsd:restriction base="dms:Boolean"/>
      </xsd:simpleType>
    </xsd:element>
    <xsd:element name="Is_Collaboration_Space_Locked" ma:index="22" nillable="true" ma:displayName="Is Collaboration Space Locked" ma:internalName="Is_Collaboration_Space_Locked">
      <xsd:simpleType>
        <xsd:restriction base="dms:Boolean"/>
      </xsd:simpleType>
    </xsd:element>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TeamsChannelId" ma:index="28" nillable="true" ma:displayName="Teams Channel Id" ma:internalName="TeamsChannelId">
      <xsd:simpleType>
        <xsd:restriction base="dms:Text"/>
      </xsd:simpleType>
    </xsd:element>
    <xsd:element name="Math_Settings" ma:index="29" nillable="true" ma:displayName="Math Settings" ma:internalName="Math_Settings">
      <xsd:simpleType>
        <xsd:restriction base="dms:Text"/>
      </xsd:simpleType>
    </xsd:element>
    <xsd:element name="IsNotebookLocked" ma:index="30" nillable="true" ma:displayName="Is Notebook Locked" ma:internalName="IsNotebookLocked">
      <xsd:simpleType>
        <xsd:restriction base="dms:Boolean"/>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ServiceLocation" ma:index="36" nillable="true" ma:displayName="Location" ma:internalName="MediaServiceLocation" ma:readOnly="true">
      <xsd:simpleType>
        <xsd:restriction base="dms:Text"/>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de771e-5b7d-459a-b0ec-5eb01b48c5e9" elementFormDefault="qualified">
    <xsd:import namespace="http://schemas.microsoft.com/office/2006/documentManagement/types"/>
    <xsd:import namespace="http://schemas.microsoft.com/office/infopath/2007/PartnerControls"/>
    <xsd:element name="SharedWithUsers" ma:index="2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description="" ma:internalName="SharedWithDetails" ma:readOnly="true">
      <xsd:simpleType>
        <xsd:restriction base="dms:Note">
          <xsd:maxLength value="255"/>
        </xsd:restriction>
      </xsd:simpleType>
    </xsd:element>
    <xsd:element name="SharingHintHash" ma:index="2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udent_Groups xmlns="bca42fc1-4880-40d4-8ef3-5377c753750d">
      <UserInfo>
        <DisplayName/>
        <AccountId xsi:nil="true"/>
        <AccountType/>
      </UserInfo>
    </Student_Groups>
    <Templates xmlns="bca42fc1-4880-40d4-8ef3-5377c753750d" xsi:nil="true"/>
    <TeamsChannelId xmlns="bca42fc1-4880-40d4-8ef3-5377c753750d" xsi:nil="true"/>
    <NotebookType xmlns="bca42fc1-4880-40d4-8ef3-5377c753750d" xsi:nil="true"/>
    <Students xmlns="bca42fc1-4880-40d4-8ef3-5377c753750d">
      <UserInfo>
        <DisplayName/>
        <AccountId xsi:nil="true"/>
        <AccountType/>
      </UserInfo>
    </Students>
    <Math_Settings xmlns="bca42fc1-4880-40d4-8ef3-5377c753750d" xsi:nil="true"/>
    <FolderType xmlns="bca42fc1-4880-40d4-8ef3-5377c753750d" xsi:nil="true"/>
    <Owner xmlns="bca42fc1-4880-40d4-8ef3-5377c753750d">
      <UserInfo>
        <DisplayName/>
        <AccountId xsi:nil="true"/>
        <AccountType/>
      </UserInfo>
    </Owner>
    <Has_Teacher_Only_SectionGroup xmlns="bca42fc1-4880-40d4-8ef3-5377c753750d" xsi:nil="true"/>
    <DefaultSectionNames xmlns="bca42fc1-4880-40d4-8ef3-5377c753750d" xsi:nil="true"/>
    <AppVersion xmlns="bca42fc1-4880-40d4-8ef3-5377c753750d" xsi:nil="true"/>
    <Invited_Teachers xmlns="bca42fc1-4880-40d4-8ef3-5377c753750d" xsi:nil="true"/>
    <Invited_Students xmlns="bca42fc1-4880-40d4-8ef3-5377c753750d" xsi:nil="true"/>
    <IsNotebookLocked xmlns="bca42fc1-4880-40d4-8ef3-5377c753750d" xsi:nil="true"/>
    <Teachers xmlns="bca42fc1-4880-40d4-8ef3-5377c753750d">
      <UserInfo>
        <DisplayName/>
        <AccountId xsi:nil="true"/>
        <AccountType/>
      </UserInfo>
    </Teachers>
    <Is_Collaboration_Space_Locked xmlns="bca42fc1-4880-40d4-8ef3-5377c753750d" xsi:nil="true"/>
    <CultureName xmlns="bca42fc1-4880-40d4-8ef3-5377c753750d" xsi:nil="true"/>
    <Self_Registration_Enabled xmlns="bca42fc1-4880-40d4-8ef3-5377c753750d" xsi:nil="true"/>
  </documentManagement>
</p:properties>
</file>

<file path=customXml/itemProps1.xml><?xml version="1.0" encoding="utf-8"?>
<ds:datastoreItem xmlns:ds="http://schemas.openxmlformats.org/officeDocument/2006/customXml" ds:itemID="{FBCB8EF6-382D-4B98-AF2A-BEFFCC32FA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a42fc1-4880-40d4-8ef3-5377c753750d"/>
    <ds:schemaRef ds:uri="38de771e-5b7d-459a-b0ec-5eb01b48c5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3F0807-1A92-4380-988D-9F6FC030A547}">
  <ds:schemaRefs>
    <ds:schemaRef ds:uri="http://schemas.microsoft.com/sharepoint/v3/contenttype/forms"/>
  </ds:schemaRefs>
</ds:datastoreItem>
</file>

<file path=customXml/itemProps3.xml><?xml version="1.0" encoding="utf-8"?>
<ds:datastoreItem xmlns:ds="http://schemas.openxmlformats.org/officeDocument/2006/customXml" ds:itemID="{B5EDE9D7-7F1A-426A-8C43-74059ABCCC8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ca42fc1-4880-40d4-8ef3-5377c753750d"/>
    <ds:schemaRef ds:uri="http://purl.org/dc/elements/1.1/"/>
    <ds:schemaRef ds:uri="http://schemas.microsoft.com/office/2006/metadata/properties"/>
    <ds:schemaRef ds:uri="38de771e-5b7d-459a-b0ec-5eb01b48c5e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1176</TotalTime>
  <Words>1056</Words>
  <Application>Microsoft Office PowerPoint</Application>
  <PresentationFormat>Laajakuva</PresentationFormat>
  <Paragraphs>127</Paragraphs>
  <Slides>33</Slides>
  <Notes>10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33</vt:i4>
      </vt:variant>
    </vt:vector>
  </HeadingPairs>
  <TitlesOfParts>
    <vt:vector size="38" baseType="lpstr">
      <vt:lpstr>Arial</vt:lpstr>
      <vt:lpstr>Courier New</vt:lpstr>
      <vt:lpstr>Symbol</vt:lpstr>
      <vt:lpstr>Wingdings</vt:lpstr>
      <vt:lpstr/>
      <vt:lpstr>12. Evoluution tutkiminen</vt:lpstr>
      <vt:lpstr>PowerPoint-esitys</vt:lpstr>
      <vt:lpstr>Historiaa 1: Lamarckin evoluutioteoria</vt:lpstr>
      <vt:lpstr>Historiaa 2: Darwinin evoluutioteoria</vt:lpstr>
      <vt:lpstr>PowerPoint-esitys</vt:lpstr>
      <vt:lpstr>PowerPoint-esitys</vt:lpstr>
      <vt:lpstr>PowerPoint-esitys</vt:lpstr>
      <vt:lpstr>Historiaa 3: Synteettinen evoluutioteoria</vt:lpstr>
      <vt:lpstr>Synteettisen evoluutioteorian keskeiset kohdat</vt:lpstr>
      <vt:lpstr>Evoluution todisteita</vt:lpstr>
      <vt:lpstr>Fossiili</vt:lpstr>
      <vt:lpstr>Fossiilityypit</vt:lpstr>
      <vt:lpstr>PowerPoint-esitys</vt:lpstr>
      <vt:lpstr>PowerPoint-esitys</vt:lpstr>
      <vt:lpstr>Kivettymät, painanteet, valokset</vt:lpstr>
      <vt:lpstr>PowerPoint-esitys</vt:lpstr>
      <vt:lpstr>PowerPoint-esitys</vt:lpstr>
      <vt:lpstr>PowerPoint-esitys</vt:lpstr>
      <vt:lpstr>Fossiilisarja</vt:lpstr>
      <vt:lpstr>PowerPoint-esitys</vt:lpstr>
      <vt:lpstr>Monet pienet eliöt kuten hyönteiset jäivät muinaisen pihkan vangeiksi ja päätyivät puiden ja pihkan mukana merenpohjaan → meripihka</vt:lpstr>
      <vt:lpstr>Eliöitä hautautui vulkaaniseen tuhkaan, mutaan tai hiekkaan</vt:lpstr>
      <vt:lpstr> Jäässä ja ikiroudassa on säilynyt esimerkiksi mammutteja  subfossiilit.</vt:lpstr>
      <vt:lpstr>Elävät fossiilit</vt:lpstr>
      <vt:lpstr>Alkioiden kehitysvaiheiden vertailu</vt:lpstr>
      <vt:lpstr> </vt:lpstr>
      <vt:lpstr>Surkastumat</vt:lpstr>
      <vt:lpstr>Vertaileva anatomia</vt:lpstr>
      <vt:lpstr>Eliöiden levinneisyys</vt:lpstr>
      <vt:lpstr>Perimän vertailu ja  geneettiset menetelmät</vt:lpstr>
      <vt:lpstr>Jalostus</vt:lpstr>
      <vt:lpstr>Käyttäytyminen</vt:lpstr>
      <vt:lpstr>Löydösten ikä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nimi  (voi olla kaksirivinen)</dc:title>
  <dc:creator>Käyttäjä</dc:creator>
  <cp:lastModifiedBy>Katri Sarlund</cp:lastModifiedBy>
  <cp:revision>51</cp:revision>
  <dcterms:modified xsi:type="dcterms:W3CDTF">2022-01-21T08:59:08Z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0x010100EA572D60517C314989D813E3C215F105</vt:lpwstr>
  </property>
</Properties>
</file>