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1" r:id="rId4"/>
    <p:sldId id="257" r:id="rId5"/>
    <p:sldId id="258" r:id="rId6"/>
    <p:sldId id="259" r:id="rId7"/>
    <p:sldId id="266" r:id="rId8"/>
    <p:sldId id="267" r:id="rId9"/>
    <p:sldId id="268" r:id="rId10"/>
    <p:sldId id="260" r:id="rId11"/>
    <p:sldId id="272" r:id="rId12"/>
    <p:sldId id="261" r:id="rId13"/>
    <p:sldId id="269" r:id="rId14"/>
    <p:sldId id="262" r:id="rId15"/>
    <p:sldId id="263" r:id="rId16"/>
    <p:sldId id="264" r:id="rId17"/>
    <p:sldId id="273" r:id="rId18"/>
    <p:sldId id="265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E121E-B912-4F50-8AD4-C556B6EFEFE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9DA9F33-88F8-4674-B1C4-6E98D19072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Pct val="150000"/>
            <a:buFontTx/>
            <a:buNone/>
            <a:tabLst/>
          </a:pPr>
          <a:endParaRPr kumimoji="0" lang="fi-FI" altLang="fi-FI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Pct val="150000"/>
            <a:buFontTx/>
            <a:buNone/>
            <a:tabLst/>
          </a:pPr>
          <a:r>
            <a:rPr kumimoji="0" lang="fi-FI" altLang="fi-F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Oma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Pct val="150000"/>
            <a:buFontTx/>
            <a:buNone/>
            <a:tabLst/>
          </a:pPr>
          <a:endParaRPr kumimoji="0" lang="fi-FI" altLang="fi-FI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ts val="1200"/>
            </a:lnSpc>
            <a:spcBef>
              <a:spcPct val="50000"/>
            </a:spcBef>
            <a:spcAft>
              <a:spcPct val="0"/>
            </a:spcAft>
            <a:buClrTx/>
            <a:buSzPct val="150000"/>
            <a:buFontTx/>
            <a:buNone/>
            <a:tabLst/>
          </a:pPr>
          <a:r>
            <a:rPr kumimoji="0" lang="fi-FI" altLang="fi-F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vastuu</a:t>
          </a:r>
        </a:p>
      </dgm:t>
    </dgm:pt>
    <dgm:pt modelId="{9ECF027D-DF2C-4A20-BCAA-736C3B055DD7}" type="parTrans" cxnId="{B5E0F7F5-6AAD-4257-9623-ED60DD853481}">
      <dgm:prSet/>
      <dgm:spPr/>
      <dgm:t>
        <a:bodyPr/>
        <a:lstStyle/>
        <a:p>
          <a:endParaRPr lang="fi-FI"/>
        </a:p>
      </dgm:t>
    </dgm:pt>
    <dgm:pt modelId="{A46E086D-EE27-4A7F-9703-289F985E2B1F}" type="sibTrans" cxnId="{B5E0F7F5-6AAD-4257-9623-ED60DD853481}">
      <dgm:prSet/>
      <dgm:spPr/>
      <dgm:t>
        <a:bodyPr/>
        <a:lstStyle/>
        <a:p>
          <a:endParaRPr lang="fi-FI"/>
        </a:p>
      </dgm:t>
    </dgm:pt>
    <dgm:pt modelId="{50A7BB0D-7247-4C2F-A163-A76C1825C4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Pct val="150000"/>
            <a:buFontTx/>
            <a:buNone/>
            <a:tabLst/>
          </a:pPr>
          <a:r>
            <a:rPr kumimoji="0" lang="fi-FI" altLang="fi-F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Aktiivisuus</a:t>
          </a:r>
        </a:p>
      </dgm:t>
    </dgm:pt>
    <dgm:pt modelId="{538A0913-E810-43EE-83A3-FCCB2FC2B154}" type="parTrans" cxnId="{398A4C6C-BD56-4BBB-84B1-B291BE4093E8}">
      <dgm:prSet/>
      <dgm:spPr/>
      <dgm:t>
        <a:bodyPr/>
        <a:lstStyle/>
        <a:p>
          <a:endParaRPr lang="fi-FI"/>
        </a:p>
      </dgm:t>
    </dgm:pt>
    <dgm:pt modelId="{32581F1B-B087-4F4B-B3A9-CCF83DBFC469}" type="sibTrans" cxnId="{398A4C6C-BD56-4BBB-84B1-B291BE4093E8}">
      <dgm:prSet/>
      <dgm:spPr/>
      <dgm:t>
        <a:bodyPr/>
        <a:lstStyle/>
        <a:p>
          <a:endParaRPr lang="fi-FI"/>
        </a:p>
      </dgm:t>
    </dgm:pt>
    <dgm:pt modelId="{E3E3DBE0-366E-4AFC-AB07-F31C8AD8A40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Pct val="150000"/>
            <a:buFontTx/>
            <a:buNone/>
            <a:tabLst/>
          </a:pPr>
          <a:r>
            <a:rPr kumimoji="0" lang="fi-FI" altLang="fi-F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Opiskelun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Pct val="150000"/>
            <a:buFontTx/>
            <a:buNone/>
            <a:tabLst/>
          </a:pPr>
          <a:endParaRPr kumimoji="0" lang="fi-FI" altLang="fi-FI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ts val="1500"/>
            </a:lnSpc>
            <a:spcBef>
              <a:spcPct val="50000"/>
            </a:spcBef>
            <a:spcAft>
              <a:spcPct val="0"/>
            </a:spcAft>
            <a:buClrTx/>
            <a:buSzPct val="150000"/>
            <a:buFontTx/>
            <a:buNone/>
            <a:tabLst/>
          </a:pPr>
          <a:r>
            <a:rPr kumimoji="0" lang="fi-FI" altLang="fi-F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suunnittelu</a:t>
          </a:r>
        </a:p>
      </dgm:t>
    </dgm:pt>
    <dgm:pt modelId="{F437116E-2032-4924-90E1-CA3F9EADBD67}" type="parTrans" cxnId="{F4AD840D-D1DC-4C33-BDAF-EC2766715B44}">
      <dgm:prSet/>
      <dgm:spPr/>
      <dgm:t>
        <a:bodyPr/>
        <a:lstStyle/>
        <a:p>
          <a:endParaRPr lang="fi-FI"/>
        </a:p>
      </dgm:t>
    </dgm:pt>
    <dgm:pt modelId="{331F690A-23A7-4588-86A7-502EB2CFDE51}" type="sibTrans" cxnId="{F4AD840D-D1DC-4C33-BDAF-EC2766715B44}">
      <dgm:prSet/>
      <dgm:spPr/>
      <dgm:t>
        <a:bodyPr/>
        <a:lstStyle/>
        <a:p>
          <a:endParaRPr lang="fi-FI"/>
        </a:p>
      </dgm:t>
    </dgm:pt>
    <dgm:pt modelId="{2881C04A-917F-4841-93C6-9375088D4D17}" type="pres">
      <dgm:prSet presAssocID="{57FE121E-B912-4F50-8AD4-C556B6EFEFE7}" presName="Name0" presStyleCnt="0">
        <dgm:presLayoutVars>
          <dgm:dir/>
          <dgm:animLvl val="lvl"/>
          <dgm:resizeHandles val="exact"/>
        </dgm:presLayoutVars>
      </dgm:prSet>
      <dgm:spPr/>
    </dgm:pt>
    <dgm:pt modelId="{AB27E020-A854-4275-8544-126AD16C4DC2}" type="pres">
      <dgm:prSet presAssocID="{09DA9F33-88F8-4674-B1C4-6E98D1907279}" presName="Name8" presStyleCnt="0"/>
      <dgm:spPr/>
    </dgm:pt>
    <dgm:pt modelId="{3511B437-EEBA-4255-BB9D-14D1315F7996}" type="pres">
      <dgm:prSet presAssocID="{09DA9F33-88F8-4674-B1C4-6E98D190727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6294853-E5E7-48D9-8EB4-4F234B0579D1}" type="pres">
      <dgm:prSet presAssocID="{09DA9F33-88F8-4674-B1C4-6E98D19072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1FF3932-AAD6-47EC-BB67-FFC9C708E6CE}" type="pres">
      <dgm:prSet presAssocID="{50A7BB0D-7247-4C2F-A163-A76C1825C408}" presName="Name8" presStyleCnt="0"/>
      <dgm:spPr/>
    </dgm:pt>
    <dgm:pt modelId="{6E63C925-ACF7-4068-A708-638EB9BEB7F5}" type="pres">
      <dgm:prSet presAssocID="{50A7BB0D-7247-4C2F-A163-A76C1825C40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5E4B13F-261C-4A7B-848B-0D8AD7DFF8AA}" type="pres">
      <dgm:prSet presAssocID="{50A7BB0D-7247-4C2F-A163-A76C1825C4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B78D41D-4231-487C-A91C-5672D0BD4F2D}" type="pres">
      <dgm:prSet presAssocID="{E3E3DBE0-366E-4AFC-AB07-F31C8AD8A403}" presName="Name8" presStyleCnt="0"/>
      <dgm:spPr/>
    </dgm:pt>
    <dgm:pt modelId="{4F1AC4BC-DC8D-4099-85E8-3DC78324225C}" type="pres">
      <dgm:prSet presAssocID="{E3E3DBE0-366E-4AFC-AB07-F31C8AD8A40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6C75BDE-2817-4F8D-B330-CCCEC89CBAB5}" type="pres">
      <dgm:prSet presAssocID="{E3E3DBE0-366E-4AFC-AB07-F31C8AD8A4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945E935-5BB1-4EC6-B654-7AD858A404E9}" type="presOf" srcId="{50A7BB0D-7247-4C2F-A163-A76C1825C408}" destId="{05E4B13F-261C-4A7B-848B-0D8AD7DFF8AA}" srcOrd="1" destOrd="0" presId="urn:microsoft.com/office/officeart/2005/8/layout/pyramid1"/>
    <dgm:cxn modelId="{56233464-0D0C-45A1-9889-5EE8EB34A2D2}" type="presOf" srcId="{E3E3DBE0-366E-4AFC-AB07-F31C8AD8A403}" destId="{4F1AC4BC-DC8D-4099-85E8-3DC78324225C}" srcOrd="0" destOrd="0" presId="urn:microsoft.com/office/officeart/2005/8/layout/pyramid1"/>
    <dgm:cxn modelId="{398A4C6C-BD56-4BBB-84B1-B291BE4093E8}" srcId="{57FE121E-B912-4F50-8AD4-C556B6EFEFE7}" destId="{50A7BB0D-7247-4C2F-A163-A76C1825C408}" srcOrd="1" destOrd="0" parTransId="{538A0913-E810-43EE-83A3-FCCB2FC2B154}" sibTransId="{32581F1B-B087-4F4B-B3A9-CCF83DBFC469}"/>
    <dgm:cxn modelId="{4FF087FD-877F-447D-ADA4-A52BBAA6C3DA}" type="presOf" srcId="{50A7BB0D-7247-4C2F-A163-A76C1825C408}" destId="{6E63C925-ACF7-4068-A708-638EB9BEB7F5}" srcOrd="0" destOrd="0" presId="urn:microsoft.com/office/officeart/2005/8/layout/pyramid1"/>
    <dgm:cxn modelId="{B5E0F7F5-6AAD-4257-9623-ED60DD853481}" srcId="{57FE121E-B912-4F50-8AD4-C556B6EFEFE7}" destId="{09DA9F33-88F8-4674-B1C4-6E98D1907279}" srcOrd="0" destOrd="0" parTransId="{9ECF027D-DF2C-4A20-BCAA-736C3B055DD7}" sibTransId="{A46E086D-EE27-4A7F-9703-289F985E2B1F}"/>
    <dgm:cxn modelId="{9F77DA89-C212-456B-98EE-2522503AAA64}" type="presOf" srcId="{09DA9F33-88F8-4674-B1C4-6E98D1907279}" destId="{3511B437-EEBA-4255-BB9D-14D1315F7996}" srcOrd="0" destOrd="0" presId="urn:microsoft.com/office/officeart/2005/8/layout/pyramid1"/>
    <dgm:cxn modelId="{9B58C312-8F0D-4832-B9F7-EF1FB40C949D}" type="presOf" srcId="{57FE121E-B912-4F50-8AD4-C556B6EFEFE7}" destId="{2881C04A-917F-4841-93C6-9375088D4D17}" srcOrd="0" destOrd="0" presId="urn:microsoft.com/office/officeart/2005/8/layout/pyramid1"/>
    <dgm:cxn modelId="{CFCE6EB6-6151-4F5C-84D0-26D9950C4369}" type="presOf" srcId="{09DA9F33-88F8-4674-B1C4-6E98D1907279}" destId="{96294853-E5E7-48D9-8EB4-4F234B0579D1}" srcOrd="1" destOrd="0" presId="urn:microsoft.com/office/officeart/2005/8/layout/pyramid1"/>
    <dgm:cxn modelId="{F4AD840D-D1DC-4C33-BDAF-EC2766715B44}" srcId="{57FE121E-B912-4F50-8AD4-C556B6EFEFE7}" destId="{E3E3DBE0-366E-4AFC-AB07-F31C8AD8A403}" srcOrd="2" destOrd="0" parTransId="{F437116E-2032-4924-90E1-CA3F9EADBD67}" sibTransId="{331F690A-23A7-4588-86A7-502EB2CFDE51}"/>
    <dgm:cxn modelId="{04732241-3DC6-4C91-883F-32E3A72BE6F4}" type="presOf" srcId="{E3E3DBE0-366E-4AFC-AB07-F31C8AD8A403}" destId="{E6C75BDE-2817-4F8D-B330-CCCEC89CBAB5}" srcOrd="1" destOrd="0" presId="urn:microsoft.com/office/officeart/2005/8/layout/pyramid1"/>
    <dgm:cxn modelId="{1E53F8FC-F607-4549-ACC1-C51F86462C21}" type="presParOf" srcId="{2881C04A-917F-4841-93C6-9375088D4D17}" destId="{AB27E020-A854-4275-8544-126AD16C4DC2}" srcOrd="0" destOrd="0" presId="urn:microsoft.com/office/officeart/2005/8/layout/pyramid1"/>
    <dgm:cxn modelId="{324FE170-77B1-43B3-93C5-17A05CA44C0D}" type="presParOf" srcId="{AB27E020-A854-4275-8544-126AD16C4DC2}" destId="{3511B437-EEBA-4255-BB9D-14D1315F7996}" srcOrd="0" destOrd="0" presId="urn:microsoft.com/office/officeart/2005/8/layout/pyramid1"/>
    <dgm:cxn modelId="{ABDEE9D2-D0B1-4FDF-B50D-495324BC068B}" type="presParOf" srcId="{AB27E020-A854-4275-8544-126AD16C4DC2}" destId="{96294853-E5E7-48D9-8EB4-4F234B0579D1}" srcOrd="1" destOrd="0" presId="urn:microsoft.com/office/officeart/2005/8/layout/pyramid1"/>
    <dgm:cxn modelId="{E2F12A55-CDBD-47E7-B255-61FE9A872843}" type="presParOf" srcId="{2881C04A-917F-4841-93C6-9375088D4D17}" destId="{21FF3932-AAD6-47EC-BB67-FFC9C708E6CE}" srcOrd="1" destOrd="0" presId="urn:microsoft.com/office/officeart/2005/8/layout/pyramid1"/>
    <dgm:cxn modelId="{CC36F1DF-E0F7-495A-AB85-0867086D34CD}" type="presParOf" srcId="{21FF3932-AAD6-47EC-BB67-FFC9C708E6CE}" destId="{6E63C925-ACF7-4068-A708-638EB9BEB7F5}" srcOrd="0" destOrd="0" presId="urn:microsoft.com/office/officeart/2005/8/layout/pyramid1"/>
    <dgm:cxn modelId="{AD0611F7-83CA-4F80-92BF-72740AD81D7F}" type="presParOf" srcId="{21FF3932-AAD6-47EC-BB67-FFC9C708E6CE}" destId="{05E4B13F-261C-4A7B-848B-0D8AD7DFF8AA}" srcOrd="1" destOrd="0" presId="urn:microsoft.com/office/officeart/2005/8/layout/pyramid1"/>
    <dgm:cxn modelId="{1B106FDC-3C3A-41F4-91AA-5DBFCCF5B7C3}" type="presParOf" srcId="{2881C04A-917F-4841-93C6-9375088D4D17}" destId="{7B78D41D-4231-487C-A91C-5672D0BD4F2D}" srcOrd="2" destOrd="0" presId="urn:microsoft.com/office/officeart/2005/8/layout/pyramid1"/>
    <dgm:cxn modelId="{72206436-A39F-46C0-8EB2-3457861B7D24}" type="presParOf" srcId="{7B78D41D-4231-487C-A91C-5672D0BD4F2D}" destId="{4F1AC4BC-DC8D-4099-85E8-3DC78324225C}" srcOrd="0" destOrd="0" presId="urn:microsoft.com/office/officeart/2005/8/layout/pyramid1"/>
    <dgm:cxn modelId="{6B61097B-8416-413D-8A35-1E47B9094B56}" type="presParOf" srcId="{7B78D41D-4231-487C-A91C-5672D0BD4F2D}" destId="{E6C75BDE-2817-4F8D-B330-CCCEC89CBAB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B437-EEBA-4255-BB9D-14D1315F7996}">
      <dsp:nvSpPr>
        <dsp:cNvPr id="0" name=""/>
        <dsp:cNvSpPr/>
      </dsp:nvSpPr>
      <dsp:spPr>
        <a:xfrm>
          <a:off x="1880658" y="0"/>
          <a:ext cx="1880658" cy="2184400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50000"/>
            <a:buFontTx/>
            <a:buNone/>
            <a:tabLst/>
          </a:pPr>
          <a:endParaRPr kumimoji="0" lang="fi-FI" altLang="fi-FI" sz="3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50000"/>
            <a:buFontTx/>
            <a:buNone/>
            <a:tabLst/>
          </a:pPr>
          <a:r>
            <a:rPr kumimoji="0" lang="fi-FI" altLang="fi-FI" sz="3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Oma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50000"/>
            <a:buFontTx/>
            <a:buNone/>
            <a:tabLst/>
          </a:pPr>
          <a:endParaRPr kumimoji="0" lang="fi-FI" altLang="fi-FI" sz="3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ts val="1200"/>
            </a:lnSpc>
            <a:spcBef>
              <a:spcPct val="0"/>
            </a:spcBef>
            <a:spcAft>
              <a:spcPct val="0"/>
            </a:spcAft>
            <a:buClrTx/>
            <a:buSzPct val="150000"/>
            <a:buFontTx/>
            <a:buNone/>
            <a:tabLst/>
          </a:pPr>
          <a:r>
            <a:rPr kumimoji="0" lang="fi-FI" altLang="fi-FI" sz="3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vastuu</a:t>
          </a:r>
        </a:p>
      </dsp:txBody>
      <dsp:txXfrm>
        <a:off x="1880658" y="0"/>
        <a:ext cx="1880658" cy="2184400"/>
      </dsp:txXfrm>
    </dsp:sp>
    <dsp:sp modelId="{6E63C925-ACF7-4068-A708-638EB9BEB7F5}">
      <dsp:nvSpPr>
        <dsp:cNvPr id="0" name=""/>
        <dsp:cNvSpPr/>
      </dsp:nvSpPr>
      <dsp:spPr>
        <a:xfrm>
          <a:off x="940329" y="2184400"/>
          <a:ext cx="3761316" cy="2184400"/>
        </a:xfrm>
        <a:prstGeom prst="trapezoid">
          <a:avLst>
            <a:gd name="adj" fmla="val 43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50000"/>
            <a:buFontTx/>
            <a:buNone/>
            <a:tabLst/>
          </a:pPr>
          <a:r>
            <a:rPr kumimoji="0" lang="fi-FI" altLang="fi-FI" sz="3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Aktiivisuus</a:t>
          </a:r>
        </a:p>
      </dsp:txBody>
      <dsp:txXfrm>
        <a:off x="1598559" y="2184400"/>
        <a:ext cx="2444855" cy="2184400"/>
      </dsp:txXfrm>
    </dsp:sp>
    <dsp:sp modelId="{4F1AC4BC-DC8D-4099-85E8-3DC78324225C}">
      <dsp:nvSpPr>
        <dsp:cNvPr id="0" name=""/>
        <dsp:cNvSpPr/>
      </dsp:nvSpPr>
      <dsp:spPr>
        <a:xfrm>
          <a:off x="0" y="4368800"/>
          <a:ext cx="5641974" cy="2184400"/>
        </a:xfrm>
        <a:prstGeom prst="trapezoid">
          <a:avLst>
            <a:gd name="adj" fmla="val 43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50000"/>
            <a:buFontTx/>
            <a:buNone/>
            <a:tabLst/>
          </a:pPr>
          <a:r>
            <a:rPr kumimoji="0" lang="fi-FI" altLang="fi-FI" sz="3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Opiskelun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50000"/>
            <a:buFontTx/>
            <a:buNone/>
            <a:tabLst/>
          </a:pPr>
          <a:endParaRPr kumimoji="0" lang="fi-FI" altLang="fi-FI" sz="3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ts val="1500"/>
            </a:lnSpc>
            <a:spcBef>
              <a:spcPct val="0"/>
            </a:spcBef>
            <a:spcAft>
              <a:spcPct val="0"/>
            </a:spcAft>
            <a:buClrTx/>
            <a:buSzPct val="150000"/>
            <a:buFontTx/>
            <a:buNone/>
            <a:tabLst/>
          </a:pPr>
          <a:r>
            <a:rPr kumimoji="0" lang="fi-FI" altLang="fi-FI" sz="3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suunnittelu</a:t>
          </a:r>
        </a:p>
      </dsp:txBody>
      <dsp:txXfrm>
        <a:off x="987345" y="4368800"/>
        <a:ext cx="3667283" cy="218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B79C-2177-4A60-B4B4-0C4DF719E237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ABDD5-6E85-439F-9AE4-EB723146DC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173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BDD5-6E85-439F-9AE4-EB723146DC0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57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BDD5-6E85-439F-9AE4-EB723146DC07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91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E84C-427A-4E58-95DF-D28F9FC8C326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4ABE-4CD8-4AAB-BAE1-ACAA6F08E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40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E84C-427A-4E58-95DF-D28F9FC8C326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4ABE-4CD8-4AAB-BAE1-ACAA6F08E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13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E84C-427A-4E58-95DF-D28F9FC8C326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4ABE-4CD8-4AAB-BAE1-ACAA6F08E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661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E84C-427A-4E58-95DF-D28F9FC8C326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4ABE-4CD8-4AAB-BAE1-ACAA6F08E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92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E84C-427A-4E58-95DF-D28F9FC8C326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4ABE-4CD8-4AAB-BAE1-ACAA6F08E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89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E84C-427A-4E58-95DF-D28F9FC8C326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4ABE-4CD8-4AAB-BAE1-ACAA6F08E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25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E84C-427A-4E58-95DF-D28F9FC8C326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4ABE-4CD8-4AAB-BAE1-ACAA6F08E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06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E84C-427A-4E58-95DF-D28F9FC8C326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4ABE-4CD8-4AAB-BAE1-ACAA6F08E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05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E84C-427A-4E58-95DF-D28F9FC8C326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4ABE-4CD8-4AAB-BAE1-ACAA6F08E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96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E84C-427A-4E58-95DF-D28F9FC8C326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4ABE-4CD8-4AAB-BAE1-ACAA6F08E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45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E84C-427A-4E58-95DF-D28F9FC8C326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4ABE-4CD8-4AAB-BAE1-ACAA6F08E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88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2E84C-427A-4E58-95DF-D28F9FC8C326}" type="datetimeFigureOut">
              <a:rPr lang="fi-FI" smtClean="0"/>
              <a:t>13.8.2015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4ABE-4CD8-4AAB-BAE1-ACAA6F08E9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20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lmistun.info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ntopolku.fi/" TargetMode="External"/><Relationship Id="rId2" Type="http://schemas.openxmlformats.org/officeDocument/2006/relationships/hyperlink" Target="https://demo.opintopolku.fi/wp/fi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wp/fi/valintojen-tuki/tutustu-tarinoihin/" TargetMode="External"/><Relationship Id="rId2" Type="http://schemas.openxmlformats.org/officeDocument/2006/relationships/hyperlink" Target="https://opintopolku.fi/wp/fi/theme/maa_ja_metsatalous_ymparisto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kankaanpaanopisto.fi/index.aspx" TargetMode="External"/><Relationship Id="rId2" Type="http://schemas.openxmlformats.org/officeDocument/2006/relationships/hyperlink" Target="http://www.sasky.fi/sask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hevosopisto.fi/fin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YHTEISHAKU 2016</a:t>
            </a:r>
            <a:br>
              <a:rPr lang="fi-FI" b="1" dirty="0" smtClean="0"/>
            </a:br>
            <a:r>
              <a:rPr lang="fi-FI" b="1" dirty="0" smtClean="0"/>
              <a:t>helmi-maaliskuu</a:t>
            </a:r>
            <a:br>
              <a:rPr lang="fi-FI" b="1" dirty="0" smtClean="0"/>
            </a:br>
            <a:r>
              <a:rPr lang="fi-FI" b="1" dirty="0" smtClean="0"/>
              <a:t>LUVIAN PERUSKOULU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99226" y="3338945"/>
            <a:ext cx="9035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b="1" dirty="0" smtClean="0"/>
              <a:t>MITEN KANNUSTAA NUORTA TEKEMÄÄN OIKEA 2. ASTEEN KOULUTUSVALINTA?</a:t>
            </a:r>
          </a:p>
          <a:p>
            <a:pPr marL="285750" indent="-285750">
              <a:buFontTx/>
              <a:buChar char="-"/>
            </a:pPr>
            <a:endParaRPr lang="fi-FI" b="1" dirty="0"/>
          </a:p>
          <a:p>
            <a:pPr marL="285750" indent="-285750">
              <a:buFontTx/>
              <a:buChar char="-"/>
            </a:pPr>
            <a:r>
              <a:rPr lang="fi-FI" b="1" dirty="0" smtClean="0"/>
              <a:t>MITEN KANNUSTAA NUORTA HÄNEN TEKEMÄSSÄÄN 2. ASTEEN KOULIUTUSVALINNASSA?</a:t>
            </a:r>
            <a:endParaRPr lang="fi-FI" b="1" dirty="0"/>
          </a:p>
        </p:txBody>
      </p:sp>
      <p:sp>
        <p:nvSpPr>
          <p:cNvPr id="6" name="Ellipsi 5"/>
          <p:cNvSpPr/>
          <p:nvPr/>
        </p:nvSpPr>
        <p:spPr>
          <a:xfrm>
            <a:off x="1115616" y="4365104"/>
            <a:ext cx="6048672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Yhteishaku …</a:t>
            </a:r>
          </a:p>
          <a:p>
            <a:pPr algn="ctr"/>
            <a:r>
              <a:rPr lang="fi-FI" sz="2400" dirty="0" smtClean="0"/>
              <a:t> </a:t>
            </a:r>
            <a:r>
              <a:rPr lang="fi-FI" sz="2400" dirty="0" err="1" smtClean="0"/>
              <a:t>www.opintopolku.fi</a:t>
            </a:r>
            <a:endParaRPr lang="fi-FI" sz="2400" dirty="0" smtClean="0"/>
          </a:p>
          <a:p>
            <a:pPr algn="ctr"/>
            <a:r>
              <a:rPr lang="fi-FI" sz="2400" dirty="0" smtClean="0"/>
              <a:t>Tulokset alkaen  …</a:t>
            </a:r>
          </a:p>
          <a:p>
            <a:pPr algn="ctr"/>
            <a:r>
              <a:rPr lang="fi-FI" sz="2400" dirty="0" smtClean="0"/>
              <a:t>Otettava paikka vastaan …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0955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323528" y="90992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70000"/>
              <a:buFont typeface="Arial" charset="0"/>
              <a:buChar char="●"/>
            </a:pPr>
            <a:r>
              <a:rPr lang="fi-FI" altLang="fi-FI" dirty="0" smtClean="0"/>
              <a:t>sisällöltään samat kaikissa Suomen lukioissa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70000"/>
              <a:buFont typeface="Arial" charset="0"/>
              <a:buChar char="●"/>
            </a:pPr>
            <a:r>
              <a:rPr lang="fi-FI" altLang="fi-FI" dirty="0" smtClean="0"/>
              <a:t>lyhyen matematiikan valinneilla yhteensä </a:t>
            </a:r>
            <a:r>
              <a:rPr lang="fi-FI" altLang="fi-FI" b="1" dirty="0" smtClean="0"/>
              <a:t>47 </a:t>
            </a:r>
            <a:r>
              <a:rPr lang="fi-FI" altLang="fi-FI" dirty="0" smtClean="0"/>
              <a:t>kurssia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70000"/>
              <a:buFont typeface="Arial" charset="0"/>
              <a:buChar char="●"/>
            </a:pPr>
            <a:r>
              <a:rPr lang="fi-FI" altLang="fi-FI" dirty="0" smtClean="0"/>
              <a:t>pitkän matematiikan valinneilla yhteensä </a:t>
            </a:r>
            <a:r>
              <a:rPr lang="fi-FI" altLang="fi-FI" b="1" dirty="0" smtClean="0"/>
              <a:t>51</a:t>
            </a:r>
            <a:r>
              <a:rPr lang="fi-FI" altLang="fi-FI" dirty="0" smtClean="0"/>
              <a:t>   kurssia</a:t>
            </a:r>
            <a:endParaRPr lang="fi-FI" alt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467544" y="540593"/>
            <a:ext cx="293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LUKION PAKOLLISET KURSSIT</a:t>
            </a:r>
            <a:endParaRPr lang="fi-FI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2912161" y="2664251"/>
            <a:ext cx="6119945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  <a:buClr>
                <a:srgbClr val="6699FF"/>
              </a:buClr>
              <a:buSzPct val="170000"/>
              <a:buFont typeface="Arial" charset="0"/>
              <a:buChar char="●"/>
            </a:pPr>
            <a:r>
              <a:rPr lang="fi-FI" altLang="fi-FI" dirty="0" smtClean="0"/>
              <a:t>sisällöltään samat kaikissa Suomen lukioissa</a:t>
            </a:r>
          </a:p>
          <a:p>
            <a:pPr>
              <a:spcBef>
                <a:spcPct val="50000"/>
              </a:spcBef>
              <a:buClr>
                <a:srgbClr val="6699FF"/>
              </a:buClr>
              <a:buSzPct val="170000"/>
              <a:buFont typeface="Arial" charset="0"/>
              <a:buChar char="●"/>
            </a:pPr>
            <a:r>
              <a:rPr lang="fi-FI" altLang="fi-FI" dirty="0" smtClean="0"/>
              <a:t>lukiolla voi olla myös omia koulukohtaisia syventäviä kursseja</a:t>
            </a:r>
          </a:p>
          <a:p>
            <a:pPr>
              <a:spcBef>
                <a:spcPct val="50000"/>
              </a:spcBef>
              <a:buClr>
                <a:srgbClr val="6699FF"/>
              </a:buClr>
              <a:buSzPct val="170000"/>
              <a:buFont typeface="Arial" charset="0"/>
              <a:buChar char="●"/>
            </a:pPr>
            <a:r>
              <a:rPr lang="fi-FI" altLang="fi-FI" dirty="0" smtClean="0"/>
              <a:t>jokaisen opiskeltava vähintään </a:t>
            </a:r>
            <a:r>
              <a:rPr lang="fi-FI" altLang="fi-FI" b="1" dirty="0" smtClean="0"/>
              <a:t>10 </a:t>
            </a:r>
            <a:r>
              <a:rPr lang="fi-FI" altLang="fi-FI" dirty="0" smtClean="0"/>
              <a:t>kurssia</a:t>
            </a:r>
          </a:p>
          <a:p>
            <a:pPr>
              <a:spcBef>
                <a:spcPct val="50000"/>
              </a:spcBef>
              <a:buClr>
                <a:srgbClr val="6699FF"/>
              </a:buClr>
              <a:buSzPct val="170000"/>
              <a:buFont typeface="Arial" charset="0"/>
              <a:buChar char="●"/>
            </a:pPr>
            <a:r>
              <a:rPr lang="fi-FI" altLang="fi-FI" dirty="0" smtClean="0"/>
              <a:t>opiskelija saa valita kurssit kiinnostuksensa mukaan </a:t>
            </a:r>
          </a:p>
          <a:p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4895527" y="2294919"/>
            <a:ext cx="303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LUKION SYVENTÄVÄT KURSSIT</a:t>
            </a:r>
            <a:endParaRPr lang="fi-FI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4476087" y="4965174"/>
            <a:ext cx="4553106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170000"/>
            </a:pPr>
            <a:r>
              <a:rPr lang="fi-FI" altLang="fi-FI" dirty="0" smtClean="0"/>
              <a:t>⃝ vaihtelevat lukioittain</a:t>
            </a:r>
          </a:p>
          <a:p>
            <a:pPr>
              <a:spcBef>
                <a:spcPct val="50000"/>
              </a:spcBef>
              <a:buClr>
                <a:schemeClr val="bg2"/>
              </a:buClr>
              <a:buSzPct val="170000"/>
            </a:pPr>
            <a:r>
              <a:rPr lang="fi-FI" altLang="fi-FI" dirty="0" smtClean="0"/>
              <a:t>⃝  usein oppiainerajat ylittäviä kursseja</a:t>
            </a:r>
          </a:p>
          <a:p>
            <a:pPr>
              <a:spcBef>
                <a:spcPct val="50000"/>
              </a:spcBef>
              <a:buClr>
                <a:schemeClr val="bg2"/>
              </a:buClr>
              <a:buSzPct val="170000"/>
            </a:pPr>
            <a:r>
              <a:rPr lang="fi-FI" altLang="fi-FI" dirty="0" smtClean="0"/>
              <a:t>⃝  muissa oppilaitoksissa opiskeltavia kursseja</a:t>
            </a:r>
          </a:p>
          <a:p>
            <a:pPr>
              <a:spcBef>
                <a:spcPct val="50000"/>
              </a:spcBef>
              <a:buClr>
                <a:schemeClr val="bg2"/>
              </a:buClr>
              <a:buSzPct val="170000"/>
            </a:pPr>
            <a:r>
              <a:rPr lang="fi-FI" altLang="fi-FI" dirty="0" smtClean="0"/>
              <a:t>⃝  suorittaminen vapaa-ehtoista </a:t>
            </a:r>
          </a:p>
          <a:p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4683345" y="4557077"/>
            <a:ext cx="299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LUKION SOVELTAVAT KURSSIT</a:t>
            </a:r>
            <a:endParaRPr lang="fi-FI" b="1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91121" y="85545"/>
            <a:ext cx="756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Tx/>
              <a:buFontTx/>
              <a:buNone/>
            </a:pPr>
            <a:r>
              <a:rPr lang="fi-FI" altLang="fi-FI" b="1" u="sng" dirty="0"/>
              <a:t>Lukion oppimäärään on suoritettava vähintään 75 kurssia. 1 kurssi = 38 tuntia</a:t>
            </a:r>
          </a:p>
        </p:txBody>
      </p:sp>
      <p:sp>
        <p:nvSpPr>
          <p:cNvPr id="12" name="Ellipsi 11"/>
          <p:cNvSpPr/>
          <p:nvPr/>
        </p:nvSpPr>
        <p:spPr>
          <a:xfrm>
            <a:off x="467544" y="4149080"/>
            <a:ext cx="3096344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Ainevalinnat tehdään yhteishaun aikana</a:t>
            </a:r>
          </a:p>
          <a:p>
            <a:pPr algn="ctr"/>
            <a:r>
              <a:rPr lang="fi-FI" dirty="0" err="1" smtClean="0"/>
              <a:t>Helmi.maaliskuussa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041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502505" y="348625"/>
            <a:ext cx="6091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KIELIOPINTOJEN- JA MATEMATIIKAN KURSSIT LUKIOSSA</a:t>
            </a:r>
            <a:endParaRPr lang="fi-FI" sz="2000" b="1" dirty="0"/>
          </a:p>
        </p:txBody>
      </p:sp>
      <p:sp>
        <p:nvSpPr>
          <p:cNvPr id="4" name="Tekstiruutu 3"/>
          <p:cNvSpPr txBox="1"/>
          <p:nvPr/>
        </p:nvSpPr>
        <p:spPr>
          <a:xfrm>
            <a:off x="502505" y="908720"/>
            <a:ext cx="7290073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ÄIDINKIELI  JA KIRJALLISUUS       6 pakollista kurssia / 3 syventävää</a:t>
            </a:r>
          </a:p>
          <a:p>
            <a:endParaRPr lang="fi-FI" b="1" dirty="0"/>
          </a:p>
          <a:p>
            <a:r>
              <a:rPr lang="fi-FI" b="1" dirty="0" smtClean="0"/>
              <a:t>A-KIELI, ENGLANTI                        6 </a:t>
            </a:r>
            <a:r>
              <a:rPr lang="fi-FI" b="1" dirty="0"/>
              <a:t>pakollista kurssia / </a:t>
            </a:r>
            <a:r>
              <a:rPr lang="fi-FI" b="1" dirty="0" smtClean="0"/>
              <a:t>2 syventävää</a:t>
            </a:r>
          </a:p>
          <a:p>
            <a:endParaRPr lang="fi-FI" b="1" dirty="0"/>
          </a:p>
          <a:p>
            <a:r>
              <a:rPr lang="fi-FI" b="1" dirty="0" smtClean="0"/>
              <a:t>B1 -KIELI, RUOTSI                          5 </a:t>
            </a:r>
            <a:r>
              <a:rPr lang="fi-FI" b="1" dirty="0"/>
              <a:t>pakollista kurssia / </a:t>
            </a:r>
            <a:r>
              <a:rPr lang="fi-FI" b="1" dirty="0" smtClean="0"/>
              <a:t>2 syventävää</a:t>
            </a:r>
          </a:p>
          <a:p>
            <a:endParaRPr lang="fi-FI" b="1" dirty="0"/>
          </a:p>
          <a:p>
            <a:r>
              <a:rPr lang="fi-FI" b="1" dirty="0" smtClean="0"/>
              <a:t>B2 –KIELI, </a:t>
            </a:r>
            <a:r>
              <a:rPr lang="fi-FI" sz="1400" b="1" dirty="0" smtClean="0"/>
              <a:t>(peruskoulussa  alkanut)       </a:t>
            </a:r>
            <a:r>
              <a:rPr lang="fi-FI" b="1" dirty="0" smtClean="0"/>
              <a:t>8 syventävää kurssia</a:t>
            </a:r>
          </a:p>
          <a:p>
            <a:endParaRPr lang="fi-FI" sz="1200" b="1" dirty="0"/>
          </a:p>
          <a:p>
            <a:r>
              <a:rPr lang="fi-FI" b="1" dirty="0" smtClean="0"/>
              <a:t>83 –kieli, </a:t>
            </a:r>
            <a:r>
              <a:rPr lang="fi-FI" sz="1400" b="1" dirty="0" smtClean="0"/>
              <a:t>(lukiossa alkanut)</a:t>
            </a:r>
            <a:r>
              <a:rPr lang="fi-FI" b="1" dirty="0" smtClean="0"/>
              <a:t>                8 syventävää kurssia</a:t>
            </a:r>
          </a:p>
          <a:p>
            <a:endParaRPr lang="fi-FI" sz="1400" b="1" dirty="0"/>
          </a:p>
          <a:p>
            <a:endParaRPr lang="fi-FI" sz="1400" b="1" dirty="0" smtClean="0"/>
          </a:p>
          <a:p>
            <a:r>
              <a:rPr lang="fi-FI" b="1" dirty="0" smtClean="0"/>
              <a:t>LYHYT MATEMATIIKKA	     6 pakollista kurssia / 2 syventävää kurssia</a:t>
            </a:r>
          </a:p>
          <a:p>
            <a:endParaRPr lang="fi-FI" b="1" dirty="0"/>
          </a:p>
          <a:p>
            <a:r>
              <a:rPr lang="fi-FI" b="1" dirty="0" smtClean="0"/>
              <a:t>PITKÄ MATEMATIIKKA	     10 pakollista kurssia / 3 syventävää kurssia</a:t>
            </a:r>
            <a:endParaRPr lang="fi-FI" b="1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1979712" y="5445224"/>
            <a:ext cx="6768876" cy="1091456"/>
          </a:xfrm>
          <a:prstGeom prst="wedgeRoundRectCallout">
            <a:avLst>
              <a:gd name="adj1" fmla="val -40509"/>
              <a:gd name="adj2" fmla="val -61083"/>
              <a:gd name="adj3" fmla="val 16667"/>
            </a:avLst>
          </a:prstGeom>
          <a:solidFill>
            <a:srgbClr val="B2B2B2"/>
          </a:solidFill>
          <a:ln w="5715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69875" indent="-2698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fi-FI" sz="2000" dirty="0" smtClean="0"/>
              <a:t>Pitkän matematiikan voit </a:t>
            </a:r>
            <a:r>
              <a:rPr lang="fi-FI" altLang="fi-FI" sz="2000" dirty="0"/>
              <a:t>vaihtaa lyhyeen lukion </a:t>
            </a:r>
            <a:r>
              <a:rPr lang="fi-FI" altLang="fi-FI" sz="2000" dirty="0" smtClean="0"/>
              <a:t>aikana koulun </a:t>
            </a:r>
            <a:r>
              <a:rPr lang="fi-FI" altLang="fi-FI" sz="2000" dirty="0"/>
              <a:t>ohjeiden </a:t>
            </a:r>
            <a:r>
              <a:rPr lang="fi-FI" altLang="fi-FI" sz="2000" dirty="0" smtClean="0"/>
              <a:t>mukaan, jos se on liian vaikeata</a:t>
            </a:r>
            <a:endParaRPr lang="fi-FI" altLang="fi-FI" sz="2000" dirty="0"/>
          </a:p>
        </p:txBody>
      </p:sp>
    </p:spTree>
    <p:extLst>
      <p:ext uri="{BB962C8B-B14F-4D97-AF65-F5344CB8AC3E}">
        <p14:creationId xmlns:p14="http://schemas.microsoft.com/office/powerpoint/2010/main" val="30605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66957" y="637431"/>
            <a:ext cx="5473700" cy="4033838"/>
            <a:chOff x="22" y="572"/>
            <a:chExt cx="3448" cy="2541"/>
          </a:xfrm>
        </p:grpSpPr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2880" y="1298"/>
              <a:ext cx="0" cy="363"/>
            </a:xfrm>
            <a:prstGeom prst="line">
              <a:avLst/>
            </a:prstGeom>
            <a:noFill/>
            <a:ln w="152400" cap="rnd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1973" y="1525"/>
              <a:ext cx="227" cy="317"/>
            </a:xfrm>
            <a:prstGeom prst="line">
              <a:avLst/>
            </a:prstGeom>
            <a:noFill/>
            <a:ln w="152400" cap="rnd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1293" y="2750"/>
              <a:ext cx="362" cy="0"/>
            </a:xfrm>
            <a:prstGeom prst="line">
              <a:avLst/>
            </a:prstGeom>
            <a:noFill/>
            <a:ln w="152400" cap="rnd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1429" y="2047"/>
              <a:ext cx="318" cy="226"/>
            </a:xfrm>
            <a:prstGeom prst="line">
              <a:avLst/>
            </a:prstGeom>
            <a:noFill/>
            <a:ln w="152400" cap="rnd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2" y="2387"/>
              <a:ext cx="1180" cy="680"/>
            </a:xfrm>
            <a:prstGeom prst="ellipse">
              <a:avLst/>
            </a:prstGeom>
            <a:solidFill>
              <a:srgbClr val="FF99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58" y="1570"/>
              <a:ext cx="1225" cy="680"/>
            </a:xfrm>
            <a:prstGeom prst="ellipse">
              <a:avLst/>
            </a:prstGeom>
            <a:solidFill>
              <a:srgbClr val="FF99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975" y="845"/>
              <a:ext cx="1225" cy="680"/>
            </a:xfrm>
            <a:prstGeom prst="ellipse">
              <a:avLst/>
            </a:prstGeom>
            <a:solidFill>
              <a:srgbClr val="FF99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245" y="572"/>
              <a:ext cx="1225" cy="635"/>
            </a:xfrm>
            <a:prstGeom prst="ellipse">
              <a:avLst/>
            </a:prstGeom>
            <a:solidFill>
              <a:srgbClr val="FF99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2832672">
              <a:off x="1960" y="2231"/>
              <a:ext cx="704" cy="272"/>
            </a:xfrm>
            <a:prstGeom prst="rightArrow">
              <a:avLst>
                <a:gd name="adj1" fmla="val 50000"/>
                <a:gd name="adj2" fmla="val 64706"/>
              </a:avLst>
            </a:prstGeom>
            <a:solidFill>
              <a:srgbClr val="FF99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15" name="Arc 15"/>
            <p:cNvSpPr>
              <a:spLocks/>
            </p:cNvSpPr>
            <p:nvPr/>
          </p:nvSpPr>
          <p:spPr bwMode="auto">
            <a:xfrm rot="-4887599">
              <a:off x="1666" y="1764"/>
              <a:ext cx="1475" cy="1224"/>
            </a:xfrm>
            <a:custGeom>
              <a:avLst/>
              <a:gdLst>
                <a:gd name="G0" fmla="+- 5408 0 0"/>
                <a:gd name="G1" fmla="+- 21600 0 0"/>
                <a:gd name="G2" fmla="+- 21600 0 0"/>
                <a:gd name="T0" fmla="*/ 0 w 27008"/>
                <a:gd name="T1" fmla="*/ 688 h 21600"/>
                <a:gd name="T2" fmla="*/ 27008 w 27008"/>
                <a:gd name="T3" fmla="*/ 21600 h 21600"/>
                <a:gd name="T4" fmla="*/ 5408 w 2700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08" h="21600" fill="none" extrusionOk="0">
                  <a:moveTo>
                    <a:pt x="-1" y="687"/>
                  </a:moveTo>
                  <a:cubicBezTo>
                    <a:pt x="1766" y="231"/>
                    <a:pt x="3583" y="-1"/>
                    <a:pt x="5408" y="0"/>
                  </a:cubicBezTo>
                  <a:cubicBezTo>
                    <a:pt x="17337" y="0"/>
                    <a:pt x="27008" y="9670"/>
                    <a:pt x="27008" y="21600"/>
                  </a:cubicBezTo>
                </a:path>
                <a:path w="27008" h="21600" stroke="0" extrusionOk="0">
                  <a:moveTo>
                    <a:pt x="-1" y="687"/>
                  </a:moveTo>
                  <a:cubicBezTo>
                    <a:pt x="1766" y="231"/>
                    <a:pt x="3583" y="-1"/>
                    <a:pt x="5408" y="0"/>
                  </a:cubicBezTo>
                  <a:cubicBezTo>
                    <a:pt x="17337" y="0"/>
                    <a:pt x="27008" y="9670"/>
                    <a:pt x="27008" y="21600"/>
                  </a:cubicBezTo>
                  <a:lnTo>
                    <a:pt x="5408" y="21600"/>
                  </a:lnTo>
                  <a:close/>
                </a:path>
              </a:pathLst>
            </a:custGeom>
            <a:noFill/>
            <a:ln w="152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158" y="2614"/>
              <a:ext cx="9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fi-FI" altLang="fi-FI" sz="2400"/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204" y="2568"/>
              <a:ext cx="11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i-FI" altLang="fi-FI" sz="1800"/>
                <a:t>Vieras kieli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249" y="1661"/>
              <a:ext cx="1089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fi-FI" altLang="fi-FI" sz="1800"/>
                <a:t>Toinen kotimainen kieli</a:t>
              </a: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1065" y="1071"/>
              <a:ext cx="10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i-FI" altLang="fi-FI" sz="1800"/>
                <a:t>Matematiikka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2472" y="795"/>
              <a:ext cx="9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i-FI" altLang="fi-FI" sz="1800"/>
                <a:t>Reaalikoe</a:t>
              </a: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791" y="2568"/>
              <a:ext cx="15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FF9900"/>
                </a:buClr>
                <a:buSzPct val="200000"/>
              </a:pPr>
              <a:r>
                <a:rPr lang="fi-FI" altLang="fi-FI" sz="1600"/>
                <a:t>näistä valittava 3</a:t>
              </a:r>
            </a:p>
          </p:txBody>
        </p:sp>
      </p:grpSp>
      <p:grpSp>
        <p:nvGrpSpPr>
          <p:cNvPr id="22" name="Group 44"/>
          <p:cNvGrpSpPr>
            <a:grpSpLocks/>
          </p:cNvGrpSpPr>
          <p:nvPr/>
        </p:nvGrpSpPr>
        <p:grpSpPr bwMode="auto">
          <a:xfrm>
            <a:off x="166957" y="4476272"/>
            <a:ext cx="5907088" cy="2000250"/>
            <a:chOff x="68" y="2886"/>
            <a:chExt cx="3721" cy="1260"/>
          </a:xfrm>
        </p:grpSpPr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>
              <a:off x="1111" y="3475"/>
              <a:ext cx="771" cy="272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rgbClr val="CC33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2018" y="2886"/>
            <a:ext cx="1771" cy="1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Image" r:id="rId3" imgW="5514286" imgH="3924848" progId="PhotoDeluxeBusiness.Image.1">
                    <p:embed/>
                  </p:oleObj>
                </mc:Choice>
                <mc:Fallback>
                  <p:oleObj name="Image" r:id="rId3" imgW="5514286" imgH="3924848" progId="PhotoDeluxeBusiness.Image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2886"/>
                          <a:ext cx="1771" cy="1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68" y="3263"/>
              <a:ext cx="1225" cy="680"/>
            </a:xfrm>
            <a:prstGeom prst="ellipse">
              <a:avLst/>
            </a:prstGeom>
            <a:solidFill>
              <a:srgbClr val="CC33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95" y="3474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i-FI" altLang="fi-FI" sz="1800"/>
                <a:t>Äidinkieli</a:t>
              </a: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1020" y="3884"/>
              <a:ext cx="14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CC3300"/>
                </a:buClr>
                <a:buSzPct val="200000"/>
              </a:pPr>
              <a:r>
                <a:rPr lang="fi-FI" altLang="fi-FI" sz="1600" dirty="0"/>
                <a:t>kaikille pakollinen</a:t>
              </a:r>
            </a:p>
          </p:txBody>
        </p:sp>
      </p:grpSp>
      <p:grpSp>
        <p:nvGrpSpPr>
          <p:cNvPr id="28" name="Group 45"/>
          <p:cNvGrpSpPr>
            <a:grpSpLocks/>
          </p:cNvGrpSpPr>
          <p:nvPr/>
        </p:nvGrpSpPr>
        <p:grpSpPr bwMode="auto">
          <a:xfrm>
            <a:off x="4841076" y="1762082"/>
            <a:ext cx="4059238" cy="4032250"/>
            <a:chOff x="3000" y="1072"/>
            <a:chExt cx="2738" cy="2721"/>
          </a:xfrm>
        </p:grpSpPr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4513" y="2025"/>
              <a:ext cx="1225" cy="680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4467" y="2071"/>
              <a:ext cx="1225" cy="680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4377" y="2115"/>
              <a:ext cx="1225" cy="680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 rot="7877537">
              <a:off x="3441" y="2132"/>
              <a:ext cx="544" cy="2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9CC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33" name="Arc 29"/>
            <p:cNvSpPr>
              <a:spLocks/>
            </p:cNvSpPr>
            <p:nvPr/>
          </p:nvSpPr>
          <p:spPr bwMode="auto">
            <a:xfrm rot="1116039">
              <a:off x="3000" y="1934"/>
              <a:ext cx="1468" cy="1224"/>
            </a:xfrm>
            <a:custGeom>
              <a:avLst/>
              <a:gdLst>
                <a:gd name="G0" fmla="+- 5279 0 0"/>
                <a:gd name="G1" fmla="+- 21600 0 0"/>
                <a:gd name="G2" fmla="+- 21600 0 0"/>
                <a:gd name="T0" fmla="*/ 0 w 26879"/>
                <a:gd name="T1" fmla="*/ 655 h 21600"/>
                <a:gd name="T2" fmla="*/ 26879 w 26879"/>
                <a:gd name="T3" fmla="*/ 21600 h 21600"/>
                <a:gd name="T4" fmla="*/ 5279 w 2687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79" h="21600" fill="none" extrusionOk="0">
                  <a:moveTo>
                    <a:pt x="0" y="655"/>
                  </a:moveTo>
                  <a:cubicBezTo>
                    <a:pt x="1725" y="220"/>
                    <a:pt x="3499" y="-1"/>
                    <a:pt x="5279" y="0"/>
                  </a:cubicBezTo>
                  <a:cubicBezTo>
                    <a:pt x="17208" y="0"/>
                    <a:pt x="26879" y="9670"/>
                    <a:pt x="26879" y="21600"/>
                  </a:cubicBezTo>
                </a:path>
                <a:path w="26879" h="21600" stroke="0" extrusionOk="0">
                  <a:moveTo>
                    <a:pt x="0" y="655"/>
                  </a:moveTo>
                  <a:cubicBezTo>
                    <a:pt x="1725" y="220"/>
                    <a:pt x="3499" y="-1"/>
                    <a:pt x="5279" y="0"/>
                  </a:cubicBezTo>
                  <a:cubicBezTo>
                    <a:pt x="17208" y="0"/>
                    <a:pt x="26879" y="9670"/>
                    <a:pt x="26879" y="21600"/>
                  </a:cubicBezTo>
                  <a:lnTo>
                    <a:pt x="5279" y="21600"/>
                  </a:lnTo>
                  <a:close/>
                </a:path>
              </a:pathLst>
            </a:custGeom>
            <a:noFill/>
            <a:ln w="1524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4332" y="2160"/>
              <a:ext cx="1225" cy="680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377" y="2341"/>
              <a:ext cx="10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i-FI" altLang="fi-FI" sz="1800"/>
                <a:t>Reaalikokeita</a:t>
              </a: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4013" y="1072"/>
              <a:ext cx="1225" cy="680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3923" y="1163"/>
              <a:ext cx="1225" cy="680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787" y="1253"/>
              <a:ext cx="1225" cy="680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3877" y="1389"/>
              <a:ext cx="104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fi-FI" altLang="fi-FI" sz="1800"/>
                <a:t>Kielten kokeita</a:t>
              </a: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4513" y="3113"/>
              <a:ext cx="1225" cy="680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4604" y="3336"/>
              <a:ext cx="10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i-FI" altLang="fi-FI" sz="1800"/>
                <a:t>Matematiikka</a:t>
              </a: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3198" y="2524"/>
              <a:ext cx="122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folHlink"/>
                </a:buClr>
                <a:buSzPct val="200000"/>
              </a:pPr>
              <a:r>
                <a:rPr lang="fi-FI" altLang="fi-FI" sz="1600"/>
                <a:t>ylimääräisiä kokeita</a:t>
              </a:r>
            </a:p>
          </p:txBody>
        </p:sp>
      </p:grpSp>
      <p:sp>
        <p:nvSpPr>
          <p:cNvPr id="3" name="Tekstiruutu 2"/>
          <p:cNvSpPr txBox="1"/>
          <p:nvPr/>
        </p:nvSpPr>
        <p:spPr>
          <a:xfrm>
            <a:off x="899592" y="332656"/>
            <a:ext cx="260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YLIOPPILASKIRJOITUKSET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14359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79512" y="332656"/>
            <a:ext cx="5444183" cy="42780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2400" b="1" u="sng" dirty="0" err="1"/>
              <a:t>Meri-Porin</a:t>
            </a:r>
            <a:r>
              <a:rPr lang="fi-FI" sz="2400" b="1" u="sng" dirty="0"/>
              <a:t> lukio lopetetaan </a:t>
            </a:r>
            <a:r>
              <a:rPr lang="fi-FI" sz="2400" b="1" dirty="0"/>
              <a:t>31.7.2015 </a:t>
            </a:r>
            <a:endParaRPr lang="fi-FI" sz="2400" b="1" dirty="0" smtClean="0"/>
          </a:p>
          <a:p>
            <a:r>
              <a:rPr lang="fi-FI" sz="2400" b="1" dirty="0" smtClean="0"/>
              <a:t>ja </a:t>
            </a:r>
            <a:r>
              <a:rPr lang="fi-FI" sz="2400" b="1" dirty="0"/>
              <a:t>opetus siirretään 1.8.2015 alkaen </a:t>
            </a:r>
            <a:endParaRPr lang="fi-FI" sz="2400" b="1" dirty="0" smtClean="0"/>
          </a:p>
          <a:p>
            <a:r>
              <a:rPr lang="fi-FI" sz="2400" b="1" dirty="0" smtClean="0">
                <a:solidFill>
                  <a:srgbClr val="FF0000"/>
                </a:solidFill>
              </a:rPr>
              <a:t>Porin Lyseon lukioon. </a:t>
            </a:r>
          </a:p>
          <a:p>
            <a:endParaRPr lang="fi-FI" sz="2400" b="1" dirty="0"/>
          </a:p>
          <a:p>
            <a:r>
              <a:rPr lang="fi-FI" sz="2400" b="1" u="sng" dirty="0" smtClean="0"/>
              <a:t>Länsi-Porin </a:t>
            </a:r>
            <a:r>
              <a:rPr lang="fi-FI" sz="2400" b="1" u="sng" dirty="0"/>
              <a:t>lukio lopetetaan </a:t>
            </a:r>
            <a:r>
              <a:rPr lang="fi-FI" sz="2400" b="1" dirty="0"/>
              <a:t>31.7.2016 ja </a:t>
            </a:r>
            <a:endParaRPr lang="fi-FI" sz="2400" b="1" dirty="0" smtClean="0"/>
          </a:p>
          <a:p>
            <a:r>
              <a:rPr lang="fi-FI" sz="2400" b="1" dirty="0" smtClean="0"/>
              <a:t>opetus </a:t>
            </a:r>
            <a:r>
              <a:rPr lang="fi-FI" sz="2400" b="1" dirty="0"/>
              <a:t>siirretään 1.8.2016 alkaen </a:t>
            </a:r>
            <a:endParaRPr lang="fi-FI" sz="2400" b="1" dirty="0" smtClean="0"/>
          </a:p>
          <a:p>
            <a:r>
              <a:rPr lang="fi-FI" sz="2400" b="1" dirty="0" smtClean="0">
                <a:solidFill>
                  <a:srgbClr val="FF0000"/>
                </a:solidFill>
              </a:rPr>
              <a:t>Porin </a:t>
            </a:r>
            <a:r>
              <a:rPr lang="fi-FI" sz="2400" b="1" dirty="0">
                <a:solidFill>
                  <a:srgbClr val="FF0000"/>
                </a:solidFill>
              </a:rPr>
              <a:t>suomalaisen yhteislyseon </a:t>
            </a:r>
            <a:r>
              <a:rPr lang="fi-FI" sz="2400" b="1" dirty="0" smtClean="0">
                <a:solidFill>
                  <a:srgbClr val="FF0000"/>
                </a:solidFill>
              </a:rPr>
              <a:t>lukioon.</a:t>
            </a:r>
          </a:p>
          <a:p>
            <a:r>
              <a:rPr lang="fi-FI" sz="2400" b="1" dirty="0" smtClean="0">
                <a:solidFill>
                  <a:schemeClr val="tx1"/>
                </a:solidFill>
              </a:rPr>
              <a:t>PSYL </a:t>
            </a:r>
          </a:p>
          <a:p>
            <a:r>
              <a:rPr lang="fi-FI" sz="2000" b="1" dirty="0" smtClean="0"/>
              <a:t>yleislinja, luonnontiedelinja ja </a:t>
            </a:r>
          </a:p>
          <a:p>
            <a:r>
              <a:rPr lang="fi-FI" sz="2000" b="1" dirty="0" smtClean="0"/>
              <a:t>urheilulinja haastattelu </a:t>
            </a:r>
            <a:r>
              <a:rPr lang="fi-FI" sz="2000" b="1" dirty="0"/>
              <a:t>27.4. ja 29.4</a:t>
            </a:r>
            <a:r>
              <a:rPr lang="fi-FI" sz="2000" b="1" dirty="0" smtClean="0"/>
              <a:t>.</a:t>
            </a:r>
          </a:p>
          <a:p>
            <a:r>
              <a:rPr lang="fi-FI" sz="2000" b="1" dirty="0"/>
              <a:t>u</a:t>
            </a:r>
            <a:r>
              <a:rPr lang="fi-FI" sz="2000" b="1" dirty="0" smtClean="0"/>
              <a:t>rheilijan lomake lähetetään</a:t>
            </a:r>
          </a:p>
          <a:p>
            <a:r>
              <a:rPr lang="fi-FI" sz="2000" b="1" dirty="0"/>
              <a:t>l</a:t>
            </a:r>
            <a:r>
              <a:rPr lang="fi-FI" sz="2000" b="1" dirty="0" smtClean="0"/>
              <a:t>ukioon hakuaikana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4152113" y="3612092"/>
            <a:ext cx="4826514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2400" b="1" dirty="0" smtClean="0"/>
              <a:t>Porin yksityiset lukiot:</a:t>
            </a:r>
          </a:p>
          <a:p>
            <a:endParaRPr lang="fi-FI" sz="2400" b="1" dirty="0" smtClean="0"/>
          </a:p>
          <a:p>
            <a:r>
              <a:rPr lang="fi-FI" sz="2400" b="1" dirty="0" smtClean="0">
                <a:solidFill>
                  <a:srgbClr val="FF0000"/>
                </a:solidFill>
              </a:rPr>
              <a:t>BJÖRNEBORGS </a:t>
            </a:r>
            <a:r>
              <a:rPr lang="fi-FI" sz="2400" b="1" dirty="0">
                <a:solidFill>
                  <a:srgbClr val="FF0000"/>
                </a:solidFill>
              </a:rPr>
              <a:t>SVENSKA </a:t>
            </a:r>
            <a:r>
              <a:rPr lang="fi-FI" sz="2400" b="1" dirty="0" smtClean="0">
                <a:solidFill>
                  <a:srgbClr val="FF0000"/>
                </a:solidFill>
              </a:rPr>
              <a:t>SAMSKOLA</a:t>
            </a:r>
          </a:p>
          <a:p>
            <a:endParaRPr lang="fi-FI" sz="2400" b="1" dirty="0" smtClean="0">
              <a:solidFill>
                <a:srgbClr val="FF0000"/>
              </a:solidFill>
            </a:endParaRPr>
          </a:p>
          <a:p>
            <a:r>
              <a:rPr lang="fi-FI" sz="2400" b="1" dirty="0" smtClean="0">
                <a:solidFill>
                  <a:srgbClr val="FF0000"/>
                </a:solidFill>
              </a:rPr>
              <a:t>PORIN STEINERLUKIO </a:t>
            </a:r>
          </a:p>
          <a:p>
            <a:r>
              <a:rPr lang="fi-FI" b="1" dirty="0" smtClean="0">
                <a:solidFill>
                  <a:srgbClr val="FF0000"/>
                </a:solidFill>
              </a:rPr>
              <a:t>(ei yhteishaussa, hakemus ja haastattelu)</a:t>
            </a:r>
          </a:p>
          <a:p>
            <a:endParaRPr lang="fi-FI" sz="2400" dirty="0"/>
          </a:p>
        </p:txBody>
      </p:sp>
      <p:sp>
        <p:nvSpPr>
          <p:cNvPr id="5" name="Tekstiruutu 4"/>
          <p:cNvSpPr txBox="1"/>
          <p:nvPr/>
        </p:nvSpPr>
        <p:spPr>
          <a:xfrm>
            <a:off x="179512" y="6093296"/>
            <a:ext cx="282109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800" b="1" dirty="0" smtClean="0"/>
              <a:t>RAUMAN LUKIO</a:t>
            </a:r>
            <a:endParaRPr lang="fi-FI" sz="28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3419872" y="6143632"/>
            <a:ext cx="311868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800" b="1" dirty="0" smtClean="0"/>
              <a:t>EURAJOEN LUKIO</a:t>
            </a:r>
            <a:endParaRPr lang="fi-FI" sz="28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179512" y="5445224"/>
            <a:ext cx="230864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2800" b="1" dirty="0" smtClean="0"/>
              <a:t>Nakkilan lukio</a:t>
            </a:r>
            <a:endParaRPr lang="fi-FI" sz="2800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5868144" y="1844824"/>
            <a:ext cx="245291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2800" b="1" dirty="0" smtClean="0"/>
              <a:t>ULVILAN LUKIO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233592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56759" y="116632"/>
            <a:ext cx="8296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u="sng" dirty="0" smtClean="0"/>
              <a:t>Ammatillisen perustutkinnon laajuus on 180 </a:t>
            </a:r>
            <a:r>
              <a:rPr lang="fi-FI" sz="1600" b="1" u="sng" dirty="0" err="1" smtClean="0"/>
              <a:t>osp</a:t>
            </a:r>
            <a:r>
              <a:rPr lang="fi-FI" sz="1600" b="1" u="sng" dirty="0"/>
              <a:t>., antaa pätevyyden pyrkiä 3. asteen opintoihin</a:t>
            </a:r>
          </a:p>
          <a:p>
            <a:endParaRPr lang="fi-FI" sz="1600" b="1" u="sng" dirty="0" smtClean="0"/>
          </a:p>
        </p:txBody>
      </p:sp>
      <p:sp>
        <p:nvSpPr>
          <p:cNvPr id="9" name="Pyöristetty suorakulmio 8"/>
          <p:cNvSpPr/>
          <p:nvPr/>
        </p:nvSpPr>
        <p:spPr>
          <a:xfrm>
            <a:off x="349560" y="650369"/>
            <a:ext cx="4241947" cy="1881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/>
              <a:t>Ammatillinen perustutkinto 180 </a:t>
            </a:r>
            <a:r>
              <a:rPr lang="fi-FI" dirty="0" err="1" smtClean="0"/>
              <a:t>osp</a:t>
            </a:r>
            <a:endParaRPr lang="fi-FI" dirty="0"/>
          </a:p>
          <a:p>
            <a:r>
              <a:rPr lang="fi-FI" dirty="0"/>
              <a:t>Ammatillisen tutkinnon osat 135 </a:t>
            </a:r>
            <a:r>
              <a:rPr lang="fi-FI" dirty="0" err="1" smtClean="0"/>
              <a:t>osp</a:t>
            </a:r>
            <a:endParaRPr lang="fi-FI" dirty="0"/>
          </a:p>
          <a:p>
            <a:r>
              <a:rPr lang="fi-FI" dirty="0" err="1"/>
              <a:t>Työssäoppimista</a:t>
            </a:r>
            <a:r>
              <a:rPr lang="fi-FI" dirty="0"/>
              <a:t> vähintään 30 </a:t>
            </a:r>
            <a:r>
              <a:rPr lang="fi-FI" dirty="0" err="1" smtClean="0"/>
              <a:t>osp</a:t>
            </a:r>
            <a:endParaRPr lang="fi-FI" dirty="0"/>
          </a:p>
          <a:p>
            <a:r>
              <a:rPr lang="fi-FI" dirty="0"/>
              <a:t>________________________________</a:t>
            </a:r>
          </a:p>
          <a:p>
            <a:r>
              <a:rPr lang="fi-FI" dirty="0"/>
              <a:t>Yhteiset tutkinnon osat 35 </a:t>
            </a:r>
            <a:r>
              <a:rPr lang="fi-FI" dirty="0" err="1" smtClean="0"/>
              <a:t>osp</a:t>
            </a:r>
            <a:endParaRPr lang="fi-FI" dirty="0"/>
          </a:p>
          <a:p>
            <a:r>
              <a:rPr lang="fi-FI" dirty="0"/>
              <a:t>(pakollisia 19 </a:t>
            </a:r>
            <a:r>
              <a:rPr lang="fi-FI" dirty="0" err="1" smtClean="0"/>
              <a:t>osp</a:t>
            </a:r>
            <a:r>
              <a:rPr lang="fi-FI" dirty="0" smtClean="0"/>
              <a:t>  </a:t>
            </a:r>
            <a:r>
              <a:rPr lang="fi-FI" dirty="0"/>
              <a:t>+ valinnaisia 16 </a:t>
            </a:r>
            <a:r>
              <a:rPr lang="fi-FI" dirty="0" err="1" smtClean="0"/>
              <a:t>osp</a:t>
            </a:r>
            <a:r>
              <a:rPr lang="fi-FI" dirty="0" smtClean="0"/>
              <a:t>)</a:t>
            </a:r>
            <a:endParaRPr lang="fi-FI" dirty="0"/>
          </a:p>
          <a:p>
            <a:pPr algn="ctr"/>
            <a:endParaRPr lang="fi-FI" dirty="0"/>
          </a:p>
        </p:txBody>
      </p:sp>
      <p:sp>
        <p:nvSpPr>
          <p:cNvPr id="14" name="Tekstiruutu 13"/>
          <p:cNvSpPr txBox="1"/>
          <p:nvPr/>
        </p:nvSpPr>
        <p:spPr>
          <a:xfrm>
            <a:off x="12723" y="2924944"/>
            <a:ext cx="22566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 smtClean="0"/>
              <a:t>Viestintä- ja </a:t>
            </a:r>
          </a:p>
          <a:p>
            <a:r>
              <a:rPr lang="fi-FI" sz="1600" b="1" dirty="0" err="1"/>
              <a:t>v</a:t>
            </a:r>
            <a:r>
              <a:rPr lang="fi-FI" sz="1600" b="1" dirty="0" err="1" smtClean="0"/>
              <a:t>uorovaiutusosaaminen</a:t>
            </a:r>
            <a:endParaRPr lang="fi-FI" sz="1600" b="1" dirty="0" smtClean="0"/>
          </a:p>
          <a:p>
            <a:r>
              <a:rPr lang="fi-FI" sz="1600" b="1" dirty="0" smtClean="0"/>
              <a:t>11 </a:t>
            </a:r>
            <a:r>
              <a:rPr lang="fi-FI" sz="1600" b="1" dirty="0" err="1" smtClean="0"/>
              <a:t>osp</a:t>
            </a:r>
            <a:r>
              <a:rPr lang="fi-FI" sz="1600" b="1" dirty="0" smtClean="0"/>
              <a:t> (8 </a:t>
            </a:r>
            <a:r>
              <a:rPr lang="fi-FI" sz="1600" b="1" dirty="0" err="1" smtClean="0"/>
              <a:t>osp</a:t>
            </a:r>
            <a:r>
              <a:rPr lang="fi-FI" sz="1600" b="1" dirty="0" smtClean="0"/>
              <a:t> +3 </a:t>
            </a:r>
            <a:r>
              <a:rPr lang="fi-FI" sz="1600" b="1" dirty="0" err="1" smtClean="0"/>
              <a:t>osp</a:t>
            </a:r>
            <a:r>
              <a:rPr lang="fi-FI" sz="1600" b="1" dirty="0" smtClean="0"/>
              <a:t>)</a:t>
            </a:r>
          </a:p>
          <a:p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Äidinkieli 5 </a:t>
            </a:r>
            <a:r>
              <a:rPr lang="fi-FI" sz="1600" dirty="0" err="1" smtClean="0"/>
              <a:t>osp</a:t>
            </a:r>
            <a:r>
              <a:rPr lang="fi-FI" sz="1600" dirty="0" smtClean="0"/>
              <a:t> + 0-3 </a:t>
            </a:r>
            <a:r>
              <a:rPr lang="fi-FI" sz="1600" dirty="0" err="1" smtClean="0"/>
              <a:t>osp</a:t>
            </a:r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Ruotsi 1 </a:t>
            </a:r>
            <a:r>
              <a:rPr lang="fi-FI" sz="1600" dirty="0" err="1" smtClean="0"/>
              <a:t>osp</a:t>
            </a:r>
            <a:r>
              <a:rPr lang="fi-FI" sz="1600" dirty="0" smtClean="0"/>
              <a:t> + 0-3 </a:t>
            </a:r>
            <a:r>
              <a:rPr lang="fi-FI" sz="1600" dirty="0" err="1" smtClean="0"/>
              <a:t>osp</a:t>
            </a:r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Englanti 2 </a:t>
            </a:r>
            <a:r>
              <a:rPr lang="fi-FI" sz="1600" dirty="0" err="1" smtClean="0"/>
              <a:t>osp</a:t>
            </a:r>
            <a:r>
              <a:rPr lang="fi-FI" sz="1600" dirty="0" smtClean="0"/>
              <a:t> + 0-3 </a:t>
            </a:r>
            <a:r>
              <a:rPr lang="fi-FI" sz="1600" dirty="0" err="1" smtClean="0"/>
              <a:t>osp</a:t>
            </a:r>
            <a:endParaRPr lang="fi-FI" sz="16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2269366" y="2601666"/>
            <a:ext cx="23569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 smtClean="0"/>
              <a:t>Matemaattis-</a:t>
            </a:r>
          </a:p>
          <a:p>
            <a:r>
              <a:rPr lang="fi-FI" sz="1600" b="1" dirty="0"/>
              <a:t>l</a:t>
            </a:r>
            <a:r>
              <a:rPr lang="fi-FI" sz="1600" b="1" dirty="0" smtClean="0"/>
              <a:t>uonnontieteellinen </a:t>
            </a:r>
          </a:p>
          <a:p>
            <a:r>
              <a:rPr lang="fi-FI" sz="1600" b="1" dirty="0"/>
              <a:t>o</a:t>
            </a:r>
            <a:r>
              <a:rPr lang="fi-FI" sz="1600" b="1" dirty="0" smtClean="0"/>
              <a:t>saaminen</a:t>
            </a:r>
          </a:p>
          <a:p>
            <a:r>
              <a:rPr lang="fi-FI" sz="1600" b="1" dirty="0" smtClean="0"/>
              <a:t>9 </a:t>
            </a:r>
            <a:r>
              <a:rPr lang="fi-FI" sz="1600" b="1" dirty="0" err="1" smtClean="0"/>
              <a:t>osp</a:t>
            </a:r>
            <a:r>
              <a:rPr lang="fi-FI" sz="1600" b="1" dirty="0" smtClean="0"/>
              <a:t> (6 </a:t>
            </a:r>
            <a:r>
              <a:rPr lang="fi-FI" sz="1600" b="1" dirty="0" err="1" smtClean="0"/>
              <a:t>osp</a:t>
            </a:r>
            <a:r>
              <a:rPr lang="fi-FI" sz="1600" b="1" dirty="0" smtClean="0"/>
              <a:t> + 3 </a:t>
            </a:r>
            <a:r>
              <a:rPr lang="fi-FI" sz="1600" b="1" dirty="0" err="1" smtClean="0"/>
              <a:t>osp</a:t>
            </a:r>
            <a:r>
              <a:rPr lang="fi-FI" sz="1600" b="1" dirty="0" smtClean="0"/>
              <a:t>)</a:t>
            </a:r>
          </a:p>
          <a:p>
            <a:endParaRPr lang="fi-FI" sz="1600" dirty="0"/>
          </a:p>
          <a:p>
            <a:r>
              <a:rPr lang="fi-FI" sz="1600" dirty="0" smtClean="0"/>
              <a:t>Matematiikka</a:t>
            </a:r>
          </a:p>
          <a:p>
            <a:r>
              <a:rPr lang="fi-FI" sz="1600" dirty="0" smtClean="0"/>
              <a:t>3 </a:t>
            </a:r>
            <a:r>
              <a:rPr lang="fi-FI" sz="1600" dirty="0" err="1" smtClean="0"/>
              <a:t>osp</a:t>
            </a:r>
            <a:r>
              <a:rPr lang="fi-FI" sz="1600" dirty="0" smtClean="0"/>
              <a:t> + 0-3 </a:t>
            </a:r>
            <a:r>
              <a:rPr lang="fi-FI" sz="1600" dirty="0" err="1" smtClean="0"/>
              <a:t>osp</a:t>
            </a:r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Fysiikka ja kemia</a:t>
            </a:r>
          </a:p>
          <a:p>
            <a:r>
              <a:rPr lang="fi-FI" sz="1600" dirty="0" smtClean="0"/>
              <a:t>2 </a:t>
            </a:r>
            <a:r>
              <a:rPr lang="fi-FI" sz="1600" dirty="0" err="1" smtClean="0"/>
              <a:t>ops</a:t>
            </a:r>
            <a:r>
              <a:rPr lang="fi-FI" sz="1600" dirty="0" smtClean="0"/>
              <a:t> + 0-3 </a:t>
            </a:r>
            <a:r>
              <a:rPr lang="fi-FI" sz="1600" dirty="0" err="1" smtClean="0"/>
              <a:t>osp</a:t>
            </a:r>
            <a:endParaRPr lang="fi-FI" sz="1600" dirty="0" smtClean="0"/>
          </a:p>
          <a:p>
            <a:endParaRPr lang="fi-FI" sz="1600" dirty="0" smtClean="0"/>
          </a:p>
          <a:p>
            <a:r>
              <a:rPr lang="fi-FI" sz="1600" dirty="0" smtClean="0"/>
              <a:t>Tieto- ja viestintätekniikka</a:t>
            </a:r>
          </a:p>
          <a:p>
            <a:r>
              <a:rPr lang="fi-FI" sz="1600" dirty="0"/>
              <a:t>j</a:t>
            </a:r>
            <a:r>
              <a:rPr lang="fi-FI" sz="1600" dirty="0" smtClean="0"/>
              <a:t>a sen hyödyntäminen</a:t>
            </a:r>
          </a:p>
          <a:p>
            <a:r>
              <a:rPr lang="fi-FI" sz="1600" dirty="0" smtClean="0"/>
              <a:t>1 </a:t>
            </a:r>
            <a:r>
              <a:rPr lang="fi-FI" sz="1600" dirty="0" err="1" smtClean="0"/>
              <a:t>osp</a:t>
            </a:r>
            <a:r>
              <a:rPr lang="fi-FI" sz="1600" dirty="0" smtClean="0"/>
              <a:t> + 0-3 </a:t>
            </a:r>
            <a:r>
              <a:rPr lang="fi-FI" sz="1600" dirty="0" err="1" smtClean="0"/>
              <a:t>osp</a:t>
            </a:r>
            <a:endParaRPr lang="fi-FI" sz="1600" dirty="0"/>
          </a:p>
          <a:p>
            <a:endParaRPr lang="fi-FI" sz="16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4591509" y="2494162"/>
            <a:ext cx="203523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 smtClean="0"/>
              <a:t>Yhteiskunnassa ja</a:t>
            </a:r>
          </a:p>
          <a:p>
            <a:r>
              <a:rPr lang="fi-FI" sz="1600" b="1" dirty="0"/>
              <a:t>t</a:t>
            </a:r>
            <a:r>
              <a:rPr lang="fi-FI" sz="1600" b="1" dirty="0" smtClean="0"/>
              <a:t>yöelämässä</a:t>
            </a:r>
          </a:p>
          <a:p>
            <a:r>
              <a:rPr lang="fi-FI" sz="1600" b="1" dirty="0"/>
              <a:t>t</a:t>
            </a:r>
            <a:r>
              <a:rPr lang="fi-FI" sz="1600" b="1" dirty="0" smtClean="0"/>
              <a:t>arvittava osaaminen </a:t>
            </a:r>
          </a:p>
          <a:p>
            <a:r>
              <a:rPr lang="fi-FI" sz="1600" b="1" dirty="0" smtClean="0"/>
              <a:t>8 </a:t>
            </a:r>
            <a:r>
              <a:rPr lang="fi-FI" sz="1600" b="1" dirty="0" err="1" smtClean="0"/>
              <a:t>osp</a:t>
            </a:r>
            <a:r>
              <a:rPr lang="fi-FI" sz="1600" b="1" dirty="0" smtClean="0"/>
              <a:t> (5 </a:t>
            </a:r>
            <a:r>
              <a:rPr lang="fi-FI" sz="1600" b="1" dirty="0" err="1" smtClean="0"/>
              <a:t>osp</a:t>
            </a:r>
            <a:r>
              <a:rPr lang="fi-FI" sz="1600" b="1" dirty="0" smtClean="0"/>
              <a:t>+ 3 </a:t>
            </a:r>
            <a:r>
              <a:rPr lang="fi-FI" sz="1600" b="1" dirty="0" err="1" smtClean="0"/>
              <a:t>osp</a:t>
            </a:r>
            <a:r>
              <a:rPr lang="fi-FI" sz="1600" b="1" dirty="0" smtClean="0"/>
              <a:t>)</a:t>
            </a:r>
          </a:p>
          <a:p>
            <a:endParaRPr lang="fi-FI" sz="1600" dirty="0"/>
          </a:p>
          <a:p>
            <a:r>
              <a:rPr lang="fi-FI" sz="1600" dirty="0" smtClean="0"/>
              <a:t>Yhteiskuntataidot</a:t>
            </a:r>
          </a:p>
          <a:p>
            <a:r>
              <a:rPr lang="fi-FI" sz="1600" dirty="0" smtClean="0"/>
              <a:t>1 </a:t>
            </a:r>
            <a:r>
              <a:rPr lang="fi-FI" sz="1600" dirty="0" err="1" smtClean="0"/>
              <a:t>osp</a:t>
            </a:r>
            <a:r>
              <a:rPr lang="fi-FI" sz="1600" dirty="0" smtClean="0"/>
              <a:t> + 0-3 </a:t>
            </a:r>
            <a:r>
              <a:rPr lang="fi-FI" sz="1600" dirty="0" err="1" smtClean="0"/>
              <a:t>osp</a:t>
            </a:r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Työelämätaidot</a:t>
            </a:r>
          </a:p>
          <a:p>
            <a:r>
              <a:rPr lang="fi-FI" sz="1600" dirty="0"/>
              <a:t>1 </a:t>
            </a:r>
            <a:r>
              <a:rPr lang="fi-FI" sz="1600" dirty="0" err="1"/>
              <a:t>osp</a:t>
            </a:r>
            <a:r>
              <a:rPr lang="fi-FI" sz="1600" dirty="0"/>
              <a:t> + 0-3 </a:t>
            </a:r>
            <a:r>
              <a:rPr lang="fi-FI" sz="1600" dirty="0" err="1"/>
              <a:t>osp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Yrittäjyys</a:t>
            </a:r>
          </a:p>
          <a:p>
            <a:r>
              <a:rPr lang="fi-FI" sz="1600" dirty="0"/>
              <a:t>1 </a:t>
            </a:r>
            <a:r>
              <a:rPr lang="fi-FI" sz="1600" dirty="0" err="1"/>
              <a:t>osp</a:t>
            </a:r>
            <a:r>
              <a:rPr lang="fi-FI" sz="1600" dirty="0"/>
              <a:t> + 0-3 </a:t>
            </a:r>
            <a:r>
              <a:rPr lang="fi-FI" sz="1600" dirty="0" err="1"/>
              <a:t>osp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Liikunta , terveystieto</a:t>
            </a:r>
          </a:p>
          <a:p>
            <a:r>
              <a:rPr lang="fi-FI" sz="1600" dirty="0" smtClean="0"/>
              <a:t>2 </a:t>
            </a:r>
            <a:r>
              <a:rPr lang="fi-FI" sz="1600" dirty="0" err="1" smtClean="0"/>
              <a:t>osp</a:t>
            </a:r>
            <a:r>
              <a:rPr lang="fi-FI" sz="1600" dirty="0" smtClean="0"/>
              <a:t> + 0-3 </a:t>
            </a:r>
            <a:r>
              <a:rPr lang="fi-FI" sz="1600" dirty="0" err="1" smtClean="0"/>
              <a:t>osp</a:t>
            </a:r>
            <a:endParaRPr lang="fi-FI" sz="1600" dirty="0" smtClean="0"/>
          </a:p>
          <a:p>
            <a:endParaRPr lang="fi-FI" sz="16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6626746" y="2292841"/>
            <a:ext cx="2243115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 smtClean="0"/>
              <a:t>Sosiaalinen ja </a:t>
            </a:r>
          </a:p>
          <a:p>
            <a:r>
              <a:rPr lang="fi-FI" sz="1600" b="1" dirty="0" smtClean="0"/>
              <a:t>Kulttuurinen osaaminen</a:t>
            </a:r>
          </a:p>
          <a:p>
            <a:r>
              <a:rPr lang="fi-FI" sz="1600" b="1" dirty="0" smtClean="0"/>
              <a:t>7 </a:t>
            </a:r>
            <a:r>
              <a:rPr lang="fi-FI" sz="1600" b="1" dirty="0" err="1" smtClean="0"/>
              <a:t>osp</a:t>
            </a:r>
            <a:endParaRPr lang="fi-FI" sz="1600" b="1" dirty="0" smtClean="0"/>
          </a:p>
          <a:p>
            <a:endParaRPr lang="fi-FI" sz="1600" dirty="0"/>
          </a:p>
          <a:p>
            <a:r>
              <a:rPr lang="fi-FI" sz="1600" dirty="0" smtClean="0"/>
              <a:t>Kulttuurien tuntemus *</a:t>
            </a:r>
          </a:p>
          <a:p>
            <a:endParaRPr lang="fi-FI" sz="1600" dirty="0"/>
          </a:p>
          <a:p>
            <a:r>
              <a:rPr lang="fi-FI" sz="1600" dirty="0" smtClean="0"/>
              <a:t>Taide ja kulttuuri *</a:t>
            </a:r>
          </a:p>
          <a:p>
            <a:endParaRPr lang="fi-FI" sz="1600" dirty="0"/>
          </a:p>
          <a:p>
            <a:r>
              <a:rPr lang="fi-FI" sz="1600" dirty="0" smtClean="0"/>
              <a:t>Etiikka *</a:t>
            </a:r>
          </a:p>
          <a:p>
            <a:endParaRPr lang="fi-FI" sz="1600" dirty="0"/>
          </a:p>
          <a:p>
            <a:r>
              <a:rPr lang="fi-FI" sz="1600" dirty="0" smtClean="0"/>
              <a:t>Psykologia *</a:t>
            </a:r>
          </a:p>
          <a:p>
            <a:endParaRPr lang="fi-FI" sz="1600" dirty="0"/>
          </a:p>
          <a:p>
            <a:r>
              <a:rPr lang="fi-FI" sz="1600" dirty="0" smtClean="0"/>
              <a:t>Ympäristöosaaminen </a:t>
            </a:r>
            <a:r>
              <a:rPr lang="fi-FI" sz="1600" dirty="0"/>
              <a:t>*</a:t>
            </a:r>
          </a:p>
          <a:p>
            <a:r>
              <a:rPr lang="fi-FI" sz="1600" dirty="0"/>
              <a:t>j</a:t>
            </a:r>
            <a:r>
              <a:rPr lang="fi-FI" sz="1600" dirty="0" smtClean="0"/>
              <a:t>okin muista yhteisistä</a:t>
            </a:r>
          </a:p>
          <a:p>
            <a:r>
              <a:rPr lang="fi-FI" sz="1600" dirty="0"/>
              <a:t>t</a:t>
            </a:r>
            <a:r>
              <a:rPr lang="fi-FI" sz="1600" dirty="0" smtClean="0"/>
              <a:t>utkinnon osista</a:t>
            </a:r>
          </a:p>
          <a:p>
            <a:endParaRPr lang="fi-FI" sz="1600" dirty="0"/>
          </a:p>
          <a:p>
            <a:r>
              <a:rPr lang="fi-FI" sz="1600" b="1" dirty="0" smtClean="0"/>
              <a:t>*</a:t>
            </a:r>
            <a:r>
              <a:rPr lang="fi-FI" sz="1600" dirty="0" smtClean="0"/>
              <a:t> Opiskelija valitsee </a:t>
            </a:r>
          </a:p>
          <a:p>
            <a:r>
              <a:rPr lang="fi-FI" sz="1600" dirty="0"/>
              <a:t>y</a:t>
            </a:r>
            <a:r>
              <a:rPr lang="fi-FI" sz="1600" dirty="0" smtClean="0"/>
              <a:t>hden näistä</a:t>
            </a:r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 smtClean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 smtClean="0"/>
          </a:p>
          <a:p>
            <a:endParaRPr lang="fi-FI" sz="1600" dirty="0"/>
          </a:p>
          <a:p>
            <a:endParaRPr lang="fi-FI" sz="16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5868144" y="863798"/>
            <a:ext cx="28561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 smtClean="0"/>
              <a:t>Opetushallitus määrittelee </a:t>
            </a:r>
          </a:p>
          <a:p>
            <a:r>
              <a:rPr lang="fi-FI" sz="1600" b="1" dirty="0" smtClean="0"/>
              <a:t>vastaavuuden lukion kursseihin</a:t>
            </a:r>
            <a:endParaRPr lang="fi-FI" sz="1600" b="1" dirty="0"/>
          </a:p>
          <a:p>
            <a:endParaRPr lang="fi-FI" dirty="0"/>
          </a:p>
        </p:txBody>
      </p:sp>
      <p:sp>
        <p:nvSpPr>
          <p:cNvPr id="20" name="Tekstiruutu 19"/>
          <p:cNvSpPr txBox="1"/>
          <p:nvPr/>
        </p:nvSpPr>
        <p:spPr>
          <a:xfrm>
            <a:off x="539552" y="6402752"/>
            <a:ext cx="416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Vapaasti valittavat tutkinnon osat 10 </a:t>
            </a:r>
            <a:r>
              <a:rPr lang="fi-FI" b="1" dirty="0" err="1" smtClean="0"/>
              <a:t>osp</a:t>
            </a:r>
            <a:endParaRPr lang="fi-FI" b="1" dirty="0"/>
          </a:p>
        </p:txBody>
      </p:sp>
      <p:cxnSp>
        <p:nvCxnSpPr>
          <p:cNvPr id="23" name="Suora nuoliyhdysviiva 22"/>
          <p:cNvCxnSpPr/>
          <p:nvPr/>
        </p:nvCxnSpPr>
        <p:spPr>
          <a:xfrm flipH="1">
            <a:off x="1475656" y="1556792"/>
            <a:ext cx="482453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/>
          <p:nvPr/>
        </p:nvCxnSpPr>
        <p:spPr>
          <a:xfrm flipH="1">
            <a:off x="3707904" y="1700808"/>
            <a:ext cx="295362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 flipH="1">
            <a:off x="5724128" y="1556792"/>
            <a:ext cx="1728192" cy="798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/>
          <p:cNvCxnSpPr/>
          <p:nvPr/>
        </p:nvCxnSpPr>
        <p:spPr>
          <a:xfrm flipH="1">
            <a:off x="7452320" y="1556792"/>
            <a:ext cx="295983" cy="736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61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512" y="260648"/>
            <a:ext cx="85344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>
              <a:spcBef>
                <a:spcPts val="450"/>
              </a:spcBef>
              <a:buClr>
                <a:srgbClr val="565D55"/>
              </a:buClr>
            </a:pPr>
            <a:r>
              <a:rPr lang="fi-FI" altLang="fi-FI" b="1" dirty="0" smtClean="0">
                <a:solidFill>
                  <a:schemeClr val="tx1"/>
                </a:solidFill>
                <a:latin typeface="Arial MT" charset="0"/>
              </a:rPr>
              <a:t>AMMTTISTARTTIA EI ENÄÄN OLE, KUN TULI VALMA</a:t>
            </a:r>
          </a:p>
          <a:p>
            <a:pPr marL="0" indent="0">
              <a:spcBef>
                <a:spcPts val="450"/>
              </a:spcBef>
              <a:buClr>
                <a:srgbClr val="565D55"/>
              </a:buClr>
            </a:pPr>
            <a:endParaRPr lang="fi-FI" altLang="fi-FI" b="1" dirty="0" smtClean="0">
              <a:solidFill>
                <a:schemeClr val="tx1"/>
              </a:solidFill>
              <a:latin typeface="Arial MT" charset="0"/>
            </a:endParaRPr>
          </a:p>
          <a:p>
            <a:pPr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r>
              <a:rPr lang="fi-FI" altLang="fi-FI" b="1" dirty="0" smtClean="0">
                <a:solidFill>
                  <a:schemeClr val="tx1"/>
                </a:solidFill>
                <a:latin typeface="Arial MT" charset="0"/>
              </a:rPr>
              <a:t>Ammatilliseen </a:t>
            </a:r>
            <a:r>
              <a:rPr lang="fi-FI" altLang="fi-FI" b="1" dirty="0">
                <a:solidFill>
                  <a:schemeClr val="tx1"/>
                </a:solidFill>
                <a:latin typeface="Arial MT" charset="0"/>
              </a:rPr>
              <a:t>peruskoulutukseen valmentava koulutus (VALMA) </a:t>
            </a:r>
          </a:p>
          <a:p>
            <a:pPr lvl="1"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Arial MT" charset="0"/>
              </a:rPr>
              <a:t>ammatilliseen peruskoulutukseen ohjaava ja valmistava koulutus </a:t>
            </a:r>
          </a:p>
          <a:p>
            <a:pPr lvl="1"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r>
              <a:rPr lang="en-US" altLang="fi-FI" dirty="0" err="1" smtClean="0">
                <a:solidFill>
                  <a:schemeClr val="tx1"/>
                </a:solidFill>
                <a:latin typeface="Arial MT" charset="0"/>
              </a:rPr>
              <a:t>kotitalousopetus</a:t>
            </a:r>
            <a:r>
              <a:rPr lang="en-US" altLang="fi-FI" dirty="0" smtClean="0">
                <a:solidFill>
                  <a:schemeClr val="tx1"/>
                </a:solidFill>
                <a:latin typeface="Arial MT" charset="0"/>
              </a:rPr>
              <a:t> </a:t>
            </a:r>
            <a:endParaRPr lang="en-US" altLang="fi-FI" dirty="0">
              <a:solidFill>
                <a:schemeClr val="tx1"/>
              </a:solidFill>
              <a:latin typeface="Arial MT" charset="0"/>
            </a:endParaRPr>
          </a:p>
          <a:p>
            <a:pPr lvl="1"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r>
              <a:rPr lang="en-US" altLang="fi-FI" dirty="0" err="1">
                <a:solidFill>
                  <a:schemeClr val="tx1"/>
                </a:solidFill>
                <a:latin typeface="Arial MT" charset="0"/>
              </a:rPr>
              <a:t>oppisopimuskoulutuksen</a:t>
            </a:r>
            <a:r>
              <a:rPr lang="en-US" altLang="fi-FI" dirty="0">
                <a:solidFill>
                  <a:schemeClr val="tx1"/>
                </a:solidFill>
                <a:latin typeface="Arial MT" charset="0"/>
              </a:rPr>
              <a:t> </a:t>
            </a:r>
            <a:r>
              <a:rPr lang="en-US" altLang="fi-FI" dirty="0" err="1">
                <a:solidFill>
                  <a:schemeClr val="tx1"/>
                </a:solidFill>
                <a:latin typeface="Arial MT" charset="0"/>
              </a:rPr>
              <a:t>ennakkojakso</a:t>
            </a:r>
            <a:r>
              <a:rPr lang="en-US" altLang="fi-FI" dirty="0">
                <a:solidFill>
                  <a:schemeClr val="tx1"/>
                </a:solidFill>
                <a:latin typeface="Arial MT" charset="0"/>
              </a:rPr>
              <a:t> </a:t>
            </a:r>
            <a:endParaRPr lang="en-US" altLang="fi-FI" dirty="0" smtClean="0">
              <a:solidFill>
                <a:schemeClr val="tx1"/>
              </a:solidFill>
              <a:latin typeface="Arial MT" charset="0"/>
            </a:endParaRPr>
          </a:p>
          <a:p>
            <a:pPr lvl="1"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endParaRPr lang="en-US" altLang="fi-FI" dirty="0">
              <a:solidFill>
                <a:schemeClr val="tx1"/>
              </a:solidFill>
              <a:latin typeface="Arial MT" charset="0"/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fi-FI" altLang="fi-FI" dirty="0" smtClean="0">
                <a:solidFill>
                  <a:schemeClr val="tx1"/>
                </a:solidFill>
                <a:latin typeface="Arial MT" charset="0"/>
              </a:rPr>
              <a:t>•   </a:t>
            </a:r>
            <a:r>
              <a:rPr lang="fi-FI" altLang="fi-FI" b="1" dirty="0" smtClean="0">
                <a:solidFill>
                  <a:schemeClr val="tx1"/>
                </a:solidFill>
                <a:latin typeface="Arial MT" charset="0"/>
              </a:rPr>
              <a:t>Ammatilliseen </a:t>
            </a:r>
            <a:r>
              <a:rPr lang="fi-FI" altLang="fi-FI" b="1" dirty="0">
                <a:solidFill>
                  <a:schemeClr val="tx1"/>
                </a:solidFill>
                <a:latin typeface="Arial MT" charset="0"/>
              </a:rPr>
              <a:t>peruskoulutukseen valmentavan (VALMA) koulutuksen tavoitteena on </a:t>
            </a:r>
          </a:p>
          <a:p>
            <a:pPr lvl="1"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r>
              <a:rPr lang="fi-FI" altLang="fi-FI" b="1" dirty="0">
                <a:solidFill>
                  <a:schemeClr val="tx1"/>
                </a:solidFill>
                <a:latin typeface="Arial MT" charset="0"/>
              </a:rPr>
              <a:t>antaa opiskelijalle valmiuksia ammatilliseen peruskoulutukseen hakeutumiseksi sekä </a:t>
            </a:r>
          </a:p>
          <a:p>
            <a:pPr lvl="1"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r>
              <a:rPr lang="fi-FI" altLang="fi-FI" b="1" dirty="0">
                <a:solidFill>
                  <a:schemeClr val="tx1"/>
                </a:solidFill>
                <a:latin typeface="Arial MT" charset="0"/>
              </a:rPr>
              <a:t>vahvistaa opiskelijan edellytyksiä suorittaa ammatillinen perustutkinto. </a:t>
            </a:r>
            <a:endParaRPr lang="fi-FI" altLang="fi-FI" b="1" dirty="0" smtClean="0">
              <a:solidFill>
                <a:schemeClr val="tx1"/>
              </a:solidFill>
              <a:latin typeface="Arial MT" charset="0"/>
            </a:endParaRPr>
          </a:p>
          <a:p>
            <a:pPr lvl="1"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endParaRPr lang="en-US" altLang="fi-FI" dirty="0">
              <a:solidFill>
                <a:schemeClr val="tx1"/>
              </a:solidFill>
              <a:latin typeface="Arial MT" charset="0"/>
            </a:endParaRPr>
          </a:p>
          <a:p>
            <a:pPr>
              <a:spcBef>
                <a:spcPts val="450"/>
              </a:spcBef>
              <a:buClr>
                <a:srgbClr val="565D55"/>
              </a:buClr>
              <a:buFont typeface="Arial" charset="0"/>
              <a:buNone/>
            </a:pPr>
            <a:endParaRPr lang="en-US" altLang="fi-FI" dirty="0">
              <a:solidFill>
                <a:srgbClr val="565D55"/>
              </a:solidFill>
              <a:latin typeface="Arial MT" charset="0"/>
            </a:endParaRPr>
          </a:p>
          <a:p>
            <a:pPr eaLnBrk="1" hangingPunct="1">
              <a:spcBef>
                <a:spcPts val="450"/>
              </a:spcBef>
              <a:buClr>
                <a:srgbClr val="565D55"/>
              </a:buClr>
              <a:buFont typeface="Arial" charset="0"/>
              <a:buNone/>
            </a:pPr>
            <a:endParaRPr lang="fi-FI" altLang="fi-FI" dirty="0">
              <a:solidFill>
                <a:srgbClr val="565D55"/>
              </a:solidFill>
              <a:latin typeface="Arial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96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755576" y="1484784"/>
            <a:ext cx="7715574" cy="337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r>
              <a:rPr lang="fi-FI" altLang="fi-FI" dirty="0">
                <a:latin typeface="Arial MT" charset="0"/>
              </a:rPr>
              <a:t>koulutuksen laajuus on 60 osaamispistettä (1 vuosi) </a:t>
            </a:r>
          </a:p>
          <a:p>
            <a:pPr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r>
              <a:rPr lang="fi-FI" altLang="fi-FI" dirty="0">
                <a:latin typeface="Arial MT" charset="0"/>
              </a:rPr>
              <a:t>opintojen suoritusaikaa voidaan pidentää sairauden tai muun erityisen </a:t>
            </a:r>
            <a:endParaRPr lang="fi-FI" altLang="fi-FI" dirty="0" smtClean="0">
              <a:latin typeface="Arial MT" charset="0"/>
            </a:endParaRPr>
          </a:p>
          <a:p>
            <a:pPr>
              <a:spcBef>
                <a:spcPts val="450"/>
              </a:spcBef>
              <a:buClr>
                <a:srgbClr val="565D55"/>
              </a:buClr>
            </a:pPr>
            <a:r>
              <a:rPr lang="fi-FI" altLang="fi-FI" dirty="0">
                <a:latin typeface="Arial MT" charset="0"/>
              </a:rPr>
              <a:t> </a:t>
            </a:r>
            <a:r>
              <a:rPr lang="fi-FI" altLang="fi-FI" dirty="0" smtClean="0">
                <a:latin typeface="Arial MT" charset="0"/>
              </a:rPr>
              <a:t> syyn </a:t>
            </a:r>
            <a:r>
              <a:rPr lang="fi-FI" altLang="fi-FI" dirty="0">
                <a:latin typeface="Arial MT" charset="0"/>
              </a:rPr>
              <a:t>vuoksi </a:t>
            </a:r>
          </a:p>
          <a:p>
            <a:pPr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r>
              <a:rPr lang="en-US" altLang="fi-FI" dirty="0" err="1">
                <a:latin typeface="Arial MT" charset="0"/>
              </a:rPr>
              <a:t>tavoite</a:t>
            </a:r>
            <a:r>
              <a:rPr lang="en-US" altLang="fi-FI" dirty="0">
                <a:latin typeface="Arial MT" charset="0"/>
              </a:rPr>
              <a:t> on, </a:t>
            </a:r>
            <a:r>
              <a:rPr lang="en-US" altLang="fi-FI" dirty="0" err="1">
                <a:latin typeface="Arial MT" charset="0"/>
              </a:rPr>
              <a:t>että</a:t>
            </a:r>
            <a:r>
              <a:rPr lang="en-US" altLang="fi-FI" dirty="0">
                <a:latin typeface="Arial MT" charset="0"/>
              </a:rPr>
              <a:t> </a:t>
            </a:r>
            <a:r>
              <a:rPr lang="en-US" altLang="fi-FI" dirty="0" err="1">
                <a:latin typeface="Arial MT" charset="0"/>
              </a:rPr>
              <a:t>opiskelija</a:t>
            </a:r>
            <a:r>
              <a:rPr lang="en-US" altLang="fi-FI" dirty="0">
                <a:latin typeface="Arial MT" charset="0"/>
              </a:rPr>
              <a:t> </a:t>
            </a:r>
            <a:r>
              <a:rPr lang="en-US" altLang="fi-FI" dirty="0" err="1">
                <a:latin typeface="Arial MT" charset="0"/>
              </a:rPr>
              <a:t>voi</a:t>
            </a:r>
            <a:r>
              <a:rPr lang="en-US" altLang="fi-FI" dirty="0">
                <a:latin typeface="Arial MT" charset="0"/>
              </a:rPr>
              <a:t> </a:t>
            </a:r>
            <a:r>
              <a:rPr lang="en-US" altLang="fi-FI" dirty="0" err="1">
                <a:latin typeface="Arial MT" charset="0"/>
              </a:rPr>
              <a:t>siirtyä</a:t>
            </a:r>
            <a:r>
              <a:rPr lang="en-US" altLang="fi-FI" dirty="0">
                <a:latin typeface="Arial MT" charset="0"/>
              </a:rPr>
              <a:t> </a:t>
            </a:r>
            <a:r>
              <a:rPr lang="en-US" altLang="fi-FI" dirty="0" err="1">
                <a:latin typeface="Arial MT" charset="0"/>
              </a:rPr>
              <a:t>tarvittaessa</a:t>
            </a:r>
            <a:r>
              <a:rPr lang="en-US" altLang="fi-FI" dirty="0">
                <a:latin typeface="Arial MT" charset="0"/>
              </a:rPr>
              <a:t> </a:t>
            </a:r>
          </a:p>
          <a:p>
            <a:pPr lvl="1"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r>
              <a:rPr lang="fi-FI" altLang="fi-FI" dirty="0">
                <a:latin typeface="Arial MT" charset="0"/>
              </a:rPr>
              <a:t>tutkintotavoitteiseen koulutukseen kesken valmentavan koulutuksen </a:t>
            </a:r>
          </a:p>
          <a:p>
            <a:pPr lvl="1"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r>
              <a:rPr lang="fi-FI" altLang="fi-FI" dirty="0">
                <a:latin typeface="Arial MT" charset="0"/>
              </a:rPr>
              <a:t>valmentavaan koulutukseen kesken tutkintotavoitteisen koulutuksen </a:t>
            </a:r>
          </a:p>
          <a:p>
            <a:pPr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r>
              <a:rPr lang="fi-FI" altLang="fi-FI" dirty="0">
                <a:latin typeface="Arial MT" charset="0"/>
              </a:rPr>
              <a:t>lisäpisteiden (6 lisäpistettä) saaminen yhteishaussa edellyttäisi 30 </a:t>
            </a:r>
            <a:r>
              <a:rPr lang="fi-FI" altLang="fi-FI" dirty="0" err="1">
                <a:latin typeface="Arial MT" charset="0"/>
              </a:rPr>
              <a:t>osp:n</a:t>
            </a:r>
            <a:r>
              <a:rPr lang="fi-FI" altLang="fi-FI" dirty="0">
                <a:latin typeface="Arial MT" charset="0"/>
              </a:rPr>
              <a:t> </a:t>
            </a:r>
            <a:endParaRPr lang="fi-FI" altLang="fi-FI" dirty="0" smtClean="0">
              <a:latin typeface="Arial MT" charset="0"/>
            </a:endParaRPr>
          </a:p>
          <a:p>
            <a:pPr>
              <a:spcBef>
                <a:spcPts val="450"/>
              </a:spcBef>
              <a:buClr>
                <a:srgbClr val="565D55"/>
              </a:buClr>
            </a:pPr>
            <a:r>
              <a:rPr lang="fi-FI" altLang="fi-FI" dirty="0">
                <a:latin typeface="Arial MT" charset="0"/>
              </a:rPr>
              <a:t> </a:t>
            </a:r>
            <a:r>
              <a:rPr lang="fi-FI" altLang="fi-FI" dirty="0" smtClean="0">
                <a:latin typeface="Arial MT" charset="0"/>
              </a:rPr>
              <a:t> suorittamista </a:t>
            </a:r>
            <a:r>
              <a:rPr lang="fi-FI" altLang="fi-FI" dirty="0">
                <a:latin typeface="Arial MT" charset="0"/>
              </a:rPr>
              <a:t>(nykyisin 20 </a:t>
            </a:r>
            <a:r>
              <a:rPr lang="fi-FI" altLang="fi-FI" dirty="0" err="1">
                <a:latin typeface="Arial MT" charset="0"/>
              </a:rPr>
              <a:t>ov</a:t>
            </a:r>
            <a:r>
              <a:rPr lang="fi-FI" altLang="fi-FI" dirty="0">
                <a:latin typeface="Arial MT" charset="0"/>
              </a:rPr>
              <a:t>) </a:t>
            </a:r>
          </a:p>
          <a:p>
            <a:pPr>
              <a:spcBef>
                <a:spcPts val="450"/>
              </a:spcBef>
              <a:buClr>
                <a:srgbClr val="565D55"/>
              </a:buClr>
              <a:buFont typeface="Arial" charset="0"/>
              <a:buChar char="•"/>
            </a:pPr>
            <a:r>
              <a:rPr lang="fi-FI" altLang="fi-FI" b="1" dirty="0" smtClean="0">
                <a:latin typeface="Arial MT" charset="0"/>
              </a:rPr>
              <a:t>(Haku </a:t>
            </a:r>
            <a:r>
              <a:rPr lang="fi-FI" altLang="fi-FI" b="1" dirty="0" err="1">
                <a:latin typeface="Arial MT" charset="0"/>
              </a:rPr>
              <a:t>www.opintopolku.fi</a:t>
            </a:r>
            <a:r>
              <a:rPr lang="fi-FI" altLang="fi-FI" b="1" dirty="0">
                <a:latin typeface="Arial MT" charset="0"/>
              </a:rPr>
              <a:t>  ajalla </a:t>
            </a:r>
            <a:r>
              <a:rPr lang="fi-FI" altLang="fi-FI" b="1" dirty="0" smtClean="0">
                <a:latin typeface="Arial MT" charset="0"/>
              </a:rPr>
              <a:t>19.5-21.7.2015)????</a:t>
            </a:r>
            <a:endParaRPr lang="fi-FI" altLang="fi-FI" b="1" dirty="0">
              <a:latin typeface="Arial MT" charset="0"/>
            </a:endParaRPr>
          </a:p>
          <a:p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755576" y="692696"/>
            <a:ext cx="3696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Valma – koulutuksen laajuus ja kesto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86004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899592" y="2420888"/>
            <a:ext cx="766293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 err="1" smtClean="0">
                <a:hlinkClick r:id="rId2"/>
              </a:rPr>
              <a:t>www.valmistun.info</a:t>
            </a:r>
            <a:endParaRPr lang="fi-FI" b="1" dirty="0" smtClean="0"/>
          </a:p>
          <a:p>
            <a:r>
              <a:rPr lang="fi-FI" sz="1600" b="1" dirty="0" smtClean="0"/>
              <a:t>Ohjauksen sivusto, jonka tavoitteena on tsempata nuoria valmistumiseen.</a:t>
            </a:r>
          </a:p>
          <a:p>
            <a:r>
              <a:rPr lang="fi-FI" sz="1600" b="1" dirty="0" smtClean="0"/>
              <a:t>Kodille ja koululle on tehty omat osiot. Sivusto on tuotettu </a:t>
            </a:r>
            <a:r>
              <a:rPr lang="fi-FI" sz="1600" b="1" dirty="0" err="1" smtClean="0"/>
              <a:t>Somepediapediahankkeessa</a:t>
            </a:r>
            <a:r>
              <a:rPr lang="fi-FI" sz="1600" b="1" dirty="0" smtClean="0"/>
              <a:t>.</a:t>
            </a:r>
          </a:p>
          <a:p>
            <a:endParaRPr lang="fi-FI" sz="1600" b="1" dirty="0"/>
          </a:p>
          <a:p>
            <a:r>
              <a:rPr lang="fi-FI" sz="1600" b="1" dirty="0" smtClean="0"/>
              <a:t>SIELLÄ ON MYÖS ASIAA PERUSKOULUN PÄÄTTÄVILLE!</a:t>
            </a: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2720700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kritso.LUVIAPK\AppData\Local\Microsoft\Windows\Temporary Internet Files\Content.IE5\1R8T8LMT\lintu-pilvissa-pie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7" y="260648"/>
            <a:ext cx="4762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ritso.LUVIAPK\AppData\Local\Microsoft\Windows\Temporary Internet Files\Content.IE5\V364JCP3\putkesta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61" y="3308648"/>
            <a:ext cx="3844376" cy="32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148064" y="260648"/>
            <a:ext cx="302858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2400" b="1" dirty="0"/>
              <a:t>Tiedän,</a:t>
            </a:r>
            <a:br>
              <a:rPr lang="fi-FI" sz="2400" b="1" dirty="0"/>
            </a:br>
            <a:r>
              <a:rPr lang="fi-FI" sz="2400" b="1" dirty="0"/>
              <a:t>että tieni on oikea, </a:t>
            </a:r>
            <a:br>
              <a:rPr lang="fi-FI" sz="2400" b="1" dirty="0"/>
            </a:br>
            <a:r>
              <a:rPr lang="fi-FI" sz="2400" b="1" dirty="0"/>
              <a:t>menin minne tahansa </a:t>
            </a:r>
            <a:br>
              <a:rPr lang="fi-FI" sz="2400" b="1" dirty="0"/>
            </a:br>
            <a:r>
              <a:rPr lang="fi-FI" sz="2400" b="1" dirty="0"/>
              <a:t>tein mitä tahansa.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95536" y="3573016"/>
            <a:ext cx="327570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2000" b="1" dirty="0"/>
              <a:t>Kuljen oikeaan suuntaan, </a:t>
            </a:r>
            <a:br>
              <a:rPr lang="fi-FI" sz="2000" b="1" dirty="0"/>
            </a:br>
            <a:r>
              <a:rPr lang="fi-FI" sz="2000" b="1" dirty="0"/>
              <a:t>oikeaan pisteeseen, </a:t>
            </a:r>
            <a:br>
              <a:rPr lang="fi-FI" sz="2000" b="1" dirty="0"/>
            </a:br>
            <a:r>
              <a:rPr lang="fi-FI" sz="2000" b="1" dirty="0"/>
              <a:t>pääsen sinne montaa reittiä.</a:t>
            </a:r>
            <a:r>
              <a:rPr lang="fi-FI" b="1" dirty="0"/>
              <a:t> 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48194" y="5271931"/>
            <a:ext cx="493609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2400" b="1" dirty="0"/>
              <a:t>Minulla on vapaus valita, </a:t>
            </a:r>
            <a:br>
              <a:rPr lang="fi-FI" sz="2400" b="1" dirty="0"/>
            </a:br>
            <a:r>
              <a:rPr lang="fi-FI" sz="2400" b="1" dirty="0"/>
              <a:t>olen vapaa tahtomaan oman tahtoni.</a:t>
            </a:r>
          </a:p>
        </p:txBody>
      </p:sp>
    </p:spTree>
    <p:extLst>
      <p:ext uri="{BB962C8B-B14F-4D97-AF65-F5344CB8AC3E}">
        <p14:creationId xmlns:p14="http://schemas.microsoft.com/office/powerpoint/2010/main" val="231642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95924" y="476672"/>
            <a:ext cx="7929478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u="sng" dirty="0"/>
              <a:t>Yhteishaku ammatilliseen koulutukseen ja lukiokoulutukseen </a:t>
            </a:r>
            <a:r>
              <a:rPr lang="fi-FI" sz="2000" b="1" u="sng" dirty="0" smtClean="0"/>
              <a:t>2016</a:t>
            </a:r>
          </a:p>
          <a:p>
            <a:endParaRPr lang="fi-FI" b="1" dirty="0"/>
          </a:p>
          <a:p>
            <a:r>
              <a:rPr lang="fi-FI" b="1" dirty="0"/>
              <a:t>Ammatillisen koulutuksen ja lukiokoulutuksen yhteishaku lähenee. </a:t>
            </a:r>
            <a:endParaRPr lang="fi-FI" b="1" dirty="0" smtClean="0"/>
          </a:p>
          <a:p>
            <a:r>
              <a:rPr lang="fi-FI" b="1" dirty="0" smtClean="0"/>
              <a:t>Haussa </a:t>
            </a:r>
            <a:r>
              <a:rPr lang="fi-FI" b="1" dirty="0"/>
              <a:t>on mukana ammatilliset perustutkinnot </a:t>
            </a:r>
            <a:r>
              <a:rPr lang="fi-FI" b="1" dirty="0" smtClean="0"/>
              <a:t>sekä lukiokoulutus </a:t>
            </a:r>
          </a:p>
          <a:p>
            <a:r>
              <a:rPr lang="fi-FI" b="1" dirty="0" smtClean="0"/>
              <a:t>(</a:t>
            </a:r>
            <a:r>
              <a:rPr lang="fi-FI" b="1" dirty="0"/>
              <a:t>kotitalousopetus ei enää ole mukana yhteishaussa). </a:t>
            </a:r>
            <a:endParaRPr lang="fi-FI" b="1" dirty="0" smtClean="0"/>
          </a:p>
          <a:p>
            <a:endParaRPr lang="fi-FI" b="1" dirty="0" smtClean="0"/>
          </a:p>
          <a:p>
            <a:endParaRPr lang="fi-FI" b="1" dirty="0"/>
          </a:p>
          <a:p>
            <a:r>
              <a:rPr lang="fi-FI" b="1" dirty="0" smtClean="0"/>
              <a:t>Koulutustarjontaan </a:t>
            </a:r>
            <a:r>
              <a:rPr lang="fi-FI" b="1" dirty="0"/>
              <a:t>ja valintaperusteisiin voi tutustua</a:t>
            </a:r>
          </a:p>
          <a:p>
            <a:r>
              <a:rPr lang="fi-FI" b="1" dirty="0"/>
              <a:t>etukäteen Opintopolussa. Hakulomakkeen täyttämistä voi harjoitella palvelun </a:t>
            </a:r>
            <a:endParaRPr lang="fi-FI" b="1" dirty="0" smtClean="0"/>
          </a:p>
          <a:p>
            <a:r>
              <a:rPr lang="fi-FI" b="1" dirty="0" smtClean="0"/>
              <a:t>demo-versiossa osoitteessa  </a:t>
            </a:r>
            <a:r>
              <a:rPr lang="fi-FI" b="1" dirty="0" smtClean="0">
                <a:hlinkClick r:id="rId2"/>
              </a:rPr>
              <a:t>https</a:t>
            </a:r>
            <a:r>
              <a:rPr lang="fi-FI" b="1" dirty="0">
                <a:hlinkClick r:id="rId2"/>
              </a:rPr>
              <a:t>://demo.opintopolku.fi/wp/fi</a:t>
            </a:r>
            <a:r>
              <a:rPr lang="fi-FI" b="1" dirty="0" smtClean="0">
                <a:hlinkClick r:id="rId2"/>
              </a:rPr>
              <a:t>/</a:t>
            </a:r>
            <a:r>
              <a:rPr lang="fi-FI" b="1" dirty="0" smtClean="0"/>
              <a:t>.</a:t>
            </a:r>
          </a:p>
          <a:p>
            <a:endParaRPr lang="fi-FI" b="1" dirty="0"/>
          </a:p>
          <a:p>
            <a:endParaRPr lang="fi-FI" b="1" dirty="0" smtClean="0"/>
          </a:p>
          <a:p>
            <a:endParaRPr lang="fi-FI" b="1" dirty="0"/>
          </a:p>
          <a:p>
            <a:r>
              <a:rPr lang="fi-FI" sz="2800" b="1" dirty="0" smtClean="0"/>
              <a:t>Yhteishaku </a:t>
            </a:r>
            <a:r>
              <a:rPr lang="fi-FI" sz="2800" b="1" dirty="0"/>
              <a:t>käynnistyy </a:t>
            </a:r>
            <a:endParaRPr lang="fi-FI" sz="2800" b="1" dirty="0" smtClean="0"/>
          </a:p>
          <a:p>
            <a:r>
              <a:rPr lang="fi-FI" sz="2800" b="1" dirty="0" smtClean="0"/>
              <a:t>helmi-maaliskuu 2016</a:t>
            </a:r>
          </a:p>
          <a:p>
            <a:r>
              <a:rPr lang="fi-FI" sz="2800" b="1" dirty="0" err="1" smtClean="0">
                <a:hlinkClick r:id="rId3"/>
              </a:rPr>
              <a:t>www.opintopolku.fi</a:t>
            </a:r>
            <a:r>
              <a:rPr lang="fi-FI" sz="2800" b="1" dirty="0" smtClean="0"/>
              <a:t>.</a:t>
            </a:r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22800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51520" y="764704"/>
            <a:ext cx="854702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/>
              <a:t>Opintopolun metsävideot: </a:t>
            </a:r>
            <a:endParaRPr lang="fi-FI" sz="2000" dirty="0" smtClean="0"/>
          </a:p>
          <a:p>
            <a:endParaRPr lang="fi-FI" sz="2000" dirty="0" smtClean="0"/>
          </a:p>
          <a:p>
            <a:r>
              <a:rPr lang="fi-FI" sz="2000" dirty="0" smtClean="0">
                <a:hlinkClick r:id="rId2"/>
              </a:rPr>
              <a:t>https</a:t>
            </a:r>
            <a:r>
              <a:rPr lang="fi-FI" sz="2000" dirty="0">
                <a:hlinkClick r:id="rId2"/>
              </a:rPr>
              <a:t>://opintopolku.fi/wp/fi/theme/maa_ja_metsatalous_ymparisto</a:t>
            </a:r>
            <a:r>
              <a:rPr lang="fi-FI" sz="2000" dirty="0" smtClean="0">
                <a:hlinkClick r:id="rId2"/>
              </a:rPr>
              <a:t>/</a:t>
            </a:r>
            <a:endParaRPr lang="fi-FI" sz="2000" dirty="0" smtClean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  <a:p>
            <a:r>
              <a:rPr lang="fi-FI" sz="2000" dirty="0" smtClean="0"/>
              <a:t>Muut Opintopolun </a:t>
            </a:r>
            <a:r>
              <a:rPr lang="fi-FI" sz="2000" dirty="0"/>
              <a:t>ammatti- ja </a:t>
            </a:r>
            <a:r>
              <a:rPr lang="fi-FI" sz="2000" dirty="0" smtClean="0"/>
              <a:t>koulutusvideot, haastattelut </a:t>
            </a:r>
            <a:r>
              <a:rPr lang="fi-FI" sz="2000" dirty="0"/>
              <a:t>ja </a:t>
            </a:r>
            <a:r>
              <a:rPr lang="fi-FI" sz="2000" dirty="0" smtClean="0"/>
              <a:t>kuvakertomukset:</a:t>
            </a:r>
            <a:endParaRPr lang="fi-FI" sz="2000" dirty="0"/>
          </a:p>
          <a:p>
            <a:endParaRPr lang="fi-FI" sz="2000" dirty="0" smtClean="0"/>
          </a:p>
          <a:p>
            <a:r>
              <a:rPr lang="fi-FI" sz="2000" dirty="0" smtClean="0">
                <a:hlinkClick r:id="rId3"/>
              </a:rPr>
              <a:t>https</a:t>
            </a:r>
            <a:r>
              <a:rPr lang="fi-FI" sz="2000" dirty="0">
                <a:hlinkClick r:id="rId3"/>
              </a:rPr>
              <a:t>://opintopolku.fi/wp/fi/valintojen-tuki/tutustu-tarinoihin</a:t>
            </a:r>
            <a:r>
              <a:rPr lang="fi-FI" sz="2000" dirty="0" smtClean="0">
                <a:hlinkClick r:id="rId3"/>
              </a:rPr>
              <a:t>/</a:t>
            </a:r>
            <a:endParaRPr lang="fi-FI" sz="2000" dirty="0" smtClean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52994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9354" y="117693"/>
            <a:ext cx="845603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b="1" dirty="0" smtClean="0"/>
              <a:t>MITEN KANNUSTAA NUORTA TEKEMÄÄN OIKEA 2. ASTEEN KOULUTUSVALINTA</a:t>
            </a:r>
          </a:p>
          <a:p>
            <a:pPr marL="285750" indent="-285750">
              <a:buFontTx/>
              <a:buChar char="-"/>
            </a:pPr>
            <a:endParaRPr lang="fi-FI" b="1" dirty="0"/>
          </a:p>
          <a:p>
            <a:r>
              <a:rPr lang="fi-FI" b="1" dirty="0" smtClean="0"/>
              <a:t>       KOULUSSA ANNETAAN TIETOA </a:t>
            </a:r>
          </a:p>
          <a:p>
            <a:endParaRPr lang="fi-FI" b="1" dirty="0"/>
          </a:p>
          <a:p>
            <a:r>
              <a:rPr lang="fi-FI" b="1" dirty="0" smtClean="0"/>
              <a:t>   </a:t>
            </a:r>
          </a:p>
          <a:p>
            <a:r>
              <a:rPr lang="fi-FI" b="1" dirty="0" smtClean="0"/>
              <a:t>                - peilataan oppilaan todistusarvosanoja edellisen haun vaatimuksiin</a:t>
            </a:r>
          </a:p>
          <a:p>
            <a:r>
              <a:rPr lang="fi-FI" b="1" dirty="0"/>
              <a:t>	</a:t>
            </a:r>
            <a:r>
              <a:rPr lang="fi-FI" b="1" dirty="0" smtClean="0"/>
              <a:t>(verrataan oman todistuksen pisteitä ja lukuaineiden keskiarvoa edellisen </a:t>
            </a:r>
          </a:p>
          <a:p>
            <a:r>
              <a:rPr lang="fi-FI" b="1" dirty="0"/>
              <a:t>	</a:t>
            </a:r>
            <a:r>
              <a:rPr lang="fi-FI" b="1" dirty="0" smtClean="0"/>
              <a:t>yhteishaun alimpiin hyväksyttyihin vaatimuksiin)</a:t>
            </a:r>
          </a:p>
          <a:p>
            <a:r>
              <a:rPr lang="fi-FI" b="1" dirty="0"/>
              <a:t>	</a:t>
            </a:r>
            <a:endParaRPr lang="fi-FI" b="1" dirty="0" smtClean="0"/>
          </a:p>
          <a:p>
            <a:r>
              <a:rPr lang="fi-FI" b="1" dirty="0"/>
              <a:t>	</a:t>
            </a:r>
            <a:r>
              <a:rPr lang="fi-FI" b="1" dirty="0" smtClean="0"/>
              <a:t>- seurataan koulumenestyksen kehitystä</a:t>
            </a:r>
          </a:p>
          <a:p>
            <a:r>
              <a:rPr lang="fi-FI" b="1" dirty="0"/>
              <a:t>	</a:t>
            </a:r>
            <a:r>
              <a:rPr lang="fi-FI" b="1" dirty="0" smtClean="0"/>
              <a:t>(</a:t>
            </a:r>
            <a:r>
              <a:rPr lang="fi-FI" b="1" dirty="0"/>
              <a:t>k</a:t>
            </a:r>
            <a:r>
              <a:rPr lang="fi-FI" b="1" dirty="0" smtClean="0"/>
              <a:t>uinka monta numeroa on laskenut ja kuinka monta numeroa on noussut, </a:t>
            </a:r>
          </a:p>
          <a:p>
            <a:r>
              <a:rPr lang="fi-FI" b="1" dirty="0"/>
              <a:t>	</a:t>
            </a:r>
            <a:r>
              <a:rPr lang="fi-FI" b="1" dirty="0" smtClean="0"/>
              <a:t>ehdotetaan tarvittaessa tukiopetusta, </a:t>
            </a:r>
          </a:p>
          <a:p>
            <a:r>
              <a:rPr lang="fi-FI" b="1" dirty="0"/>
              <a:t>	</a:t>
            </a:r>
            <a:r>
              <a:rPr lang="fi-FI" b="1" dirty="0" smtClean="0"/>
              <a:t>kerrotaan faktat, jos nouseva- tai laskeva suuntaus arvosanoissa jatkuu)</a:t>
            </a:r>
          </a:p>
          <a:p>
            <a:endParaRPr lang="fi-FI" b="1" dirty="0" smtClean="0"/>
          </a:p>
          <a:p>
            <a:r>
              <a:rPr lang="fi-FI" b="1" dirty="0" smtClean="0"/>
              <a:t>	- harkinnanvarainen mahdollisuus </a:t>
            </a:r>
          </a:p>
          <a:p>
            <a:r>
              <a:rPr lang="fi-FI" b="1" dirty="0"/>
              <a:t>	</a:t>
            </a:r>
            <a:r>
              <a:rPr lang="fi-FI" b="1" dirty="0" smtClean="0"/>
              <a:t>   (oppimisvaikeudet tai sosiaaliset syyt)</a:t>
            </a:r>
          </a:p>
          <a:p>
            <a:r>
              <a:rPr lang="fi-FI" b="1" dirty="0"/>
              <a:t>	</a:t>
            </a:r>
            <a:endParaRPr lang="fi-FI" b="1" dirty="0" smtClean="0"/>
          </a:p>
          <a:p>
            <a:r>
              <a:rPr lang="fi-FI" b="1" dirty="0"/>
              <a:t>	</a:t>
            </a:r>
            <a:r>
              <a:rPr lang="fi-FI" b="1" dirty="0" smtClean="0"/>
              <a:t>-   kerrotaan mihin toisen asteen koulutus avaa portteja </a:t>
            </a:r>
          </a:p>
          <a:p>
            <a:r>
              <a:rPr lang="fi-FI" b="1" dirty="0"/>
              <a:t>	</a:t>
            </a:r>
            <a:r>
              <a:rPr lang="fi-FI" b="1" dirty="0" smtClean="0"/>
              <a:t>    (lukio ja ammatillinen perustutkinto  antavat pätevyyden pyrkiä </a:t>
            </a:r>
          </a:p>
          <a:p>
            <a:r>
              <a:rPr lang="fi-FI" b="1" dirty="0"/>
              <a:t>	</a:t>
            </a:r>
            <a:r>
              <a:rPr lang="fi-FI" b="1" dirty="0" smtClean="0"/>
              <a:t>    opiskelemaan ammattikorkeakouluun, vaikka ihan eri alalle kuin suoritettu</a:t>
            </a:r>
          </a:p>
          <a:p>
            <a:r>
              <a:rPr lang="fi-FI" b="1" dirty="0"/>
              <a:t>	</a:t>
            </a:r>
            <a:r>
              <a:rPr lang="fi-FI" b="1" dirty="0" smtClean="0"/>
              <a:t>    perustutkinto)</a:t>
            </a:r>
          </a:p>
          <a:p>
            <a:endParaRPr lang="fi-FI" b="1" dirty="0" smtClean="0"/>
          </a:p>
          <a:p>
            <a:r>
              <a:rPr lang="fi-FI" b="1" dirty="0"/>
              <a:t>	</a:t>
            </a:r>
            <a:endParaRPr lang="fi-FI" b="1" dirty="0" smtClean="0"/>
          </a:p>
          <a:p>
            <a:pPr marL="285750" indent="-285750">
              <a:buFontTx/>
              <a:buChar char="-"/>
            </a:pP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02162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7504" y="332656"/>
            <a:ext cx="8527976" cy="867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b="1" dirty="0" smtClean="0"/>
          </a:p>
          <a:p>
            <a:r>
              <a:rPr lang="fi-FI" b="1" dirty="0" smtClean="0"/>
              <a:t>-    </a:t>
            </a:r>
            <a:r>
              <a:rPr lang="fi-FI" b="1" u="sng" dirty="0" smtClean="0"/>
              <a:t>Vierailut</a:t>
            </a:r>
            <a:r>
              <a:rPr lang="fi-FI" b="1" dirty="0" smtClean="0"/>
              <a:t> eri oppilaitoksiin antavat oppilaille mahdollisuuden tutustua </a:t>
            </a:r>
          </a:p>
          <a:p>
            <a:r>
              <a:rPr lang="fi-FI" b="1" dirty="0"/>
              <a:t> </a:t>
            </a:r>
            <a:r>
              <a:rPr lang="fi-FI" b="1" dirty="0" smtClean="0"/>
              <a:t>     koulutusympäristöihin ja koulutuksen sisältöihin. 9lk 15.9. metsäala, </a:t>
            </a:r>
          </a:p>
          <a:p>
            <a:r>
              <a:rPr lang="fi-FI" b="1" dirty="0"/>
              <a:t> </a:t>
            </a:r>
            <a:r>
              <a:rPr lang="fi-FI" b="1" dirty="0" smtClean="0"/>
              <a:t>      25.9. </a:t>
            </a:r>
            <a:r>
              <a:rPr lang="fi-FI" b="1" dirty="0" err="1" smtClean="0"/>
              <a:t>Sataedu</a:t>
            </a:r>
            <a:r>
              <a:rPr lang="fi-FI" b="1" dirty="0" smtClean="0"/>
              <a:t>, Nakkila (lisää tulossa)</a:t>
            </a:r>
          </a:p>
          <a:p>
            <a:endParaRPr lang="fi-FI" b="1" dirty="0"/>
          </a:p>
          <a:p>
            <a:r>
              <a:rPr lang="fi-FI" b="1" dirty="0" smtClean="0"/>
              <a:t>-    </a:t>
            </a:r>
            <a:r>
              <a:rPr lang="fi-FI" b="1" dirty="0"/>
              <a:t>A</a:t>
            </a:r>
            <a:r>
              <a:rPr lang="fi-FI" b="1" dirty="0" smtClean="0"/>
              <a:t>mmatillinen vanhempainilta, jossa 2. asteen oppilaitokset esittäytyvät (joulukuu)</a:t>
            </a:r>
          </a:p>
          <a:p>
            <a:endParaRPr lang="fi-FI" b="1" dirty="0"/>
          </a:p>
          <a:p>
            <a:pPr marL="285750" indent="-285750">
              <a:buFontTx/>
              <a:buChar char="-"/>
            </a:pPr>
            <a:r>
              <a:rPr lang="fi-FI" b="1" dirty="0" smtClean="0"/>
              <a:t>TET- jaksot ovat oppilaalle mahdollisuus tutustua eri aloihin tai koulutuksiin</a:t>
            </a:r>
          </a:p>
          <a:p>
            <a:pPr marL="285750" indent="-285750">
              <a:buFontTx/>
              <a:buChar char="-"/>
            </a:pPr>
            <a:r>
              <a:rPr lang="fi-FI" b="1" dirty="0" smtClean="0"/>
              <a:t>(syyslukukausi  28.9.-2.10. ? ja kevätlukukausi ennen yhteishakua)</a:t>
            </a:r>
          </a:p>
          <a:p>
            <a:endParaRPr lang="fi-FI" b="1" dirty="0"/>
          </a:p>
          <a:p>
            <a:pPr marL="285750" indent="-285750">
              <a:buFontTx/>
              <a:buChar char="-"/>
            </a:pPr>
            <a:r>
              <a:rPr lang="fi-FI" b="1" dirty="0" smtClean="0"/>
              <a:t>Kuraattori ja terveydenhoitaja  ja etsivä nuorisotyö ohjaavat myös</a:t>
            </a:r>
          </a:p>
          <a:p>
            <a:pPr marL="285750" indent="-285750">
              <a:buFontTx/>
              <a:buChar char="-"/>
            </a:pPr>
            <a:endParaRPr lang="fi-FI" b="1" dirty="0"/>
          </a:p>
          <a:p>
            <a:pPr marL="285750" indent="-285750">
              <a:buFontTx/>
              <a:buChar char="-"/>
            </a:pPr>
            <a:r>
              <a:rPr lang="fi-FI" b="1" dirty="0" smtClean="0">
                <a:solidFill>
                  <a:srgbClr val="FF0000"/>
                </a:solidFill>
              </a:rPr>
              <a:t>Huoltajien kuulemislomakkeella annetaan kotona mahdollisuus miettiä</a:t>
            </a:r>
          </a:p>
          <a:p>
            <a:r>
              <a:rPr lang="fi-FI" b="1" dirty="0">
                <a:solidFill>
                  <a:srgbClr val="FF0000"/>
                </a:solidFill>
              </a:rPr>
              <a:t> </a:t>
            </a:r>
            <a:r>
              <a:rPr lang="fi-FI" b="1" dirty="0" smtClean="0">
                <a:solidFill>
                  <a:srgbClr val="FF0000"/>
                </a:solidFill>
              </a:rPr>
              <a:t>     oppilaan yhteishakuvalintoja (lomake ei ole sitova)</a:t>
            </a:r>
          </a:p>
          <a:p>
            <a:endParaRPr lang="fi-FI" b="1" dirty="0" smtClean="0"/>
          </a:p>
          <a:p>
            <a:r>
              <a:rPr lang="fi-FI" b="1" dirty="0" smtClean="0"/>
              <a:t>-   OPPILAS TEKEE VALINNAN OMAA TULEVAISUUTTAAN VARTEN, SEN MUKAAN</a:t>
            </a:r>
          </a:p>
          <a:p>
            <a:r>
              <a:rPr lang="fi-FI" b="1" dirty="0" smtClean="0"/>
              <a:t>     MITÄ HÄN ITSE HALUAA OPISKELLA JA MIHIN HÄN TÄHTÄÄ URALLAAN</a:t>
            </a:r>
          </a:p>
          <a:p>
            <a:endParaRPr lang="fi-FI" b="1" dirty="0"/>
          </a:p>
          <a:p>
            <a:pPr marL="285750" indent="-285750">
              <a:buFontTx/>
              <a:buChar char="-"/>
            </a:pPr>
            <a:r>
              <a:rPr lang="fi-FI" b="1" dirty="0"/>
              <a:t>Tiedonsiirtolupaan tarvitaan huoltajien </a:t>
            </a:r>
            <a:r>
              <a:rPr lang="fi-FI" b="1" dirty="0" smtClean="0"/>
              <a:t>suostumus</a:t>
            </a:r>
          </a:p>
          <a:p>
            <a:r>
              <a:rPr lang="fi-FI" b="1" dirty="0" smtClean="0"/>
              <a:t>      ( lausunnot, tieto oppilaan tuen tarpeesta 2. asteella) </a:t>
            </a:r>
          </a:p>
          <a:p>
            <a:endParaRPr lang="fi-FI" b="1" dirty="0"/>
          </a:p>
          <a:p>
            <a:r>
              <a:rPr lang="fi-FI" b="1" dirty="0" smtClean="0"/>
              <a:t>-    Muita koulun mahdollisuuksia tukea oppilasta oikeaan valintaan?</a:t>
            </a:r>
          </a:p>
          <a:p>
            <a:pPr marL="285750" indent="-285750">
              <a:buFontTx/>
              <a:buChar char="-"/>
            </a:pPr>
            <a:endParaRPr lang="fi-FI" b="1" dirty="0" smtClean="0"/>
          </a:p>
          <a:p>
            <a:pPr marL="285750" indent="-285750">
              <a:buFontTx/>
              <a:buChar char="-"/>
            </a:pPr>
            <a:endParaRPr lang="fi-FI" b="1" dirty="0" smtClean="0"/>
          </a:p>
          <a:p>
            <a:endParaRPr lang="fi-FI" b="1" dirty="0"/>
          </a:p>
          <a:p>
            <a:endParaRPr lang="fi-FI" b="1" dirty="0" smtClean="0"/>
          </a:p>
          <a:p>
            <a:pPr marL="285750" indent="-285750">
              <a:buFontTx/>
              <a:buChar char="-"/>
            </a:pPr>
            <a:endParaRPr lang="fi-FI" b="1" dirty="0" smtClean="0"/>
          </a:p>
          <a:p>
            <a:endParaRPr lang="fi-FI" b="1" dirty="0" smtClean="0"/>
          </a:p>
          <a:p>
            <a:endParaRPr lang="fi-FI" b="1" dirty="0"/>
          </a:p>
          <a:p>
            <a:endParaRPr lang="fi-FI" b="1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91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7504" y="117693"/>
            <a:ext cx="8665770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b="1" dirty="0" smtClean="0"/>
          </a:p>
          <a:p>
            <a:r>
              <a:rPr lang="fi-FI" b="1" dirty="0" smtClean="0"/>
              <a:t>-     Kun nuori on tehnyt oman valintansa, hän tarvitsee kaiken lähipiirin tuen oman </a:t>
            </a:r>
          </a:p>
          <a:p>
            <a:r>
              <a:rPr lang="fi-FI" b="1" dirty="0"/>
              <a:t> </a:t>
            </a:r>
            <a:r>
              <a:rPr lang="fi-FI" b="1" dirty="0" smtClean="0"/>
              <a:t>     opiskeluvalintansa tueksi, jotta hän pystyisi keskittymään koulunkäyntiin</a:t>
            </a:r>
          </a:p>
          <a:p>
            <a:endParaRPr lang="fi-FI" b="1" dirty="0"/>
          </a:p>
          <a:p>
            <a:r>
              <a:rPr lang="fi-FI" b="1" dirty="0" smtClean="0"/>
              <a:t>-      Valinta tapahtuu kevään 9lk:n </a:t>
            </a:r>
            <a:r>
              <a:rPr lang="fi-FI" b="1" dirty="0" err="1" smtClean="0"/>
              <a:t>päättö-todistuken</a:t>
            </a:r>
            <a:r>
              <a:rPr lang="fi-FI" b="1" dirty="0" smtClean="0"/>
              <a:t> numeroiden perusteella, siksi </a:t>
            </a:r>
          </a:p>
          <a:p>
            <a:r>
              <a:rPr lang="fi-FI" b="1" dirty="0"/>
              <a:t> </a:t>
            </a:r>
            <a:r>
              <a:rPr lang="fi-FI" b="1" dirty="0" smtClean="0"/>
              <a:t>      oppilaan pitää ponnistella vielä yhteishaun jälkeenkin</a:t>
            </a:r>
          </a:p>
          <a:p>
            <a:endParaRPr lang="fi-FI" b="1" dirty="0"/>
          </a:p>
          <a:p>
            <a:r>
              <a:rPr lang="fi-FI" b="1" dirty="0" smtClean="0"/>
              <a:t>-     Yhteishaussa haetaan viiteen paikkaan kiinnostusjärjestyksessä, ensimmäinen valinta</a:t>
            </a:r>
          </a:p>
          <a:p>
            <a:r>
              <a:rPr lang="fi-FI" b="1" dirty="0"/>
              <a:t> </a:t>
            </a:r>
            <a:r>
              <a:rPr lang="fi-FI" b="1" dirty="0" smtClean="0"/>
              <a:t>     saa kaksi lisäpistettä (yhteishaun tulokset: oppilaalle ilmoitetaan yksi paikka, jonne </a:t>
            </a:r>
          </a:p>
          <a:p>
            <a:r>
              <a:rPr lang="fi-FI" b="1" dirty="0"/>
              <a:t> </a:t>
            </a:r>
            <a:r>
              <a:rPr lang="fi-FI" b="1" dirty="0" smtClean="0"/>
              <a:t>      jonne hänet on valittu opiskelemaan, paikka on otettava vastaan tiettyyn päivään </a:t>
            </a:r>
          </a:p>
          <a:p>
            <a:r>
              <a:rPr lang="fi-FI" b="1" dirty="0"/>
              <a:t> </a:t>
            </a:r>
            <a:r>
              <a:rPr lang="fi-FI" b="1" dirty="0" smtClean="0"/>
              <a:t>      mennessä)</a:t>
            </a:r>
          </a:p>
          <a:p>
            <a:endParaRPr lang="fi-FI" b="1" dirty="0"/>
          </a:p>
          <a:p>
            <a:r>
              <a:rPr lang="fi-FI" b="1" dirty="0" smtClean="0"/>
              <a:t>-    Jos oppilas haluaa mennä 9lk:n jälkeen vuodeksi kansanopistoon tai ulkomaille, </a:t>
            </a:r>
          </a:p>
          <a:p>
            <a:r>
              <a:rPr lang="fi-FI" b="1" dirty="0"/>
              <a:t> </a:t>
            </a:r>
            <a:r>
              <a:rPr lang="fi-FI" b="1" dirty="0" smtClean="0"/>
              <a:t>    niin hän ottaa saamansa paikka vastaan ja ilmoittaa, että aloittaa</a:t>
            </a:r>
          </a:p>
          <a:p>
            <a:r>
              <a:rPr lang="fi-FI" b="1" dirty="0"/>
              <a:t> </a:t>
            </a:r>
            <a:r>
              <a:rPr lang="fi-FI" b="1" dirty="0" smtClean="0"/>
              <a:t>    opiskelun vasta vuoden kuluttua</a:t>
            </a:r>
          </a:p>
          <a:p>
            <a:endParaRPr lang="fi-FI" b="1" dirty="0"/>
          </a:p>
          <a:p>
            <a:pPr marL="285750" indent="-285750">
              <a:buFontTx/>
              <a:buChar char="-"/>
            </a:pPr>
            <a:r>
              <a:rPr lang="fi-FI" b="1" dirty="0" smtClean="0"/>
              <a:t>Kaikkiin pääsykokeellisiin hakuvaihtoehtoihin hakija kutsutaan </a:t>
            </a:r>
          </a:p>
          <a:p>
            <a:r>
              <a:rPr lang="fi-FI" b="1" dirty="0"/>
              <a:t> </a:t>
            </a:r>
            <a:r>
              <a:rPr lang="fi-FI" b="1" dirty="0" smtClean="0"/>
              <a:t>     (joskus yhteisiä pääsykokeita)</a:t>
            </a:r>
          </a:p>
          <a:p>
            <a:endParaRPr lang="fi-FI" b="1" dirty="0"/>
          </a:p>
          <a:p>
            <a:r>
              <a:rPr lang="fi-FI" b="1" dirty="0" smtClean="0"/>
              <a:t>-    Pääsykokeelliset koulutukset </a:t>
            </a:r>
            <a:r>
              <a:rPr lang="fi-FI" b="1" dirty="0" err="1" smtClean="0"/>
              <a:t>WinNovassa</a:t>
            </a:r>
            <a:r>
              <a:rPr lang="fi-FI" b="1" dirty="0" smtClean="0"/>
              <a:t> ovat: </a:t>
            </a:r>
          </a:p>
          <a:p>
            <a:r>
              <a:rPr lang="fi-FI" b="1" dirty="0"/>
              <a:t> </a:t>
            </a:r>
            <a:r>
              <a:rPr lang="fi-FI" b="1" dirty="0" smtClean="0"/>
              <a:t>    lentokoneasennus, sosiaali- ja terveysala ja musiikkiala, myös erityislukioihin</a:t>
            </a:r>
          </a:p>
          <a:p>
            <a:r>
              <a:rPr lang="fi-FI" b="1" dirty="0"/>
              <a:t> </a:t>
            </a:r>
            <a:r>
              <a:rPr lang="fi-FI" b="1" dirty="0" smtClean="0"/>
              <a:t>    järjestetään haastatteluja</a:t>
            </a:r>
          </a:p>
          <a:p>
            <a:r>
              <a:rPr lang="fi-FI" b="1" dirty="0"/>
              <a:t> </a:t>
            </a:r>
            <a:r>
              <a:rPr lang="fi-FI" b="1" dirty="0" smtClean="0"/>
              <a:t>     </a:t>
            </a:r>
          </a:p>
          <a:p>
            <a:endParaRPr lang="fi-FI" b="1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53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tusivulle">
            <a:hlinkClick r:id="rId2" tooltip="&quot;Takaisin etusivull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75113"/>
            <a:ext cx="4320480" cy="300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sataedu.fi/sites/default/files/styles/960gs-16_4/public/media/Logot/Sataedu/sataedu-5.fw_.png?itok=qozOvw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8" y="1242048"/>
            <a:ext cx="20955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613590" y="188640"/>
            <a:ext cx="8462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KAKSOISTUTLINNOT MAHDOLLISIA </a:t>
            </a:r>
          </a:p>
          <a:p>
            <a:r>
              <a:rPr lang="fi-FI" sz="2800" b="1" dirty="0" smtClean="0"/>
              <a:t>(lukio + ammatillinen perustutkinto samanaikaisesti 3v)</a:t>
            </a:r>
            <a:endParaRPr lang="fi-FI" sz="2800" b="1" dirty="0"/>
          </a:p>
        </p:txBody>
      </p:sp>
      <p:pic>
        <p:nvPicPr>
          <p:cNvPr id="2055" name="Picture 7" descr="http://www.hevosopisto.fi/images/style/hevosopisto_logo.png">
            <a:hlinkClick r:id="rId5" tooltip="Hevosopisto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" y="2564904"/>
            <a:ext cx="1700114" cy="282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kankaanpaanopisto.fi/webkuvat/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7830"/>
            <a:ext cx="336411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21598" y="336319"/>
            <a:ext cx="1359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 smtClean="0"/>
              <a:t>LUKIO</a:t>
            </a:r>
            <a:endParaRPr lang="fi-FI" sz="3600" b="1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508104" y="1628800"/>
            <a:ext cx="3312368" cy="4918124"/>
          </a:xfrm>
          <a:prstGeom prst="rect">
            <a:avLst/>
          </a:prstGeom>
          <a:solidFill>
            <a:srgbClr val="B2B2B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2000" tIns="118800" rIns="162000" bIns="118800">
            <a:spAutoFit/>
          </a:bodyPr>
          <a:lstStyle>
            <a:lvl1pPr marL="269875" indent="-2698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i-FI" altLang="fi-FI" sz="2400" u="sng" dirty="0">
                <a:solidFill>
                  <a:srgbClr val="990000"/>
                </a:solidFill>
              </a:rPr>
              <a:t>Ohjeita opiskelijalle</a:t>
            </a:r>
          </a:p>
          <a:p>
            <a:pPr>
              <a:spcBef>
                <a:spcPct val="50000"/>
              </a:spcBef>
            </a:pPr>
            <a:r>
              <a:rPr lang="fi-FI" altLang="fi-FI" sz="2000" dirty="0"/>
              <a:t>tee töitä koko jakson ajan</a:t>
            </a:r>
          </a:p>
          <a:p>
            <a:pPr>
              <a:spcBef>
                <a:spcPct val="50000"/>
              </a:spcBef>
            </a:pPr>
            <a:r>
              <a:rPr lang="fi-FI" altLang="fi-FI" sz="2000" dirty="0"/>
              <a:t>valmistaudu koeviikkoon hyvissä ajoin</a:t>
            </a:r>
          </a:p>
          <a:p>
            <a:pPr>
              <a:spcBef>
                <a:spcPct val="50000"/>
              </a:spcBef>
            </a:pPr>
            <a:r>
              <a:rPr lang="fi-FI" altLang="fi-FI" sz="2000" dirty="0"/>
              <a:t>tee aikataulu ja lukusuunnitelma</a:t>
            </a:r>
          </a:p>
          <a:p>
            <a:pPr>
              <a:spcBef>
                <a:spcPct val="50000"/>
              </a:spcBef>
            </a:pPr>
            <a:r>
              <a:rPr lang="fi-FI" altLang="fi-FI" sz="2000" dirty="0"/>
              <a:t>noudata suunnitelmaa</a:t>
            </a:r>
          </a:p>
          <a:p>
            <a:pPr>
              <a:spcBef>
                <a:spcPct val="50000"/>
              </a:spcBef>
            </a:pPr>
            <a:r>
              <a:rPr lang="fi-FI" altLang="fi-FI" sz="2000" dirty="0"/>
              <a:t>arvosanaan vaikuttavat </a:t>
            </a:r>
            <a:r>
              <a:rPr lang="fi-FI" altLang="fi-FI" sz="2000" dirty="0" smtClean="0"/>
              <a:t>myös tuntiaktiivisuus </a:t>
            </a:r>
            <a:r>
              <a:rPr lang="fi-FI" altLang="fi-FI" sz="2000" dirty="0"/>
              <a:t>ja välitehtävät</a:t>
            </a:r>
          </a:p>
          <a:p>
            <a:pPr>
              <a:spcBef>
                <a:spcPct val="50000"/>
              </a:spcBef>
            </a:pPr>
            <a:r>
              <a:rPr lang="fi-FI" altLang="fi-FI" sz="2000" dirty="0"/>
              <a:t>selvitä uusintamahdollisuudet</a:t>
            </a:r>
          </a:p>
        </p:txBody>
      </p:sp>
      <p:graphicFrame>
        <p:nvGraphicFramePr>
          <p:cNvPr id="16" name="Kaaviokuva 15"/>
          <p:cNvGraphicFramePr/>
          <p:nvPr>
            <p:extLst>
              <p:ext uri="{D42A27DB-BD31-4B8C-83A1-F6EECF244321}">
                <p14:modId xmlns:p14="http://schemas.microsoft.com/office/powerpoint/2010/main" val="1764438036"/>
              </p:ext>
            </p:extLst>
          </p:nvPr>
        </p:nvGraphicFramePr>
        <p:xfrm>
          <a:off x="0" y="264969"/>
          <a:ext cx="5641975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kstiruutu 16"/>
          <p:cNvSpPr txBox="1"/>
          <p:nvPr/>
        </p:nvSpPr>
        <p:spPr>
          <a:xfrm>
            <a:off x="2987824" y="197027"/>
            <a:ext cx="5934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Lukiosta saa lukion päättötodistuksen ja ylioppilastodistuksen</a:t>
            </a:r>
          </a:p>
          <a:p>
            <a:r>
              <a:rPr lang="fi-FI" dirty="0"/>
              <a:t>j</a:t>
            </a:r>
            <a:r>
              <a:rPr lang="fi-FI" dirty="0" smtClean="0"/>
              <a:t>a oikeuden pyrkiä 3. asteen oppilaitoksiin (myös </a:t>
            </a:r>
            <a:r>
              <a:rPr lang="fi-FI" dirty="0" err="1" smtClean="0"/>
              <a:t>amiksesta</a:t>
            </a:r>
            <a:endParaRPr lang="fi-FI" dirty="0" smtClean="0"/>
          </a:p>
          <a:p>
            <a:r>
              <a:rPr lang="fi-FI" dirty="0"/>
              <a:t> </a:t>
            </a:r>
            <a:r>
              <a:rPr lang="fi-FI" dirty="0" smtClean="0"/>
              <a:t>          voi hakea opiskelemaan ammattikorkeakouluun)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438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644008" y="1691482"/>
            <a:ext cx="2520950" cy="4367213"/>
            <a:chOff x="22" y="799"/>
            <a:chExt cx="1588" cy="2751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204" y="799"/>
              <a:ext cx="1179" cy="127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fi-FI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430" y="799"/>
              <a:ext cx="0" cy="1270"/>
            </a:xfrm>
            <a:prstGeom prst="line">
              <a:avLst/>
            </a:prstGeom>
            <a:noFill/>
            <a:ln w="381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612" y="799"/>
              <a:ext cx="0" cy="1270"/>
            </a:xfrm>
            <a:prstGeom prst="line">
              <a:avLst/>
            </a:prstGeom>
            <a:noFill/>
            <a:ln w="381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793" y="799"/>
              <a:ext cx="0" cy="1270"/>
            </a:xfrm>
            <a:prstGeom prst="line">
              <a:avLst/>
            </a:prstGeom>
            <a:noFill/>
            <a:ln w="381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975" y="799"/>
              <a:ext cx="0" cy="1270"/>
            </a:xfrm>
            <a:prstGeom prst="line">
              <a:avLst/>
            </a:prstGeom>
            <a:noFill/>
            <a:ln w="381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156" y="799"/>
              <a:ext cx="0" cy="1270"/>
            </a:xfrm>
            <a:prstGeom prst="line">
              <a:avLst/>
            </a:prstGeom>
            <a:noFill/>
            <a:ln w="381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2" y="2251"/>
              <a:ext cx="1588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fi-FI" altLang="fi-FI" sz="1600" b="1" dirty="0"/>
                <a:t>Jakson lopussa on yleensä </a:t>
              </a:r>
              <a:r>
                <a:rPr lang="fi-FI" altLang="fi-FI" sz="1600" b="1" dirty="0">
                  <a:solidFill>
                    <a:srgbClr val="990000"/>
                  </a:solidFill>
                </a:rPr>
                <a:t>koeviikko</a:t>
              </a:r>
            </a:p>
            <a:p>
              <a:r>
                <a:rPr lang="fi-FI" altLang="fi-FI" sz="1600" b="1" dirty="0"/>
                <a:t> </a:t>
              </a:r>
              <a:r>
                <a:rPr lang="fi-FI" altLang="fi-FI" sz="1600" b="1" dirty="0" smtClean="0"/>
                <a:t>KOEVIIKKONA:</a:t>
              </a:r>
            </a:p>
            <a:p>
              <a:r>
                <a:rPr lang="fi-FI" altLang="fi-FI" sz="1600" b="1" dirty="0" smtClean="0"/>
                <a:t>- opetusta </a:t>
              </a:r>
              <a:r>
                <a:rPr lang="fi-FI" altLang="fi-FI" sz="1600" b="1" dirty="0"/>
                <a:t>vähemmän</a:t>
              </a:r>
            </a:p>
            <a:p>
              <a:r>
                <a:rPr lang="fi-FI" altLang="fi-FI" sz="1600" b="1" dirty="0"/>
                <a:t> </a:t>
              </a:r>
              <a:r>
                <a:rPr lang="fi-FI" altLang="fi-FI" sz="1600" b="1" dirty="0" smtClean="0"/>
                <a:t>- kokeiden </a:t>
              </a:r>
              <a:r>
                <a:rPr lang="fi-FI" altLang="fi-FI" sz="1600" b="1" dirty="0"/>
                <a:t>palautusta</a:t>
              </a:r>
            </a:p>
            <a:p>
              <a:r>
                <a:rPr lang="fi-FI" altLang="fi-FI" sz="1600" b="1" dirty="0"/>
                <a:t> </a:t>
              </a:r>
              <a:r>
                <a:rPr lang="fi-FI" altLang="fi-FI" sz="1600" b="1" dirty="0" smtClean="0"/>
                <a:t>- itsenäistä </a:t>
              </a:r>
              <a:r>
                <a:rPr lang="fi-FI" altLang="fi-FI" sz="1600" b="1" dirty="0"/>
                <a:t>opiskelua</a:t>
              </a:r>
            </a:p>
            <a:p>
              <a:r>
                <a:rPr lang="fi-FI" altLang="fi-FI" sz="1600" b="1" dirty="0"/>
                <a:t> </a:t>
              </a:r>
              <a:r>
                <a:rPr lang="fi-FI" altLang="fi-FI" sz="1600" b="1" dirty="0" smtClean="0"/>
                <a:t>- mahdollistaa pidemmät</a:t>
              </a:r>
            </a:p>
            <a:p>
              <a:r>
                <a:rPr lang="fi-FI" altLang="fi-FI" sz="1600" b="1" dirty="0" smtClean="0"/>
                <a:t>   koeajat</a:t>
              </a:r>
              <a:endParaRPr lang="fi-FI" altLang="fi-FI" sz="1600" b="1" dirty="0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1292" y="1888"/>
              <a:ext cx="0" cy="635"/>
            </a:xfrm>
            <a:prstGeom prst="line">
              <a:avLst/>
            </a:prstGeom>
            <a:noFill/>
            <a:ln w="76200">
              <a:solidFill>
                <a:srgbClr val="99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i-FI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95" y="1117"/>
              <a:ext cx="99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i-FI" altLang="fi-FI" sz="1800" dirty="0"/>
                <a:t>JAKSO noin 7 viikkoa</a:t>
              </a:r>
            </a:p>
          </p:txBody>
        </p:sp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1172" y="995978"/>
            <a:ext cx="2089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altLang="fi-FI" b="1" dirty="0" smtClean="0">
                <a:solidFill>
                  <a:srgbClr val="990000"/>
                </a:solidFill>
              </a:rPr>
              <a:t>1. vuotena</a:t>
            </a:r>
            <a:r>
              <a:rPr lang="fi-FI" altLang="fi-FI" b="1" dirty="0" smtClean="0"/>
              <a:t> </a:t>
            </a:r>
            <a:r>
              <a:rPr lang="fi-FI" altLang="fi-FI" b="1" dirty="0" err="1" smtClean="0"/>
              <a:t>opiskeliaan</a:t>
            </a:r>
            <a:r>
              <a:rPr lang="fi-FI" altLang="fi-FI" b="1" dirty="0" smtClean="0"/>
              <a:t> eniten </a:t>
            </a:r>
            <a:r>
              <a:rPr lang="fi-FI" altLang="fi-FI" b="1" dirty="0"/>
              <a:t>pakollisia </a:t>
            </a:r>
            <a:r>
              <a:rPr lang="fi-FI" altLang="fi-FI" b="1" dirty="0" smtClean="0"/>
              <a:t>kursseja</a:t>
            </a:r>
          </a:p>
          <a:p>
            <a:r>
              <a:rPr lang="fi-FI" altLang="fi-FI" b="1" dirty="0" smtClean="0"/>
              <a:t>      </a:t>
            </a:r>
            <a:r>
              <a:rPr lang="fi-FI" altLang="fi-FI" sz="1600" b="1" dirty="0" smtClean="0"/>
              <a:t>(vähintään  30 kpl)</a:t>
            </a:r>
            <a:endParaRPr lang="fi-FI" altLang="fi-FI" sz="1600" b="1" dirty="0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350981" y="2656899"/>
            <a:ext cx="22336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i-FI" altLang="fi-FI" b="1" dirty="0">
                <a:solidFill>
                  <a:srgbClr val="990000"/>
                </a:solidFill>
              </a:rPr>
              <a:t>2. vuotena</a:t>
            </a:r>
            <a:r>
              <a:rPr lang="fi-FI" altLang="fi-FI" b="1" dirty="0"/>
              <a:t> myös syventäviä kursseja ja </a:t>
            </a:r>
            <a:r>
              <a:rPr lang="fi-FI" altLang="fi-FI" b="1" dirty="0" smtClean="0"/>
              <a:t>tehdään yo-suunnitelma</a:t>
            </a:r>
          </a:p>
          <a:p>
            <a:pPr>
              <a:buFontTx/>
              <a:buNone/>
            </a:pPr>
            <a:r>
              <a:rPr lang="fi-FI" altLang="fi-FI" b="1" dirty="0"/>
              <a:t> </a:t>
            </a:r>
            <a:r>
              <a:rPr lang="fi-FI" altLang="fi-FI" sz="1600" b="1" dirty="0"/>
              <a:t>(vähintään  30 kpl)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14637" y="4384569"/>
            <a:ext cx="223361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i-FI" altLang="fi-FI" b="1" dirty="0">
                <a:solidFill>
                  <a:srgbClr val="990000"/>
                </a:solidFill>
              </a:rPr>
              <a:t>3. vuotena</a:t>
            </a:r>
            <a:r>
              <a:rPr lang="fi-FI" altLang="fi-FI" b="1" dirty="0"/>
              <a:t> eniten syventäviä kursseja ja </a:t>
            </a:r>
            <a:r>
              <a:rPr lang="fi-FI" altLang="fi-FI" b="1" dirty="0" smtClean="0"/>
              <a:t>keskitytään yo-kirjoitusaineisiin</a:t>
            </a:r>
          </a:p>
          <a:p>
            <a:r>
              <a:rPr lang="fi-FI" altLang="fi-FI" sz="1600" b="1" dirty="0"/>
              <a:t>(vähintään  </a:t>
            </a:r>
            <a:r>
              <a:rPr lang="fi-FI" altLang="fi-FI" sz="1600" b="1" dirty="0" smtClean="0"/>
              <a:t>15 </a:t>
            </a:r>
            <a:r>
              <a:rPr lang="fi-FI" altLang="fi-FI" sz="1600" b="1" dirty="0"/>
              <a:t>kpl)</a:t>
            </a:r>
          </a:p>
          <a:p>
            <a:pPr>
              <a:buFontTx/>
              <a:buNone/>
            </a:pPr>
            <a:endParaRPr lang="fi-FI" altLang="fi-FI" b="1" dirty="0"/>
          </a:p>
        </p:txBody>
      </p:sp>
      <p:sp>
        <p:nvSpPr>
          <p:cNvPr id="17" name="Tekstiruutu 16"/>
          <p:cNvSpPr txBox="1"/>
          <p:nvPr/>
        </p:nvSpPr>
        <p:spPr>
          <a:xfrm>
            <a:off x="1385747" y="292006"/>
            <a:ext cx="733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/>
              <a:t>LUKIO ON KOLMIVUOTINEN YLEISSIVISTÄVÄ OPPILAITOS</a:t>
            </a:r>
            <a:endParaRPr lang="fi-FI" sz="2400" b="1" dirty="0"/>
          </a:p>
        </p:txBody>
      </p:sp>
      <p:sp>
        <p:nvSpPr>
          <p:cNvPr id="18" name="Tekstiruutu 17"/>
          <p:cNvSpPr txBox="1"/>
          <p:nvPr/>
        </p:nvSpPr>
        <p:spPr>
          <a:xfrm>
            <a:off x="2679051" y="775985"/>
            <a:ext cx="631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Ainevalinnoissa on huomioitava että valitaan vähintään </a:t>
            </a:r>
          </a:p>
          <a:p>
            <a:r>
              <a:rPr lang="fi-FI" dirty="0" smtClean="0"/>
              <a:t>75 kurssia (ainevalintakortti lähetetään lukioon yhteishakuaikana)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151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1150</Words>
  <Application>Microsoft Office PowerPoint</Application>
  <PresentationFormat>Näytössä katseltava diaesitys (4:3)</PresentationFormat>
  <Paragraphs>320</Paragraphs>
  <Slides>18</Slides>
  <Notes>2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0" baseType="lpstr">
      <vt:lpstr>Office-teema</vt:lpstr>
      <vt:lpstr>Image</vt:lpstr>
      <vt:lpstr>YHTEISHAKU 2016 helmi-maaliskuu LUVIAN PERUSKOULU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Kristiina Tsoukas</dc:creator>
  <cp:lastModifiedBy>Kristiina Tsoukas</cp:lastModifiedBy>
  <cp:revision>71</cp:revision>
  <cp:lastPrinted>2015-02-02T10:57:48Z</cp:lastPrinted>
  <dcterms:created xsi:type="dcterms:W3CDTF">2015-01-26T08:01:16Z</dcterms:created>
  <dcterms:modified xsi:type="dcterms:W3CDTF">2015-08-13T06:49:22Z</dcterms:modified>
</cp:coreProperties>
</file>