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</p:sldMasterIdLst>
  <p:notesMasterIdLst>
    <p:notesMasterId r:id="rId14"/>
  </p:notesMasterIdLst>
  <p:sldIdLst>
    <p:sldId id="256" r:id="rId5"/>
    <p:sldId id="284" r:id="rId6"/>
    <p:sldId id="282" r:id="rId7"/>
    <p:sldId id="273" r:id="rId8"/>
    <p:sldId id="277" r:id="rId9"/>
    <p:sldId id="278" r:id="rId10"/>
    <p:sldId id="279" r:id="rId11"/>
    <p:sldId id="276" r:id="rId12"/>
    <p:sldId id="304" r:id="rId13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 Sarlund" userId="c85f864c-318c-49ac-ad75-aa14a143cc52" providerId="ADAL" clId="{337CE495-94BF-46BA-B5EE-0545506956E5}"/>
    <pc:docChg chg="delSld">
      <pc:chgData name="Katri Sarlund" userId="c85f864c-318c-49ac-ad75-aa14a143cc52" providerId="ADAL" clId="{337CE495-94BF-46BA-B5EE-0545506956E5}" dt="2022-01-20T08:54:43.750" v="23" actId="2696"/>
      <pc:docMkLst>
        <pc:docMk/>
      </pc:docMkLst>
      <pc:sldChg chg="del">
        <pc:chgData name="Katri Sarlund" userId="c85f864c-318c-49ac-ad75-aa14a143cc52" providerId="ADAL" clId="{337CE495-94BF-46BA-B5EE-0545506956E5}" dt="2022-01-20T08:54:22.940" v="21" actId="2696"/>
        <pc:sldMkLst>
          <pc:docMk/>
          <pc:sldMk cId="1838924123" sldId="281"/>
        </pc:sldMkLst>
      </pc:sldChg>
      <pc:sldChg chg="del">
        <pc:chgData name="Katri Sarlund" userId="c85f864c-318c-49ac-ad75-aa14a143cc52" providerId="ADAL" clId="{337CE495-94BF-46BA-B5EE-0545506956E5}" dt="2022-01-20T08:54:10.695" v="12" actId="2696"/>
        <pc:sldMkLst>
          <pc:docMk/>
          <pc:sldMk cId="905153918" sldId="285"/>
        </pc:sldMkLst>
      </pc:sldChg>
      <pc:sldChg chg="del">
        <pc:chgData name="Katri Sarlund" userId="c85f864c-318c-49ac-ad75-aa14a143cc52" providerId="ADAL" clId="{337CE495-94BF-46BA-B5EE-0545506956E5}" dt="2022-01-20T08:54:10.600" v="0" actId="2696"/>
        <pc:sldMkLst>
          <pc:docMk/>
          <pc:sldMk cId="3785808920" sldId="286"/>
        </pc:sldMkLst>
      </pc:sldChg>
      <pc:sldChg chg="del">
        <pc:chgData name="Katri Sarlund" userId="c85f864c-318c-49ac-ad75-aa14a143cc52" providerId="ADAL" clId="{337CE495-94BF-46BA-B5EE-0545506956E5}" dt="2022-01-20T08:54:10.614" v="1" actId="2696"/>
        <pc:sldMkLst>
          <pc:docMk/>
          <pc:sldMk cId="3230151339" sldId="287"/>
        </pc:sldMkLst>
      </pc:sldChg>
      <pc:sldChg chg="del">
        <pc:chgData name="Katri Sarlund" userId="c85f864c-318c-49ac-ad75-aa14a143cc52" providerId="ADAL" clId="{337CE495-94BF-46BA-B5EE-0545506956E5}" dt="2022-01-20T08:54:10.622" v="2" actId="2696"/>
        <pc:sldMkLst>
          <pc:docMk/>
          <pc:sldMk cId="419332368" sldId="288"/>
        </pc:sldMkLst>
      </pc:sldChg>
      <pc:sldChg chg="del">
        <pc:chgData name="Katri Sarlund" userId="c85f864c-318c-49ac-ad75-aa14a143cc52" providerId="ADAL" clId="{337CE495-94BF-46BA-B5EE-0545506956E5}" dt="2022-01-20T08:54:10.631" v="3" actId="2696"/>
        <pc:sldMkLst>
          <pc:docMk/>
          <pc:sldMk cId="3997206202" sldId="289"/>
        </pc:sldMkLst>
      </pc:sldChg>
      <pc:sldChg chg="del">
        <pc:chgData name="Katri Sarlund" userId="c85f864c-318c-49ac-ad75-aa14a143cc52" providerId="ADAL" clId="{337CE495-94BF-46BA-B5EE-0545506956E5}" dt="2022-01-20T08:54:10.646" v="4" actId="2696"/>
        <pc:sldMkLst>
          <pc:docMk/>
          <pc:sldMk cId="3521302518" sldId="290"/>
        </pc:sldMkLst>
      </pc:sldChg>
      <pc:sldChg chg="del">
        <pc:chgData name="Katri Sarlund" userId="c85f864c-318c-49ac-ad75-aa14a143cc52" providerId="ADAL" clId="{337CE495-94BF-46BA-B5EE-0545506956E5}" dt="2022-01-20T08:54:10.657" v="5" actId="2696"/>
        <pc:sldMkLst>
          <pc:docMk/>
          <pc:sldMk cId="1092072055" sldId="291"/>
        </pc:sldMkLst>
      </pc:sldChg>
      <pc:sldChg chg="del">
        <pc:chgData name="Katri Sarlund" userId="c85f864c-318c-49ac-ad75-aa14a143cc52" providerId="ADAL" clId="{337CE495-94BF-46BA-B5EE-0545506956E5}" dt="2022-01-20T08:54:10.662" v="6" actId="2696"/>
        <pc:sldMkLst>
          <pc:docMk/>
          <pc:sldMk cId="2250093823" sldId="292"/>
        </pc:sldMkLst>
      </pc:sldChg>
      <pc:sldChg chg="del">
        <pc:chgData name="Katri Sarlund" userId="c85f864c-318c-49ac-ad75-aa14a143cc52" providerId="ADAL" clId="{337CE495-94BF-46BA-B5EE-0545506956E5}" dt="2022-01-20T08:54:10.666" v="7" actId="2696"/>
        <pc:sldMkLst>
          <pc:docMk/>
          <pc:sldMk cId="3654819315" sldId="293"/>
        </pc:sldMkLst>
      </pc:sldChg>
      <pc:sldChg chg="del">
        <pc:chgData name="Katri Sarlund" userId="c85f864c-318c-49ac-ad75-aa14a143cc52" providerId="ADAL" clId="{337CE495-94BF-46BA-B5EE-0545506956E5}" dt="2022-01-20T08:54:10.674" v="8" actId="2696"/>
        <pc:sldMkLst>
          <pc:docMk/>
          <pc:sldMk cId="2085249820" sldId="294"/>
        </pc:sldMkLst>
      </pc:sldChg>
      <pc:sldChg chg="del">
        <pc:chgData name="Katri Sarlund" userId="c85f864c-318c-49ac-ad75-aa14a143cc52" providerId="ADAL" clId="{337CE495-94BF-46BA-B5EE-0545506956E5}" dt="2022-01-20T08:54:10.678" v="9" actId="2696"/>
        <pc:sldMkLst>
          <pc:docMk/>
          <pc:sldMk cId="1362804308" sldId="295"/>
        </pc:sldMkLst>
      </pc:sldChg>
      <pc:sldChg chg="del">
        <pc:chgData name="Katri Sarlund" userId="c85f864c-318c-49ac-ad75-aa14a143cc52" providerId="ADAL" clId="{337CE495-94BF-46BA-B5EE-0545506956E5}" dt="2022-01-20T08:54:10.682" v="10" actId="2696"/>
        <pc:sldMkLst>
          <pc:docMk/>
          <pc:sldMk cId="1495073253" sldId="296"/>
        </pc:sldMkLst>
      </pc:sldChg>
      <pc:sldChg chg="del">
        <pc:chgData name="Katri Sarlund" userId="c85f864c-318c-49ac-ad75-aa14a143cc52" providerId="ADAL" clId="{337CE495-94BF-46BA-B5EE-0545506956E5}" dt="2022-01-20T08:54:10.690" v="11" actId="2696"/>
        <pc:sldMkLst>
          <pc:docMk/>
          <pc:sldMk cId="2033358789" sldId="297"/>
        </pc:sldMkLst>
      </pc:sldChg>
      <pc:sldChg chg="del">
        <pc:chgData name="Katri Sarlund" userId="c85f864c-318c-49ac-ad75-aa14a143cc52" providerId="ADAL" clId="{337CE495-94BF-46BA-B5EE-0545506956E5}" dt="2022-01-20T08:54:13.390" v="19" actId="2696"/>
        <pc:sldMkLst>
          <pc:docMk/>
          <pc:sldMk cId="1314957493" sldId="298"/>
        </pc:sldMkLst>
      </pc:sldChg>
      <pc:sldChg chg="del">
        <pc:chgData name="Katri Sarlund" userId="c85f864c-318c-49ac-ad75-aa14a143cc52" providerId="ADAL" clId="{337CE495-94BF-46BA-B5EE-0545506956E5}" dt="2022-01-20T08:54:10.696" v="13" actId="2696"/>
        <pc:sldMkLst>
          <pc:docMk/>
          <pc:sldMk cId="552548975" sldId="299"/>
        </pc:sldMkLst>
      </pc:sldChg>
      <pc:sldChg chg="del">
        <pc:chgData name="Katri Sarlund" userId="c85f864c-318c-49ac-ad75-aa14a143cc52" providerId="ADAL" clId="{337CE495-94BF-46BA-B5EE-0545506956E5}" dt="2022-01-20T08:54:10.704" v="14" actId="2696"/>
        <pc:sldMkLst>
          <pc:docMk/>
          <pc:sldMk cId="2211129039" sldId="300"/>
        </pc:sldMkLst>
      </pc:sldChg>
      <pc:sldChg chg="del">
        <pc:chgData name="Katri Sarlund" userId="c85f864c-318c-49ac-ad75-aa14a143cc52" providerId="ADAL" clId="{337CE495-94BF-46BA-B5EE-0545506956E5}" dt="2022-01-20T08:54:10.712" v="15" actId="2696"/>
        <pc:sldMkLst>
          <pc:docMk/>
          <pc:sldMk cId="3962139252" sldId="301"/>
        </pc:sldMkLst>
      </pc:sldChg>
      <pc:sldChg chg="del">
        <pc:chgData name="Katri Sarlund" userId="c85f864c-318c-49ac-ad75-aa14a143cc52" providerId="ADAL" clId="{337CE495-94BF-46BA-B5EE-0545506956E5}" dt="2022-01-20T08:54:10.716" v="16" actId="2696"/>
        <pc:sldMkLst>
          <pc:docMk/>
          <pc:sldMk cId="3779586467" sldId="302"/>
        </pc:sldMkLst>
      </pc:sldChg>
      <pc:sldChg chg="del">
        <pc:chgData name="Katri Sarlund" userId="c85f864c-318c-49ac-ad75-aa14a143cc52" providerId="ADAL" clId="{337CE495-94BF-46BA-B5EE-0545506956E5}" dt="2022-01-20T08:54:12.265" v="18" actId="2696"/>
        <pc:sldMkLst>
          <pc:docMk/>
          <pc:sldMk cId="671952328" sldId="303"/>
        </pc:sldMkLst>
      </pc:sldChg>
      <pc:sldChg chg="del">
        <pc:chgData name="Katri Sarlund" userId="c85f864c-318c-49ac-ad75-aa14a143cc52" providerId="ADAL" clId="{337CE495-94BF-46BA-B5EE-0545506956E5}" dt="2022-01-20T08:54:41.081" v="22" actId="2696"/>
        <pc:sldMkLst>
          <pc:docMk/>
          <pc:sldMk cId="4174923030" sldId="305"/>
        </pc:sldMkLst>
      </pc:sldChg>
      <pc:sldChg chg="del">
        <pc:chgData name="Katri Sarlund" userId="c85f864c-318c-49ac-ad75-aa14a143cc52" providerId="ADAL" clId="{337CE495-94BF-46BA-B5EE-0545506956E5}" dt="2022-01-20T08:54:43.750" v="23" actId="2696"/>
        <pc:sldMkLst>
          <pc:docMk/>
          <pc:sldMk cId="744985896" sldId="306"/>
        </pc:sldMkLst>
      </pc:sldChg>
      <pc:sldChg chg="del">
        <pc:chgData name="Katri Sarlund" userId="c85f864c-318c-49ac-ad75-aa14a143cc52" providerId="ADAL" clId="{337CE495-94BF-46BA-B5EE-0545506956E5}" dt="2022-01-20T08:54:14.135" v="20" actId="2696"/>
        <pc:sldMkLst>
          <pc:docMk/>
          <pc:sldMk cId="1808711523" sldId="307"/>
        </pc:sldMkLst>
      </pc:sldChg>
      <pc:sldMasterChg chg="delSldLayout">
        <pc:chgData name="Katri Sarlund" userId="c85f864c-318c-49ac-ad75-aa14a143cc52" providerId="ADAL" clId="{337CE495-94BF-46BA-B5EE-0545506956E5}" dt="2022-01-20T08:54:10.721" v="17" actId="2696"/>
        <pc:sldMasterMkLst>
          <pc:docMk/>
          <pc:sldMasterMk cId="0" sldId="2147483654"/>
        </pc:sldMasterMkLst>
        <pc:sldLayoutChg chg="del">
          <pc:chgData name="Katri Sarlund" userId="c85f864c-318c-49ac-ad75-aa14a143cc52" providerId="ADAL" clId="{337CE495-94BF-46BA-B5EE-0545506956E5}" dt="2022-01-20T08:54:10.721" v="17" actId="2696"/>
          <pc:sldLayoutMkLst>
            <pc:docMk/>
            <pc:sldMasterMk cId="0" sldId="2147483654"/>
            <pc:sldLayoutMk cId="1718951404" sldId="214748365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136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2164D6-83F0-4733-86AD-68FEC3D3068C}" type="slidenum">
              <a:rPr lang="fi-FI" altLang="fi-FI"/>
              <a:pPr eaLnBrk="1" hangingPunct="1">
                <a:spcBef>
                  <a:spcPct val="0"/>
                </a:spcBef>
              </a:pPr>
              <a:t>2</a:t>
            </a:fld>
            <a:endParaRPr lang="fi-FI" altLang="fi-FI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5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687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0165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81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136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06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914400" y="3786738"/>
            <a:ext cx="103632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8933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iQaabX3_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2209800" y="1349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dirty="0">
                <a:solidFill>
                  <a:schemeClr val="accent1"/>
                </a:solidFill>
              </a:rPr>
              <a:t>11. Ihmisen evoluutio</a:t>
            </a:r>
            <a:endParaRPr lang="fi" dirty="0">
              <a:solidFill>
                <a:srgbClr val="4A86E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3066176"/>
            <a:ext cx="3985598" cy="26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00" y="1484784"/>
            <a:ext cx="10585176" cy="4763617"/>
          </a:xfrm>
        </p:spPr>
        <p:txBody>
          <a:bodyPr/>
          <a:lstStyle/>
          <a:p>
            <a:pPr marL="457200" indent="-457200"/>
            <a:r>
              <a:rPr lang="fi-FI" altLang="fi-FI" dirty="0"/>
              <a:t>ihmisen kehityslinja erkaantui ihmisapinoista n. 5-8 milj. vs.</a:t>
            </a:r>
          </a:p>
          <a:p>
            <a:pPr marL="457200" indent="-457200"/>
            <a:r>
              <a:rPr lang="fi-FI" altLang="fi-FI" dirty="0"/>
              <a:t>ihmisen kehityshistorian kolme pääryhmää:</a:t>
            </a:r>
          </a:p>
          <a:p>
            <a:pPr marL="857250" lvl="1" indent="-457200"/>
            <a:r>
              <a:rPr lang="fi-FI" altLang="fi-FI" dirty="0"/>
              <a:t>etelänapinat</a:t>
            </a:r>
          </a:p>
          <a:p>
            <a:pPr marL="857250" lvl="1" indent="-457200"/>
            <a:r>
              <a:rPr lang="fi-FI" altLang="fi-FI" dirty="0"/>
              <a:t>esi-ihmiset</a:t>
            </a:r>
          </a:p>
          <a:p>
            <a:pPr marL="857250" lvl="1" indent="-457200"/>
            <a:r>
              <a:rPr lang="fi-FI" altLang="fi-FI" dirty="0"/>
              <a:t>nykyihmiset (n. 200 000 vs.)</a:t>
            </a:r>
          </a:p>
          <a:p>
            <a:pPr marL="457200" indent="-457200"/>
            <a:r>
              <a:rPr lang="fi-FI" altLang="fi-FI" dirty="0"/>
              <a:t>pullonkaulavaiheet ovat muuttaneet evoluution suuntaa</a:t>
            </a:r>
          </a:p>
          <a:p>
            <a:pPr marL="857250" lvl="1" indent="-457200"/>
            <a:r>
              <a:rPr lang="fi-FI" altLang="fi-FI" dirty="0"/>
              <a:t>perinnöllinen muuntelu on vähäisempää</a:t>
            </a:r>
          </a:p>
          <a:p>
            <a:pPr marL="457200" indent="-457200"/>
            <a:r>
              <a:rPr lang="fi-FI" altLang="fi-FI" dirty="0"/>
              <a:t>kaikilla ihmisillä on samat esi-isät</a:t>
            </a:r>
          </a:p>
          <a:p>
            <a:pPr marL="457200" indent="-457200"/>
            <a:r>
              <a:rPr lang="fi-FI" altLang="fi-FI" sz="1800" dirty="0">
                <a:hlinkClick r:id="rId3"/>
              </a:rPr>
              <a:t>https://www.youtube.com/watch?v=dGiQaabX3_o</a:t>
            </a:r>
            <a:r>
              <a:rPr lang="fi-FI" altLang="fi-FI" sz="1800" dirty="0"/>
              <a:t> (9,4 min)</a:t>
            </a:r>
            <a:endParaRPr lang="fi-FI" altLang="fi-FI" dirty="0"/>
          </a:p>
          <a:p>
            <a:pPr marL="457200" indent="-457200">
              <a:buNone/>
            </a:pPr>
            <a:endParaRPr lang="fi-FI" altLang="fi-FI" b="1" dirty="0">
              <a:solidFill>
                <a:srgbClr val="248556"/>
              </a:solidFill>
            </a:endParaRP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title"/>
          </p:nvPr>
        </p:nvSpPr>
        <p:spPr>
          <a:xfrm>
            <a:off x="1981200" y="20805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dirty="0">
                <a:solidFill>
                  <a:srgbClr val="0070C0"/>
                </a:solidFill>
              </a:rPr>
              <a:t>Nykyihmisen kehittyminen</a:t>
            </a:r>
          </a:p>
        </p:txBody>
      </p:sp>
      <p:sp>
        <p:nvSpPr>
          <p:cNvPr id="7172" name="AutoShape 14" descr="alliuM_juuri_mitoosi_d"/>
          <p:cNvSpPr>
            <a:spLocks noChangeAspect="1" noChangeArrowheads="1"/>
          </p:cNvSpPr>
          <p:nvPr/>
        </p:nvSpPr>
        <p:spPr bwMode="auto">
          <a:xfrm>
            <a:off x="0" y="-144780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2664A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lr>
                <a:srgbClr val="2664A9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lr>
                <a:srgbClr val="2664A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lr>
                <a:srgbClr val="2664A9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lr>
                <a:srgbClr val="2664A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4A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4A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4A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4A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6699"/>
              </a:buClr>
              <a:buFontTx/>
              <a:buNone/>
            </a:pPr>
            <a:endParaRPr lang="fi-FI" altLang="fi-FI"/>
          </a:p>
        </p:txBody>
      </p:sp>
      <p:sp>
        <p:nvSpPr>
          <p:cNvPr id="7173" name="AutoShape 16" descr="alliuM_juuri_mitoosi_d"/>
          <p:cNvSpPr>
            <a:spLocks noChangeAspect="1" noChangeArrowheads="1"/>
          </p:cNvSpPr>
          <p:nvPr/>
        </p:nvSpPr>
        <p:spPr bwMode="auto">
          <a:xfrm>
            <a:off x="0" y="-144780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2664A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lr>
                <a:srgbClr val="2664A9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lr>
                <a:srgbClr val="2664A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lr>
                <a:srgbClr val="2664A9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lr>
                <a:srgbClr val="2664A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4A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4A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4A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4A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6699"/>
              </a:buClr>
              <a:buFontTx/>
              <a:buNone/>
            </a:pPr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0600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7368" y="0"/>
            <a:ext cx="11593287" cy="1143000"/>
          </a:xfrm>
        </p:spPr>
        <p:txBody>
          <a:bodyPr/>
          <a:lstStyle/>
          <a:p>
            <a:r>
              <a:rPr lang="fi-FI" sz="3200" dirty="0">
                <a:solidFill>
                  <a:srgbClr val="0070C0"/>
                </a:solidFill>
              </a:rPr>
              <a:t>Ihmisen ominaispiirteet ja evoluution tärkeät harppaukset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11424" y="1433226"/>
            <a:ext cx="10657184" cy="5424774"/>
          </a:xfrm>
        </p:spPr>
        <p:txBody>
          <a:bodyPr/>
          <a:lstStyle/>
          <a:p>
            <a:pPr marL="457200" indent="-457200"/>
            <a:r>
              <a:rPr lang="fi-FI" altLang="fi-FI" sz="2400" dirty="0"/>
              <a:t>pitkäikäinen, isoaivoinen laji (aivokoppa kasvanut koko ajan)</a:t>
            </a:r>
          </a:p>
          <a:p>
            <a:pPr marL="457200" indent="-457200"/>
            <a:r>
              <a:rPr lang="fi-FI" altLang="fi-FI" sz="2400" dirty="0"/>
              <a:t>kehittyy hitaasti, hyvin pitkä lapsuus</a:t>
            </a:r>
          </a:p>
          <a:p>
            <a:pPr marL="457200" indent="-457200"/>
            <a:r>
              <a:rPr lang="fi-FI" altLang="fi-FI" sz="2400" dirty="0"/>
              <a:t>pystyasento ja pituuskasvu, kaksijalkainen</a:t>
            </a:r>
          </a:p>
          <a:p>
            <a:pPr marL="457200" indent="-457200"/>
            <a:r>
              <a:rPr lang="fi-FI" altLang="fi-FI" sz="2400" dirty="0"/>
              <a:t>kävelykyky (isovarvas, lonkkaluut)</a:t>
            </a:r>
          </a:p>
          <a:p>
            <a:pPr marL="457200" indent="-457200"/>
            <a:r>
              <a:rPr lang="fi-FI" altLang="fi-FI" sz="2400" dirty="0"/>
              <a:t>käsien käyttö (peukalo, etusormi)</a:t>
            </a:r>
          </a:p>
          <a:p>
            <a:pPr marL="457200" indent="-457200"/>
            <a:r>
              <a:rPr lang="fi-FI" altLang="fi-FI" sz="2400" dirty="0"/>
              <a:t>vähäkarvainen ruumis, hikoilee paljon: lämmönsäätely lämpimässä</a:t>
            </a:r>
          </a:p>
          <a:p>
            <a:pPr marL="457200" indent="-457200"/>
            <a:r>
              <a:rPr lang="fi-FI" altLang="fi-FI" sz="2400" dirty="0"/>
              <a:t>puhekyky (kurkunpään rakenne)</a:t>
            </a:r>
          </a:p>
          <a:p>
            <a:pPr marL="457200" indent="-457200"/>
            <a:r>
              <a:rPr lang="fi-FI" altLang="fi-FI" sz="2400" dirty="0"/>
              <a:t>monipuolinen ravinto</a:t>
            </a:r>
          </a:p>
          <a:p>
            <a:pPr marL="457200" indent="-457200"/>
            <a:r>
              <a:rPr lang="fi-FI" altLang="fi-FI" sz="2400" dirty="0"/>
              <a:t>seksuaalisesti aktiivinen ympäri vuoden, piilo-ovulaatio, ei siitinluuta</a:t>
            </a:r>
          </a:p>
          <a:p>
            <a:pPr marL="457200" indent="-457200"/>
            <a:r>
              <a:rPr lang="fi-FI" altLang="fi-FI" sz="2400" dirty="0"/>
              <a:t>tulentekotaito</a:t>
            </a:r>
          </a:p>
          <a:p>
            <a:pPr marL="457200" indent="-457200"/>
            <a:r>
              <a:rPr lang="fi-FI" altLang="fi-FI" sz="2400" dirty="0"/>
              <a:t>kulttuurievoluutio: kokemuksen ja tiedon siirto</a:t>
            </a:r>
          </a:p>
        </p:txBody>
      </p:sp>
    </p:spTree>
    <p:extLst>
      <p:ext uri="{BB962C8B-B14F-4D97-AF65-F5344CB8AC3E}">
        <p14:creationId xmlns:p14="http://schemas.microsoft.com/office/powerpoint/2010/main" val="222964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23392" y="476672"/>
            <a:ext cx="6840760" cy="129614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" sz="4000" dirty="0">
                <a:solidFill>
                  <a:srgbClr val="4A86E8"/>
                </a:solidFill>
              </a:rPr>
              <a:t>Etelänapinat</a:t>
            </a:r>
            <a:br>
              <a:rPr lang="fi" sz="4000" dirty="0">
                <a:solidFill>
                  <a:srgbClr val="4A86E8"/>
                </a:solidFill>
              </a:rPr>
            </a:br>
            <a:r>
              <a:rPr lang="fi" sz="4000" dirty="0">
                <a:solidFill>
                  <a:srgbClr val="4A86E8"/>
                </a:solidFill>
              </a:rPr>
              <a:t> </a:t>
            </a:r>
            <a:r>
              <a:rPr lang="fi-FI" sz="4000" i="1" dirty="0" err="1">
                <a:solidFill>
                  <a:srgbClr val="4A86E8"/>
                </a:solidFill>
              </a:rPr>
              <a:t>Australopithecus</a:t>
            </a:r>
            <a:r>
              <a:rPr lang="fi-FI" sz="4000" dirty="0">
                <a:solidFill>
                  <a:srgbClr val="4A86E8"/>
                </a:solidFill>
              </a:rPr>
              <a:t> -suku</a:t>
            </a:r>
            <a:endParaRPr lang="fi" sz="4000" dirty="0">
              <a:solidFill>
                <a:srgbClr val="4A86E8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79376" y="2564904"/>
            <a:ext cx="6552728" cy="39595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indent="-457200">
              <a:buClr>
                <a:schemeClr val="accent1"/>
              </a:buClr>
              <a:buSzPct val="100000"/>
            </a:pPr>
            <a:r>
              <a:rPr lang="fi-FI" dirty="0">
                <a:solidFill>
                  <a:schemeClr val="tx1"/>
                </a:solidFill>
              </a:rPr>
              <a:t>ihmisen ja simpanssin kehityslinjat erkanivat noin 5-8 miljoonaa vuotta sitten</a:t>
            </a:r>
          </a:p>
          <a:p>
            <a:pPr marL="495300" indent="-457200">
              <a:buClr>
                <a:schemeClr val="accent1"/>
              </a:buClr>
              <a:buSzPct val="100000"/>
            </a:pPr>
            <a:r>
              <a:rPr lang="fi-FI" dirty="0">
                <a:solidFill>
                  <a:schemeClr val="tx1"/>
                </a:solidFill>
              </a:rPr>
              <a:t>etelänapinoita eli Itä- ja Etelä-Afrikassa 1-5 miljoonaa vuotta sitten </a:t>
            </a:r>
            <a:endParaRPr lang="fi" dirty="0">
              <a:solidFill>
                <a:schemeClr val="tx1"/>
              </a:solidFill>
            </a:endParaRPr>
          </a:p>
          <a:p>
            <a:pPr marL="495300" indent="-457200">
              <a:buClr>
                <a:schemeClr val="accent1"/>
              </a:buClr>
              <a:buSzPct val="100000"/>
            </a:pPr>
            <a:endParaRPr lang="fi" b="1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36" y="2025859"/>
            <a:ext cx="4732496" cy="31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17155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551384" y="341784"/>
            <a:ext cx="8229600" cy="17910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>
                <a:solidFill>
                  <a:srgbClr val="4A86E8"/>
                </a:solidFill>
              </a:rPr>
              <a:t>Kätevä- ja pystyihminen</a:t>
            </a:r>
            <a:br>
              <a:rPr lang="fi" sz="4000" dirty="0">
                <a:solidFill>
                  <a:srgbClr val="4A86E8"/>
                </a:solidFill>
              </a:rPr>
            </a:br>
            <a:r>
              <a:rPr lang="fi" sz="4000" i="1" dirty="0">
                <a:solidFill>
                  <a:srgbClr val="4A86E8"/>
                </a:solidFill>
              </a:rPr>
              <a:t>  Homo habilis </a:t>
            </a:r>
            <a:r>
              <a:rPr lang="fi" sz="4000" dirty="0">
                <a:solidFill>
                  <a:srgbClr val="4A86E8"/>
                </a:solidFill>
              </a:rPr>
              <a:t>ja </a:t>
            </a:r>
            <a:r>
              <a:rPr lang="fi" sz="4000" i="1" dirty="0">
                <a:solidFill>
                  <a:srgbClr val="4A86E8"/>
                </a:solidFill>
              </a:rPr>
              <a:t>Homo erectus</a:t>
            </a:r>
            <a:br>
              <a:rPr lang="fi" sz="4000" dirty="0">
                <a:solidFill>
                  <a:srgbClr val="4A86E8"/>
                </a:solidFill>
              </a:rPr>
            </a:br>
            <a:endParaRPr lang="fi" sz="4000" dirty="0">
              <a:solidFill>
                <a:srgbClr val="4A86E8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69740" y="2241295"/>
            <a:ext cx="799288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indent="-457200">
              <a:buClr>
                <a:schemeClr val="accent1"/>
              </a:buClr>
              <a:buSzPct val="100000"/>
            </a:pPr>
            <a:r>
              <a:rPr lang="fi-FI" dirty="0">
                <a:solidFill>
                  <a:schemeClr val="tx1"/>
                </a:solidFill>
              </a:rPr>
              <a:t>kätevä- ja pystyihminen elivät Afrikassa n. 2 – 0,05 miljoonaa vuotta sitten</a:t>
            </a:r>
          </a:p>
          <a:p>
            <a:pPr marL="495300" indent="-457200">
              <a:buClr>
                <a:schemeClr val="accent1"/>
              </a:buClr>
              <a:buSzPct val="100000"/>
            </a:pPr>
            <a:r>
              <a:rPr lang="fi-FI" dirty="0">
                <a:solidFill>
                  <a:schemeClr val="tx1"/>
                </a:solidFill>
              </a:rPr>
              <a:t>alkeellinen kieli, työkaluja</a:t>
            </a:r>
          </a:p>
          <a:p>
            <a:pPr marL="495300" indent="-457200">
              <a:buClr>
                <a:schemeClr val="accent1"/>
              </a:buClr>
              <a:buSzPct val="100000"/>
            </a:pPr>
            <a:r>
              <a:rPr lang="fi-FI" dirty="0">
                <a:solidFill>
                  <a:schemeClr val="tx1"/>
                </a:solidFill>
              </a:rPr>
              <a:t>pystyihmisiä eli myös Aasiassa</a:t>
            </a:r>
            <a:endParaRPr lang="fi" dirty="0">
              <a:solidFill>
                <a:schemeClr val="tx1"/>
              </a:solidFill>
            </a:endParaRPr>
          </a:p>
          <a:p>
            <a:pPr marL="495300" indent="-457200">
              <a:buClr>
                <a:schemeClr val="accent1"/>
              </a:buClr>
              <a:buSzPct val="100000"/>
            </a:pPr>
            <a:endParaRPr lang="fi" b="1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7" y="3864"/>
            <a:ext cx="2699400" cy="3252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94" y="3256153"/>
            <a:ext cx="3143672" cy="36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28955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93068" y="260648"/>
            <a:ext cx="8229600" cy="215111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" sz="4000" dirty="0">
                <a:solidFill>
                  <a:srgbClr val="4A86E8"/>
                </a:solidFill>
              </a:rPr>
              <a:t>Neandertalinihminen</a:t>
            </a:r>
            <a:br>
              <a:rPr lang="fi" sz="4000" dirty="0">
                <a:solidFill>
                  <a:srgbClr val="4A86E8"/>
                </a:solidFill>
              </a:rPr>
            </a:br>
            <a:r>
              <a:rPr lang="fi" sz="4000" i="1" dirty="0">
                <a:solidFill>
                  <a:srgbClr val="4A86E8"/>
                </a:solidFill>
              </a:rPr>
              <a:t>  </a:t>
            </a:r>
            <a:r>
              <a:rPr lang="fi-FI" sz="4000" i="1" dirty="0">
                <a:solidFill>
                  <a:srgbClr val="4A86E8"/>
                </a:solidFill>
              </a:rPr>
              <a:t>Homo </a:t>
            </a:r>
            <a:r>
              <a:rPr lang="fi-FI" sz="4000" i="1" dirty="0" err="1">
                <a:solidFill>
                  <a:srgbClr val="4A86E8"/>
                </a:solidFill>
              </a:rPr>
              <a:t>neanderthalensis</a:t>
            </a:r>
            <a:br>
              <a:rPr lang="fi" sz="4000" i="1" dirty="0">
                <a:solidFill>
                  <a:srgbClr val="4A86E8"/>
                </a:solidFill>
              </a:rPr>
            </a:br>
            <a:endParaRPr lang="fi" sz="4000" i="1" dirty="0">
              <a:solidFill>
                <a:srgbClr val="4A86E8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95400" y="2492896"/>
            <a:ext cx="633670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indent="-457200">
              <a:buClr>
                <a:schemeClr val="accent1"/>
              </a:buClr>
              <a:buSzPct val="100000"/>
            </a:pPr>
            <a:r>
              <a:rPr lang="fi-FI" dirty="0">
                <a:solidFill>
                  <a:schemeClr val="tx1"/>
                </a:solidFill>
              </a:rPr>
              <a:t>230 000 – 40 000 v. sitten mm. Euroopassa</a:t>
            </a:r>
          </a:p>
          <a:p>
            <a:pPr marL="495300" indent="-457200">
              <a:buClr>
                <a:schemeClr val="accent1"/>
              </a:buClr>
              <a:buSzPct val="100000"/>
            </a:pPr>
            <a:r>
              <a:rPr lang="fi-FI" dirty="0">
                <a:solidFill>
                  <a:schemeClr val="tx1"/>
                </a:solidFill>
              </a:rPr>
              <a:t>vankkarakenteisia</a:t>
            </a:r>
          </a:p>
          <a:p>
            <a:pPr marL="495300" indent="-457200">
              <a:buClr>
                <a:schemeClr val="accent1"/>
              </a:buClr>
              <a:buSzPct val="100000"/>
            </a:pPr>
            <a:r>
              <a:rPr lang="fi-FI" dirty="0">
                <a:solidFill>
                  <a:schemeClr val="tx1"/>
                </a:solidFill>
              </a:rPr>
              <a:t>eli nykyihmisen kanssa samaan aikaan</a:t>
            </a:r>
            <a:endParaRPr lang="fi" dirty="0">
              <a:solidFill>
                <a:schemeClr val="tx1"/>
              </a:solidFill>
            </a:endParaRPr>
          </a:p>
          <a:p>
            <a:pPr marL="495300" indent="-457200">
              <a:buClr>
                <a:schemeClr val="accent1"/>
              </a:buClr>
              <a:buSzPct val="100000"/>
            </a:pPr>
            <a:endParaRPr lang="fi" b="1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83280"/>
            <a:ext cx="4050704" cy="60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52999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505036" y="90554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>
                <a:solidFill>
                  <a:srgbClr val="4A86E8"/>
                </a:solidFill>
              </a:rPr>
              <a:t>Nykyihminen</a:t>
            </a:r>
            <a:br>
              <a:rPr lang="fi" sz="4000" dirty="0">
                <a:solidFill>
                  <a:srgbClr val="4A86E8"/>
                </a:solidFill>
              </a:rPr>
            </a:br>
            <a:endParaRPr lang="fi" sz="4000" dirty="0">
              <a:solidFill>
                <a:srgbClr val="4A86E8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95400" y="2276872"/>
            <a:ext cx="4248472" cy="363597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indent="-457200">
              <a:buClr>
                <a:schemeClr val="accent1"/>
              </a:buClr>
              <a:buSzPct val="100000"/>
            </a:pPr>
            <a:r>
              <a:rPr lang="fi-FI" dirty="0">
                <a:solidFill>
                  <a:schemeClr val="tx1"/>
                </a:solidFill>
              </a:rPr>
              <a:t>kehittyi Afrikassa n. 200 000 v. sitten</a:t>
            </a:r>
          </a:p>
          <a:p>
            <a:pPr marL="495300" indent="-457200">
              <a:buClr>
                <a:schemeClr val="accent1"/>
              </a:buClr>
              <a:buSzPct val="100000"/>
            </a:pPr>
            <a:r>
              <a:rPr lang="fi-FI" dirty="0">
                <a:solidFill>
                  <a:schemeClr val="tx1"/>
                </a:solidFill>
              </a:rPr>
              <a:t>levisi kaikkiin maanosiin </a:t>
            </a:r>
            <a:endParaRPr lang="fi" dirty="0">
              <a:solidFill>
                <a:schemeClr val="tx1"/>
              </a:solidFill>
            </a:endParaRPr>
          </a:p>
          <a:p>
            <a:pPr marL="495300" indent="-457200">
              <a:buClr>
                <a:schemeClr val="accent1"/>
              </a:buClr>
              <a:buSzPct val="100000"/>
            </a:pPr>
            <a:endParaRPr lang="fi" b="1" dirty="0">
              <a:solidFill>
                <a:schemeClr val="accent1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978" y="836712"/>
            <a:ext cx="7176846" cy="53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45872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>
                <a:solidFill>
                  <a:srgbClr val="4A86E8"/>
                </a:solidFill>
              </a:rPr>
              <a:t>Kehitysvaiheiden kallot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556793"/>
            <a:ext cx="7268568" cy="504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548897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originals/cb/91/66/cb9166d9cd0e52f49cb70d2bd6d5da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98" y="364132"/>
            <a:ext cx="9008999" cy="55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55397"/>
      </p:ext>
    </p:extLst>
  </p:cSld>
  <p:clrMapOvr>
    <a:masterClrMapping/>
  </p:clrMapOvr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72D60517C314989D813E3C215F105" ma:contentTypeVersion="31" ma:contentTypeDescription="Create a new document." ma:contentTypeScope="" ma:versionID="c58eb16e0a4d3060c4364aecb1ba8665">
  <xsd:schema xmlns:xsd="http://www.w3.org/2001/XMLSchema" xmlns:xs="http://www.w3.org/2001/XMLSchema" xmlns:p="http://schemas.microsoft.com/office/2006/metadata/properties" xmlns:ns3="bca42fc1-4880-40d4-8ef3-5377c753750d" xmlns:ns4="38de771e-5b7d-459a-b0ec-5eb01b48c5e9" targetNamespace="http://schemas.microsoft.com/office/2006/metadata/properties" ma:root="true" ma:fieldsID="3fc8f8f65a893bdb5d4ead1f7a043a6a" ns3:_="" ns4:_="">
    <xsd:import namespace="bca42fc1-4880-40d4-8ef3-5377c753750d"/>
    <xsd:import namespace="38de771e-5b7d-459a-b0ec-5eb01b48c5e9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TeamsChannelId" minOccurs="0"/>
                <xsd:element ref="ns3:Math_Settings" minOccurs="0"/>
                <xsd:element ref="ns3:IsNotebookLocked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42fc1-4880-40d4-8ef3-5377c753750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TeamsChannelId" ma:index="28" nillable="true" ma:displayName="Teams Channel Id" ma:internalName="TeamsChannelId">
      <xsd:simpleType>
        <xsd:restriction base="dms:Text"/>
      </xsd:simpleType>
    </xsd:element>
    <xsd:element name="Math_Settings" ma:index="29" nillable="true" ma:displayName="Math Settings" ma:internalName="Math_Settings">
      <xsd:simpleType>
        <xsd:restriction base="dms:Text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771e-5b7d-459a-b0ec-5eb01b48c5e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bca42fc1-4880-40d4-8ef3-5377c753750d">
      <UserInfo>
        <DisplayName/>
        <AccountId xsi:nil="true"/>
        <AccountType/>
      </UserInfo>
    </Student_Groups>
    <Templates xmlns="bca42fc1-4880-40d4-8ef3-5377c753750d" xsi:nil="true"/>
    <TeamsChannelId xmlns="bca42fc1-4880-40d4-8ef3-5377c753750d" xsi:nil="true"/>
    <NotebookType xmlns="bca42fc1-4880-40d4-8ef3-5377c753750d" xsi:nil="true"/>
    <Students xmlns="bca42fc1-4880-40d4-8ef3-5377c753750d">
      <UserInfo>
        <DisplayName/>
        <AccountId xsi:nil="true"/>
        <AccountType/>
      </UserInfo>
    </Students>
    <Math_Settings xmlns="bca42fc1-4880-40d4-8ef3-5377c753750d" xsi:nil="true"/>
    <FolderType xmlns="bca42fc1-4880-40d4-8ef3-5377c753750d" xsi:nil="true"/>
    <Owner xmlns="bca42fc1-4880-40d4-8ef3-5377c753750d">
      <UserInfo>
        <DisplayName/>
        <AccountId xsi:nil="true"/>
        <AccountType/>
      </UserInfo>
    </Owner>
    <Has_Teacher_Only_SectionGroup xmlns="bca42fc1-4880-40d4-8ef3-5377c753750d" xsi:nil="true"/>
    <DefaultSectionNames xmlns="bca42fc1-4880-40d4-8ef3-5377c753750d" xsi:nil="true"/>
    <AppVersion xmlns="bca42fc1-4880-40d4-8ef3-5377c753750d" xsi:nil="true"/>
    <Invited_Teachers xmlns="bca42fc1-4880-40d4-8ef3-5377c753750d" xsi:nil="true"/>
    <Invited_Students xmlns="bca42fc1-4880-40d4-8ef3-5377c753750d" xsi:nil="true"/>
    <IsNotebookLocked xmlns="bca42fc1-4880-40d4-8ef3-5377c753750d" xsi:nil="true"/>
    <Teachers xmlns="bca42fc1-4880-40d4-8ef3-5377c753750d">
      <UserInfo>
        <DisplayName/>
        <AccountId xsi:nil="true"/>
        <AccountType/>
      </UserInfo>
    </Teachers>
    <Is_Collaboration_Space_Locked xmlns="bca42fc1-4880-40d4-8ef3-5377c753750d" xsi:nil="true"/>
    <CultureName xmlns="bca42fc1-4880-40d4-8ef3-5377c753750d" xsi:nil="true"/>
    <Self_Registration_Enabled xmlns="bca42fc1-4880-40d4-8ef3-5377c753750d" xsi:nil="true"/>
  </documentManagement>
</p:properties>
</file>

<file path=customXml/itemProps1.xml><?xml version="1.0" encoding="utf-8"?>
<ds:datastoreItem xmlns:ds="http://schemas.openxmlformats.org/officeDocument/2006/customXml" ds:itemID="{E7996FB7-A661-44F9-8244-B30F87348E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42fc1-4880-40d4-8ef3-5377c753750d"/>
    <ds:schemaRef ds:uri="38de771e-5b7d-459a-b0ec-5eb01b48c5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20D3EC-AFAB-4EDF-93F9-7C91E9C9A9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962857-3E3A-4A62-822D-BCDC0CDE0CD4}">
  <ds:schemaRefs>
    <ds:schemaRef ds:uri="bca42fc1-4880-40d4-8ef3-5377c753750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8de771e-5b7d-459a-b0ec-5eb01b48c5e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233</Words>
  <Application>Microsoft Office PowerPoint</Application>
  <PresentationFormat>Laajakuva</PresentationFormat>
  <Paragraphs>39</Paragraphs>
  <Slides>9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Courier New</vt:lpstr>
      <vt:lpstr>Wingdings</vt:lpstr>
      <vt:lpstr/>
      <vt:lpstr>11. Ihmisen evoluutio</vt:lpstr>
      <vt:lpstr>Nykyihmisen kehittyminen</vt:lpstr>
      <vt:lpstr>Ihmisen ominaispiirteet ja evoluution tärkeät harppaukset</vt:lpstr>
      <vt:lpstr>Etelänapinat  Australopithecus -suku</vt:lpstr>
      <vt:lpstr>Kätevä- ja pystyihminen   Homo habilis ja Homo erectus </vt:lpstr>
      <vt:lpstr>Neandertalinihminen   Homo neanderthalensis </vt:lpstr>
      <vt:lpstr>Nykyihminen </vt:lpstr>
      <vt:lpstr>Kehitysvaiheiden kallot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Katri Sarlund</cp:lastModifiedBy>
  <cp:revision>35</cp:revision>
  <dcterms:modified xsi:type="dcterms:W3CDTF">2022-01-20T08:55:02Z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0x010100EA572D60517C314989D813E3C215F105</vt:lpwstr>
  </property>
</Properties>
</file>