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701" r:id="rId3"/>
  </p:sldMasterIdLst>
  <p:notesMasterIdLst>
    <p:notesMasterId r:id="rId20"/>
  </p:notesMasterIdLst>
  <p:sldIdLst>
    <p:sldId id="334" r:id="rId4"/>
    <p:sldId id="429" r:id="rId5"/>
    <p:sldId id="418" r:id="rId6"/>
    <p:sldId id="411" r:id="rId7"/>
    <p:sldId id="412" r:id="rId8"/>
    <p:sldId id="421" r:id="rId9"/>
    <p:sldId id="403" r:id="rId10"/>
    <p:sldId id="419" r:id="rId11"/>
    <p:sldId id="352" r:id="rId12"/>
    <p:sldId id="378" r:id="rId13"/>
    <p:sldId id="408" r:id="rId14"/>
    <p:sldId id="415" r:id="rId15"/>
    <p:sldId id="409" r:id="rId16"/>
    <p:sldId id="417" r:id="rId17"/>
    <p:sldId id="386" r:id="rId18"/>
    <p:sldId id="42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65" autoAdjust="0"/>
    <p:restoredTop sz="94095" autoAdjust="0"/>
  </p:normalViewPr>
  <p:slideViewPr>
    <p:cSldViewPr snapToGrid="0">
      <p:cViewPr varScale="1">
        <p:scale>
          <a:sx n="59" d="100"/>
          <a:sy n="59" d="100"/>
        </p:scale>
        <p:origin x="1708" y="52"/>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BF870-5165-496B-A921-9ED6010D9BF8}" type="datetimeFigureOut">
              <a:rPr lang="fi-FI" smtClean="0"/>
              <a:t>3.2.2026</a:t>
            </a:fld>
            <a:endParaRPr lang="fi-FI"/>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DF9FF5-8DA1-4DC2-BD9D-8D85D57693C6}" type="slidenum">
              <a:rPr lang="fi-FI" smtClean="0"/>
              <a:t>‹#›</a:t>
            </a:fld>
            <a:endParaRPr lang="fi-FI"/>
          </a:p>
        </p:txBody>
      </p:sp>
    </p:spTree>
    <p:extLst>
      <p:ext uri="{BB962C8B-B14F-4D97-AF65-F5344CB8AC3E}">
        <p14:creationId xmlns:p14="http://schemas.microsoft.com/office/powerpoint/2010/main" val="78049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rgbClr val="C7C9C8"/>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4034FB0-F16B-984E-9F7F-EBDE0736108B}" type="datetime1">
              <a:rPr lang="fi-FI" smtClean="0"/>
              <a:t>3.2.2026</a:t>
            </a:fld>
            <a:endParaRPr lang="fi-FI" dirty="0"/>
          </a:p>
        </p:txBody>
      </p:sp>
    </p:spTree>
    <p:extLst>
      <p:ext uri="{BB962C8B-B14F-4D97-AF65-F5344CB8AC3E}">
        <p14:creationId xmlns:p14="http://schemas.microsoft.com/office/powerpoint/2010/main" val="77572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tsikko ja sisältö">
    <p:spTree>
      <p:nvGrpSpPr>
        <p:cNvPr id="1" name=""/>
        <p:cNvGrpSpPr/>
        <p:nvPr/>
      </p:nvGrpSpPr>
      <p:grpSpPr>
        <a:xfrm>
          <a:off x="0" y="0"/>
          <a:ext cx="0" cy="0"/>
          <a:chOff x="0" y="0"/>
          <a:chExt cx="0" cy="0"/>
        </a:xfrm>
      </p:grpSpPr>
      <p:pic>
        <p:nvPicPr>
          <p:cNvPr id="18" name="Kuva 17"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28807" y="0"/>
            <a:ext cx="5315193" cy="6560858"/>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7597C8C4-6DA1-C742-9D46-E5003B0E5B74}" type="datetime1">
              <a:rPr lang="fi-FI" smtClean="0"/>
              <a:t>3.2.2026</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909955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tsikko ja sisältö">
    <p:spTree>
      <p:nvGrpSpPr>
        <p:cNvPr id="1" name=""/>
        <p:cNvGrpSpPr/>
        <p:nvPr/>
      </p:nvGrpSpPr>
      <p:grpSpPr>
        <a:xfrm>
          <a:off x="0" y="0"/>
          <a:ext cx="0" cy="0"/>
          <a:chOff x="0" y="0"/>
          <a:chExt cx="0" cy="0"/>
        </a:xfrm>
      </p:grpSpPr>
      <p:pic>
        <p:nvPicPr>
          <p:cNvPr id="9" name="Kuva 8"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78613" y="0"/>
            <a:ext cx="5265388"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8" name="Suorakulmio 7"/>
          <p:cNvSpPr/>
          <p:nvPr userDrawn="1"/>
        </p:nvSpPr>
        <p:spPr>
          <a:xfrm>
            <a:off x="1"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Otsikko 1"/>
          <p:cNvSpPr>
            <a:spLocks noGrp="1"/>
          </p:cNvSpPr>
          <p:nvPr>
            <p:ph type="title"/>
          </p:nvPr>
        </p:nvSpPr>
        <p:spPr>
          <a:xfrm>
            <a:off x="457201" y="1516842"/>
            <a:ext cx="4741260" cy="1589105"/>
          </a:xfrm>
        </p:spPr>
        <p:txBody>
          <a:bodyPr>
            <a:normAutofit/>
          </a:bodyPr>
          <a:lstStyle>
            <a:lvl1pPr algn="l">
              <a:defRPr sz="3600" b="1">
                <a:solidFill>
                  <a:schemeClr val="tx2"/>
                </a:solidFill>
                <a:latin typeface="Helvetica" pitchFamily="34" charset="0"/>
                <a:cs typeface="Helvetica" pitchFamily="34" charset="0"/>
              </a:defRPr>
            </a:lvl1pPr>
          </a:lstStyle>
          <a:p>
            <a:r>
              <a:rPr lang="fi-FI" dirty="0"/>
              <a:t>Muokkaa perustyylejä naps.</a:t>
            </a:r>
          </a:p>
        </p:txBody>
      </p:sp>
      <p:sp>
        <p:nvSpPr>
          <p:cNvPr id="16"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17"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2F6C6FE-2BCB-574D-9E89-D023255ACA90}" type="datetime1">
              <a:rPr lang="fi-FI" smtClean="0"/>
              <a:t>3.2.2026</a:t>
            </a:fld>
            <a:endParaRPr lang="fi-FI" dirty="0"/>
          </a:p>
        </p:txBody>
      </p:sp>
      <p:grpSp>
        <p:nvGrpSpPr>
          <p:cNvPr id="18" name="Group 17"/>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23832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Otsikko ja sisältö">
    <p:spTree>
      <p:nvGrpSpPr>
        <p:cNvPr id="1" name=""/>
        <p:cNvGrpSpPr/>
        <p:nvPr/>
      </p:nvGrpSpPr>
      <p:grpSpPr>
        <a:xfrm>
          <a:off x="0" y="0"/>
          <a:ext cx="0" cy="0"/>
          <a:chOff x="0" y="0"/>
          <a:chExt cx="0" cy="0"/>
        </a:xfrm>
      </p:grpSpPr>
      <p:pic>
        <p:nvPicPr>
          <p:cNvPr id="10" name="Kuva 9" descr="DSC_0688_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816355" y="0"/>
            <a:ext cx="5327645" cy="6540486"/>
          </a:xfrm>
          <a:prstGeom prst="rect">
            <a:avLst/>
          </a:prstGeom>
        </p:spPr>
      </p:pic>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313B751-1C73-F140-8F4C-4EAC8C7B914C}" type="datetime1">
              <a:rPr lang="fi-FI" smtClean="0"/>
              <a:t>3.2.2026</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76975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tsikko ja sisältö">
    <p:spTree>
      <p:nvGrpSpPr>
        <p:cNvPr id="1" name=""/>
        <p:cNvGrpSpPr/>
        <p:nvPr/>
      </p:nvGrpSpPr>
      <p:grpSpPr>
        <a:xfrm>
          <a:off x="0" y="0"/>
          <a:ext cx="0" cy="0"/>
          <a:chOff x="0" y="0"/>
          <a:chExt cx="0" cy="0"/>
        </a:xfrm>
      </p:grpSpPr>
      <p:sp>
        <p:nvSpPr>
          <p:cNvPr id="11" name="Kuvan paikkamerkki 10"/>
          <p:cNvSpPr>
            <a:spLocks noGrp="1"/>
          </p:cNvSpPr>
          <p:nvPr>
            <p:ph type="pic" sz="quarter" idx="13"/>
          </p:nvPr>
        </p:nvSpPr>
        <p:spPr>
          <a:xfrm>
            <a:off x="3945499" y="0"/>
            <a:ext cx="5198502" cy="6540500"/>
          </a:xfrm>
          <a:custGeom>
            <a:avLst/>
            <a:gdLst>
              <a:gd name="connsiteX0" fmla="*/ 0 w 5198502"/>
              <a:gd name="connsiteY0" fmla="*/ 0 h 6540500"/>
              <a:gd name="connsiteX1" fmla="*/ 5198502 w 5198502"/>
              <a:gd name="connsiteY1" fmla="*/ 0 h 6540500"/>
              <a:gd name="connsiteX2" fmla="*/ 5198502 w 5198502"/>
              <a:gd name="connsiteY2" fmla="*/ 6540500 h 6540500"/>
              <a:gd name="connsiteX3" fmla="*/ 0 w 5198502"/>
              <a:gd name="connsiteY3" fmla="*/ 6540500 h 6540500"/>
              <a:gd name="connsiteX4" fmla="*/ 0 w 5198502"/>
              <a:gd name="connsiteY4" fmla="*/ 0 h 6540500"/>
              <a:gd name="connsiteX0" fmla="*/ 2422782 w 5198502"/>
              <a:gd name="connsiteY0" fmla="*/ 18496 h 6540500"/>
              <a:gd name="connsiteX1" fmla="*/ 5198502 w 5198502"/>
              <a:gd name="connsiteY1" fmla="*/ 0 h 6540500"/>
              <a:gd name="connsiteX2" fmla="*/ 5198502 w 5198502"/>
              <a:gd name="connsiteY2" fmla="*/ 6540500 h 6540500"/>
              <a:gd name="connsiteX3" fmla="*/ 0 w 5198502"/>
              <a:gd name="connsiteY3" fmla="*/ 6540500 h 6540500"/>
              <a:gd name="connsiteX4" fmla="*/ 2422782 w 5198502"/>
              <a:gd name="connsiteY4" fmla="*/ 18496 h 6540500"/>
              <a:gd name="connsiteX0" fmla="*/ 2694035 w 5198502"/>
              <a:gd name="connsiteY0" fmla="*/ 0 h 6583656"/>
              <a:gd name="connsiteX1" fmla="*/ 5198502 w 5198502"/>
              <a:gd name="connsiteY1" fmla="*/ 43156 h 6583656"/>
              <a:gd name="connsiteX2" fmla="*/ 5198502 w 5198502"/>
              <a:gd name="connsiteY2" fmla="*/ 6583656 h 6583656"/>
              <a:gd name="connsiteX3" fmla="*/ 0 w 5198502"/>
              <a:gd name="connsiteY3" fmla="*/ 6583656 h 6583656"/>
              <a:gd name="connsiteX4" fmla="*/ 2694035 w 5198502"/>
              <a:gd name="connsiteY4" fmla="*/ 0 h 6583656"/>
              <a:gd name="connsiteX0" fmla="*/ 2435112 w 5198502"/>
              <a:gd name="connsiteY0" fmla="*/ 36991 h 6540500"/>
              <a:gd name="connsiteX1" fmla="*/ 5198502 w 5198502"/>
              <a:gd name="connsiteY1" fmla="*/ 0 h 6540500"/>
              <a:gd name="connsiteX2" fmla="*/ 5198502 w 5198502"/>
              <a:gd name="connsiteY2" fmla="*/ 6540500 h 6540500"/>
              <a:gd name="connsiteX3" fmla="*/ 0 w 5198502"/>
              <a:gd name="connsiteY3" fmla="*/ 6540500 h 6540500"/>
              <a:gd name="connsiteX4" fmla="*/ 2435112 w 5198502"/>
              <a:gd name="connsiteY4" fmla="*/ 36991 h 6540500"/>
              <a:gd name="connsiteX0" fmla="*/ 2428947 w 5198502"/>
              <a:gd name="connsiteY0" fmla="*/ 6165 h 6540500"/>
              <a:gd name="connsiteX1" fmla="*/ 5198502 w 5198502"/>
              <a:gd name="connsiteY1" fmla="*/ 0 h 6540500"/>
              <a:gd name="connsiteX2" fmla="*/ 5198502 w 5198502"/>
              <a:gd name="connsiteY2" fmla="*/ 6540500 h 6540500"/>
              <a:gd name="connsiteX3" fmla="*/ 0 w 5198502"/>
              <a:gd name="connsiteY3" fmla="*/ 6540500 h 6540500"/>
              <a:gd name="connsiteX4" fmla="*/ 2428947 w 5198502"/>
              <a:gd name="connsiteY4" fmla="*/ 6165 h 6540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98502" h="6540500">
                <a:moveTo>
                  <a:pt x="2428947" y="6165"/>
                </a:moveTo>
                <a:lnTo>
                  <a:pt x="5198502" y="0"/>
                </a:lnTo>
                <a:lnTo>
                  <a:pt x="5198502" y="6540500"/>
                </a:lnTo>
                <a:lnTo>
                  <a:pt x="0" y="6540500"/>
                </a:lnTo>
                <a:lnTo>
                  <a:pt x="2428947" y="6165"/>
                </a:lnTo>
                <a:close/>
              </a:path>
            </a:pathLst>
          </a:custGeom>
          <a:solidFill>
            <a:schemeClr val="accent5"/>
          </a:solidFill>
        </p:spPr>
        <p:txBody>
          <a:bodyPr anchor="ctr"/>
          <a:lstStyle>
            <a:lvl1pPr marL="0" indent="0" algn="ctr">
              <a:buNone/>
              <a:defRPr>
                <a:solidFill>
                  <a:schemeClr val="tx2"/>
                </a:solidFill>
                <a:latin typeface="Helvetica" pitchFamily="34" charset="0"/>
              </a:defRPr>
            </a:lvl1pPr>
          </a:lstStyle>
          <a:p>
            <a:endParaRPr lang="fi-FI" dirty="0"/>
          </a:p>
        </p:txBody>
      </p:sp>
      <p:sp>
        <p:nvSpPr>
          <p:cNvPr id="7" name="Suorakulmio 6"/>
          <p:cNvSpPr/>
          <p:nvPr userDrawn="1"/>
        </p:nvSpPr>
        <p:spPr>
          <a:xfrm>
            <a:off x="0" y="0"/>
            <a:ext cx="6375120" cy="6864136"/>
          </a:xfrm>
          <a:custGeom>
            <a:avLst/>
            <a:gdLst>
              <a:gd name="connsiteX0" fmla="*/ 0 w 6553200"/>
              <a:gd name="connsiteY0" fmla="*/ 0 h 6858000"/>
              <a:gd name="connsiteX1" fmla="*/ 6553200 w 6553200"/>
              <a:gd name="connsiteY1" fmla="*/ 0 h 6858000"/>
              <a:gd name="connsiteX2" fmla="*/ 6553200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737066 w 6553200"/>
              <a:gd name="connsiteY2" fmla="*/ 6858000 h 6858000"/>
              <a:gd name="connsiteX3" fmla="*/ 0 w 6553200"/>
              <a:gd name="connsiteY3" fmla="*/ 6858000 h 6858000"/>
              <a:gd name="connsiteX4" fmla="*/ 0 w 6553200"/>
              <a:gd name="connsiteY4" fmla="*/ 0 h 6858000"/>
              <a:gd name="connsiteX0" fmla="*/ 0 w 6553200"/>
              <a:gd name="connsiteY0" fmla="*/ 0 h 6858000"/>
              <a:gd name="connsiteX1" fmla="*/ 6553200 w 6553200"/>
              <a:gd name="connsiteY1" fmla="*/ 0 h 6858000"/>
              <a:gd name="connsiteX2" fmla="*/ 3914992 w 6553200"/>
              <a:gd name="connsiteY2" fmla="*/ 6839594 h 6858000"/>
              <a:gd name="connsiteX3" fmla="*/ 0 w 6553200"/>
              <a:gd name="connsiteY3" fmla="*/ 6858000 h 6858000"/>
              <a:gd name="connsiteX4" fmla="*/ 0 w 6553200"/>
              <a:gd name="connsiteY4" fmla="*/ 0 h 6858000"/>
              <a:gd name="connsiteX0" fmla="*/ 0 w 6553200"/>
              <a:gd name="connsiteY0" fmla="*/ 0 h 6864136"/>
              <a:gd name="connsiteX1" fmla="*/ 6553200 w 6553200"/>
              <a:gd name="connsiteY1" fmla="*/ 0 h 6864136"/>
              <a:gd name="connsiteX2" fmla="*/ 3921127 w 6553200"/>
              <a:gd name="connsiteY2" fmla="*/ 6864136 h 6864136"/>
              <a:gd name="connsiteX3" fmla="*/ 0 w 6553200"/>
              <a:gd name="connsiteY3" fmla="*/ 6858000 h 6864136"/>
              <a:gd name="connsiteX4" fmla="*/ 0 w 6553200"/>
              <a:gd name="connsiteY4" fmla="*/ 0 h 6864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864136">
                <a:moveTo>
                  <a:pt x="0" y="0"/>
                </a:moveTo>
                <a:lnTo>
                  <a:pt x="6553200" y="0"/>
                </a:lnTo>
                <a:lnTo>
                  <a:pt x="3921127" y="6864136"/>
                </a:lnTo>
                <a:lnTo>
                  <a:pt x="0" y="6858000"/>
                </a:lnTo>
                <a:lnTo>
                  <a:pt x="0" y="0"/>
                </a:lnTo>
                <a:close/>
              </a:path>
            </a:pathLst>
          </a:cu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tx2"/>
              </a:solidFill>
              <a:latin typeface="Helvetica" pitchFamily="34" charset="0"/>
            </a:endParaRPr>
          </a:p>
        </p:txBody>
      </p:sp>
      <p:sp>
        <p:nvSpPr>
          <p:cNvPr id="2" name="Otsikko 1"/>
          <p:cNvSpPr>
            <a:spLocks noGrp="1"/>
          </p:cNvSpPr>
          <p:nvPr>
            <p:ph type="title"/>
          </p:nvPr>
        </p:nvSpPr>
        <p:spPr>
          <a:xfrm>
            <a:off x="457201" y="1516842"/>
            <a:ext cx="4741260" cy="1589105"/>
          </a:xfrm>
        </p:spPr>
        <p:txBody>
          <a:bodyPr/>
          <a:lstStyle>
            <a:lvl1pPr algn="l">
              <a:defRPr b="1" i="0">
                <a:solidFill>
                  <a:schemeClr val="tx2"/>
                </a:solidFill>
                <a:latin typeface="Helvetica" pitchFamily="34" charset="0"/>
                <a:cs typeface="Helvetica" pitchFamily="34" charset="0"/>
              </a:defRPr>
            </a:lvl1pPr>
          </a:lstStyle>
          <a:p>
            <a:r>
              <a:rPr lang="fi-FI" dirty="0"/>
              <a:t>Muokkaa perustyylejä naps.</a:t>
            </a:r>
          </a:p>
        </p:txBody>
      </p:sp>
      <p:sp>
        <p:nvSpPr>
          <p:cNvPr id="3" name="Sisällön paikkamerkki 2"/>
          <p:cNvSpPr>
            <a:spLocks noGrp="1"/>
          </p:cNvSpPr>
          <p:nvPr>
            <p:ph idx="1"/>
          </p:nvPr>
        </p:nvSpPr>
        <p:spPr>
          <a:xfrm>
            <a:off x="457200" y="3382046"/>
            <a:ext cx="3620636" cy="2923411"/>
          </a:xfrm>
        </p:spPr>
        <p:txBody>
          <a:bodyPr>
            <a:normAutofit/>
          </a:bodyPr>
          <a:lstStyle>
            <a:lvl1pPr marL="0" indent="0">
              <a:lnSpc>
                <a:spcPct val="100000"/>
              </a:lnSpc>
              <a:buNone/>
              <a:defRPr sz="1800">
                <a:solidFill>
                  <a:schemeClr val="tx2"/>
                </a:solidFill>
                <a:latin typeface="Helvetica"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dirty="0"/>
              <a:t>Muokkaa tekstin perustyylejä napsauttamalla</a:t>
            </a:r>
          </a:p>
        </p:txBody>
      </p:sp>
      <p:sp>
        <p:nvSpPr>
          <p:cNvPr id="8" name="Suorakulmio 7"/>
          <p:cNvSpPr/>
          <p:nvPr userDrawn="1"/>
        </p:nvSpPr>
        <p:spPr>
          <a:xfrm>
            <a:off x="-1" y="6540486"/>
            <a:ext cx="9144000" cy="3236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9A905CFF-917D-A547-A88A-94A61F8F474F}" type="datetime1">
              <a:rPr lang="fi-FI" smtClean="0"/>
              <a:t>3.2.2026</a:t>
            </a:fld>
            <a:endParaRPr lang="fi-FI" dirty="0"/>
          </a:p>
        </p:txBody>
      </p:sp>
      <p:sp>
        <p:nvSpPr>
          <p:cNvPr id="5" name="Alatunnisteen paikkamerkki 4"/>
          <p:cNvSpPr>
            <a:spLocks noGrp="1"/>
          </p:cNvSpPr>
          <p:nvPr>
            <p:ph type="ftr" sz="quarter" idx="11"/>
          </p:nvPr>
        </p:nvSpPr>
        <p:spPr>
          <a:xfrm>
            <a:off x="5343906"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userDrawn="1"/>
        </p:nvGrpSpPr>
        <p:grpSpPr>
          <a:xfrm>
            <a:off x="457201" y="0"/>
            <a:ext cx="763388" cy="1028096"/>
            <a:chOff x="457200" y="0"/>
            <a:chExt cx="763388" cy="1028096"/>
          </a:xfrm>
        </p:grpSpPr>
        <p:sp>
          <p:nvSpPr>
            <p:cNvPr id="20"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1"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638071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4" name="Kuva 3" descr="DSC_05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450"/>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7"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6E5C5AF-6D6F-D644-9C80-9D05F775ED69}" type="datetime1">
              <a:rPr lang="fi-FI" smtClean="0"/>
              <a:t>3.2.2026</a:t>
            </a:fld>
            <a:endParaRPr lang="fi-FI" dirty="0"/>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21" name="Group 20"/>
          <p:cNvGrpSpPr/>
          <p:nvPr userDrawn="1"/>
        </p:nvGrpSpPr>
        <p:grpSpPr>
          <a:xfrm>
            <a:off x="457201"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3"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3857360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Osan ylätunniste">
    <p:spTree>
      <p:nvGrpSpPr>
        <p:cNvPr id="1" name=""/>
        <p:cNvGrpSpPr/>
        <p:nvPr/>
      </p:nvGrpSpPr>
      <p:grpSpPr>
        <a:xfrm>
          <a:off x="0" y="0"/>
          <a:ext cx="0" cy="0"/>
          <a:chOff x="0" y="0"/>
          <a:chExt cx="0" cy="0"/>
        </a:xfrm>
      </p:grpSpPr>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pic>
        <p:nvPicPr>
          <p:cNvPr id="5" name="Kuva 4" descr="_DSC846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473824"/>
          </a:xfrm>
          <a:prstGeom prst="rect">
            <a:avLst/>
          </a:prstGeom>
        </p:spPr>
      </p:pic>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49C7791E-4FCD-2640-935C-D1D44CC31DD8}" type="datetime1">
              <a:rPr lang="fi-FI" smtClean="0"/>
              <a:t>3.2.2026</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765191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san ylätunniste">
    <p:spTree>
      <p:nvGrpSpPr>
        <p:cNvPr id="1" name=""/>
        <p:cNvGrpSpPr/>
        <p:nvPr/>
      </p:nvGrpSpPr>
      <p:grpSpPr>
        <a:xfrm>
          <a:off x="0" y="0"/>
          <a:ext cx="0" cy="0"/>
          <a:chOff x="0" y="0"/>
          <a:chExt cx="0" cy="0"/>
        </a:xfrm>
      </p:grpSpPr>
      <p:sp>
        <p:nvSpPr>
          <p:cNvPr id="6" name="Kuvan paikkamerkki 5"/>
          <p:cNvSpPr>
            <a:spLocks noGrp="1"/>
          </p:cNvSpPr>
          <p:nvPr>
            <p:ph type="pic" sz="quarter" idx="12"/>
          </p:nvPr>
        </p:nvSpPr>
        <p:spPr>
          <a:xfrm>
            <a:off x="0" y="0"/>
            <a:ext cx="9144000" cy="3473450"/>
          </a:xfrm>
          <a:custGeom>
            <a:avLst/>
            <a:gdLst>
              <a:gd name="connsiteX0" fmla="*/ 0 w 9144000"/>
              <a:gd name="connsiteY0" fmla="*/ 0 h 3473450"/>
              <a:gd name="connsiteX1" fmla="*/ 9144000 w 9144000"/>
              <a:gd name="connsiteY1" fmla="*/ 0 h 3473450"/>
              <a:gd name="connsiteX2" fmla="*/ 9144000 w 9144000"/>
              <a:gd name="connsiteY2" fmla="*/ 3473450 h 3473450"/>
              <a:gd name="connsiteX3" fmla="*/ 0 w 9144000"/>
              <a:gd name="connsiteY3" fmla="*/ 3473450 h 3473450"/>
              <a:gd name="connsiteX4" fmla="*/ 0 w 9144000"/>
              <a:gd name="connsiteY4" fmla="*/ 0 h 3473450"/>
              <a:gd name="connsiteX0" fmla="*/ 0 w 9144000"/>
              <a:gd name="connsiteY0" fmla="*/ 0 h 3473450"/>
              <a:gd name="connsiteX1" fmla="*/ 419209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394184 w 9144000"/>
              <a:gd name="connsiteY1" fmla="*/ 12421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9144000 w 9144000"/>
              <a:gd name="connsiteY2" fmla="*/ 0 h 3473450"/>
              <a:gd name="connsiteX3" fmla="*/ 9144000 w 9144000"/>
              <a:gd name="connsiteY3" fmla="*/ 3473450 h 3473450"/>
              <a:gd name="connsiteX4" fmla="*/ 0 w 9144000"/>
              <a:gd name="connsiteY4" fmla="*/ 3473450 h 3473450"/>
              <a:gd name="connsiteX5" fmla="*/ 0 w 9144000"/>
              <a:gd name="connsiteY5" fmla="*/ 0 h 3473450"/>
              <a:gd name="connsiteX0" fmla="*/ 0 w 9144000"/>
              <a:gd name="connsiteY0" fmla="*/ 0 h 3473450"/>
              <a:gd name="connsiteX1" fmla="*/ 419208 w 9144000"/>
              <a:gd name="connsiteY1" fmla="*/ 6165 h 3473450"/>
              <a:gd name="connsiteX2" fmla="*/ 444180 w 9144000"/>
              <a:gd name="connsiteY2" fmla="*/ 1144825 h 3473450"/>
              <a:gd name="connsiteX3" fmla="*/ 9144000 w 9144000"/>
              <a:gd name="connsiteY3" fmla="*/ 0 h 3473450"/>
              <a:gd name="connsiteX4" fmla="*/ 9144000 w 9144000"/>
              <a:gd name="connsiteY4" fmla="*/ 3473450 h 3473450"/>
              <a:gd name="connsiteX5" fmla="*/ 0 w 9144000"/>
              <a:gd name="connsiteY5" fmla="*/ 3473450 h 3473450"/>
              <a:gd name="connsiteX6" fmla="*/ 0 w 9144000"/>
              <a:gd name="connsiteY6" fmla="*/ 0 h 3473450"/>
              <a:gd name="connsiteX0" fmla="*/ 0 w 9144000"/>
              <a:gd name="connsiteY0" fmla="*/ 0 h 3473450"/>
              <a:gd name="connsiteX1" fmla="*/ 419208 w 9144000"/>
              <a:gd name="connsiteY1" fmla="*/ 6165 h 3473450"/>
              <a:gd name="connsiteX2" fmla="*/ 444180 w 9144000"/>
              <a:gd name="connsiteY2" fmla="*/ 1144825 h 3473450"/>
              <a:gd name="connsiteX3" fmla="*/ 1388843 w 9144000"/>
              <a:gd name="connsiteY3" fmla="*/ 6256 h 3473450"/>
              <a:gd name="connsiteX4" fmla="*/ 9144000 w 9144000"/>
              <a:gd name="connsiteY4" fmla="*/ 0 h 3473450"/>
              <a:gd name="connsiteX5" fmla="*/ 9144000 w 9144000"/>
              <a:gd name="connsiteY5" fmla="*/ 3473450 h 3473450"/>
              <a:gd name="connsiteX6" fmla="*/ 0 w 9144000"/>
              <a:gd name="connsiteY6" fmla="*/ 3473450 h 3473450"/>
              <a:gd name="connsiteX7" fmla="*/ 0 w 9144000"/>
              <a:gd name="connsiteY7"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70075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44180 w 9144000"/>
              <a:gd name="connsiteY2" fmla="*/ 114482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616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37507 w 9144000"/>
              <a:gd name="connsiteY1" fmla="*/ 104986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95099 w 9144000"/>
              <a:gd name="connsiteY3" fmla="*/ 113856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0459 w 9144000"/>
              <a:gd name="connsiteY3" fmla="*/ 1263011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0 w 9144000"/>
              <a:gd name="connsiteY7" fmla="*/ 3473450 h 3473450"/>
              <a:gd name="connsiteX8" fmla="*/ 0 w 9144000"/>
              <a:gd name="connsiteY8"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28218 w 9144000"/>
              <a:gd name="connsiteY7" fmla="*/ 3473378 h 3473450"/>
              <a:gd name="connsiteX8" fmla="*/ 0 w 9144000"/>
              <a:gd name="connsiteY8" fmla="*/ 3473450 h 3473450"/>
              <a:gd name="connsiteX9" fmla="*/ 0 w 9144000"/>
              <a:gd name="connsiteY9"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625856 w 9144000"/>
              <a:gd name="connsiteY7" fmla="*/ 3473378 h 3473450"/>
              <a:gd name="connsiteX8" fmla="*/ 428218 w 9144000"/>
              <a:gd name="connsiteY8" fmla="*/ 3473378 h 3473450"/>
              <a:gd name="connsiteX9" fmla="*/ 0 w 9144000"/>
              <a:gd name="connsiteY9" fmla="*/ 3473450 h 3473450"/>
              <a:gd name="connsiteX10" fmla="*/ 0 w 9144000"/>
              <a:gd name="connsiteY10"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625856 w 9144000"/>
              <a:gd name="connsiteY8" fmla="*/ 3473378 h 3473450"/>
              <a:gd name="connsiteX9" fmla="*/ 428218 w 9144000"/>
              <a:gd name="connsiteY9" fmla="*/ 3473378 h 3473450"/>
              <a:gd name="connsiteX10" fmla="*/ 0 w 9144000"/>
              <a:gd name="connsiteY10" fmla="*/ 3473450 h 3473450"/>
              <a:gd name="connsiteX11" fmla="*/ 0 w 9144000"/>
              <a:gd name="connsiteY11"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589614 w 9144000"/>
              <a:gd name="connsiteY8" fmla="*/ 3469718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625856 w 9144000"/>
              <a:gd name="connsiteY9" fmla="*/ 3473378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387779 w 9144000"/>
              <a:gd name="connsiteY3" fmla="*/ 114222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388843 w 9144000"/>
              <a:gd name="connsiteY4" fmla="*/ 625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48884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9289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512187 w 9144000"/>
              <a:gd name="connsiteY3" fmla="*/ 114222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22221 w 9144000"/>
              <a:gd name="connsiteY2" fmla="*/ 114116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19208 w 9144000"/>
              <a:gd name="connsiteY1" fmla="*/ 2505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7689 h 3473450"/>
              <a:gd name="connsiteX2" fmla="*/ 463690 w 9144000"/>
              <a:gd name="connsiteY2" fmla="*/ 1084145 h 3473450"/>
              <a:gd name="connsiteX3" fmla="*/ 1284105 w 9144000"/>
              <a:gd name="connsiteY3" fmla="*/ 1085209 h 3473450"/>
              <a:gd name="connsiteX4" fmla="*/ 1285170 w 9144000"/>
              <a:gd name="connsiteY4" fmla="*/ 11439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90354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9296 h 3482746"/>
              <a:gd name="connsiteX1" fmla="*/ 460678 w 9144000"/>
              <a:gd name="connsiteY1" fmla="*/ 16985 h 3482746"/>
              <a:gd name="connsiteX2" fmla="*/ 463690 w 9144000"/>
              <a:gd name="connsiteY2" fmla="*/ 1093441 h 3482746"/>
              <a:gd name="connsiteX3" fmla="*/ 1284105 w 9144000"/>
              <a:gd name="connsiteY3" fmla="*/ 1094505 h 3482746"/>
              <a:gd name="connsiteX4" fmla="*/ 1414763 w 9144000"/>
              <a:gd name="connsiteY4" fmla="*/ 0 h 3482746"/>
              <a:gd name="connsiteX5" fmla="*/ 9144000 w 9144000"/>
              <a:gd name="connsiteY5" fmla="*/ 9296 h 3482746"/>
              <a:gd name="connsiteX6" fmla="*/ 9144000 w 9144000"/>
              <a:gd name="connsiteY6" fmla="*/ 3482746 h 3482746"/>
              <a:gd name="connsiteX7" fmla="*/ 4776273 w 9144000"/>
              <a:gd name="connsiteY7" fmla="*/ 3482674 h 3482746"/>
              <a:gd name="connsiteX8" fmla="*/ 4776273 w 9144000"/>
              <a:gd name="connsiteY8" fmla="*/ 2732366 h 3482746"/>
              <a:gd name="connsiteX9" fmla="*/ 424558 w 9144000"/>
              <a:gd name="connsiteY9" fmla="*/ 2728706 h 3482746"/>
              <a:gd name="connsiteX10" fmla="*/ 428218 w 9144000"/>
              <a:gd name="connsiteY10" fmla="*/ 3482674 h 3482746"/>
              <a:gd name="connsiteX11" fmla="*/ 0 w 9144000"/>
              <a:gd name="connsiteY11" fmla="*/ 3482746 h 3482746"/>
              <a:gd name="connsiteX12" fmla="*/ 0 w 9144000"/>
              <a:gd name="connsiteY12" fmla="*/ 9296 h 3482746"/>
              <a:gd name="connsiteX0" fmla="*/ 0 w 9144000"/>
              <a:gd name="connsiteY0" fmla="*/ 4112 h 3477562"/>
              <a:gd name="connsiteX1" fmla="*/ 460678 w 9144000"/>
              <a:gd name="connsiteY1" fmla="*/ 11801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5862 w 9144000"/>
              <a:gd name="connsiteY1" fmla="*/ 1434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84105 w 9144000"/>
              <a:gd name="connsiteY3" fmla="*/ 108932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90 w 9144000"/>
              <a:gd name="connsiteY2" fmla="*/ 1088257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72123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3284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25266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118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80 w 9144000"/>
              <a:gd name="connsiteY2" fmla="*/ 102144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753918 w 9144000"/>
              <a:gd name="connsiteY2" fmla="*/ 1432687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75727 w 9144000"/>
              <a:gd name="connsiteY2" fmla="*/ 1499211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626918 w 9144000"/>
              <a:gd name="connsiteY2" fmla="*/ 151735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57584 w 9144000"/>
              <a:gd name="connsiteY2" fmla="*/ 1523402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9679 w 9144000"/>
              <a:gd name="connsiteY2" fmla="*/ 1033544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584583 w 9144000"/>
              <a:gd name="connsiteY2" fmla="*/ 1172639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90095 w 9144000"/>
              <a:gd name="connsiteY3" fmla="*/ 1119275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4112 h 3477562"/>
              <a:gd name="connsiteX1" fmla="*/ 460678 w 9144000"/>
              <a:gd name="connsiteY1" fmla="*/ 6617 h 3477562"/>
              <a:gd name="connsiteX2" fmla="*/ 463631 w 9144000"/>
              <a:gd name="connsiteY2" fmla="*/ 1027496 h 3477562"/>
              <a:gd name="connsiteX3" fmla="*/ 1217523 w 9144000"/>
              <a:gd name="connsiteY3" fmla="*/ 1028561 h 3477562"/>
              <a:gd name="connsiteX4" fmla="*/ 1279988 w 9144000"/>
              <a:gd name="connsiteY4" fmla="*/ 0 h 3477562"/>
              <a:gd name="connsiteX5" fmla="*/ 9144000 w 9144000"/>
              <a:gd name="connsiteY5" fmla="*/ 4112 h 3477562"/>
              <a:gd name="connsiteX6" fmla="*/ 9144000 w 9144000"/>
              <a:gd name="connsiteY6" fmla="*/ 3477562 h 3477562"/>
              <a:gd name="connsiteX7" fmla="*/ 4776273 w 9144000"/>
              <a:gd name="connsiteY7" fmla="*/ 3477490 h 3477562"/>
              <a:gd name="connsiteX8" fmla="*/ 4776273 w 9144000"/>
              <a:gd name="connsiteY8" fmla="*/ 2727182 h 3477562"/>
              <a:gd name="connsiteX9" fmla="*/ 424558 w 9144000"/>
              <a:gd name="connsiteY9" fmla="*/ 2723522 h 3477562"/>
              <a:gd name="connsiteX10" fmla="*/ 428218 w 9144000"/>
              <a:gd name="connsiteY10" fmla="*/ 3477490 h 3477562"/>
              <a:gd name="connsiteX11" fmla="*/ 0 w 9144000"/>
              <a:gd name="connsiteY11" fmla="*/ 3477562 h 3477562"/>
              <a:gd name="connsiteX12" fmla="*/ 0 w 9144000"/>
              <a:gd name="connsiteY12" fmla="*/ 4112 h 3477562"/>
              <a:gd name="connsiteX0" fmla="*/ 0 w 9144000"/>
              <a:gd name="connsiteY0" fmla="*/ 22255 h 3495705"/>
              <a:gd name="connsiteX1" fmla="*/ 460678 w 9144000"/>
              <a:gd name="connsiteY1" fmla="*/ 24760 h 3495705"/>
              <a:gd name="connsiteX2" fmla="*/ 463631 w 9144000"/>
              <a:gd name="connsiteY2" fmla="*/ 1045639 h 3495705"/>
              <a:gd name="connsiteX3" fmla="*/ 1217523 w 9144000"/>
              <a:gd name="connsiteY3" fmla="*/ 1046704 h 3495705"/>
              <a:gd name="connsiteX4" fmla="*/ 1207416 w 9144000"/>
              <a:gd name="connsiteY4" fmla="*/ 0 h 3495705"/>
              <a:gd name="connsiteX5" fmla="*/ 9144000 w 9144000"/>
              <a:gd name="connsiteY5" fmla="*/ 22255 h 3495705"/>
              <a:gd name="connsiteX6" fmla="*/ 9144000 w 9144000"/>
              <a:gd name="connsiteY6" fmla="*/ 3495705 h 3495705"/>
              <a:gd name="connsiteX7" fmla="*/ 4776273 w 9144000"/>
              <a:gd name="connsiteY7" fmla="*/ 3495633 h 3495705"/>
              <a:gd name="connsiteX8" fmla="*/ 4776273 w 9144000"/>
              <a:gd name="connsiteY8" fmla="*/ 2745325 h 3495705"/>
              <a:gd name="connsiteX9" fmla="*/ 424558 w 9144000"/>
              <a:gd name="connsiteY9" fmla="*/ 2741665 h 3495705"/>
              <a:gd name="connsiteX10" fmla="*/ 428218 w 9144000"/>
              <a:gd name="connsiteY10" fmla="*/ 3495633 h 3495705"/>
              <a:gd name="connsiteX11" fmla="*/ 0 w 9144000"/>
              <a:gd name="connsiteY11" fmla="*/ 3495705 h 3495705"/>
              <a:gd name="connsiteX12" fmla="*/ 0 w 9144000"/>
              <a:gd name="connsiteY12" fmla="*/ 22255 h 3495705"/>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74506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07416 w 9144000"/>
              <a:gd name="connsiteY4" fmla="*/ 7983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189273 w 9144000"/>
              <a:gd name="connsiteY4" fmla="*/ 80554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 name="connsiteX0" fmla="*/ 0 w 9144000"/>
              <a:gd name="connsiteY0" fmla="*/ 0 h 3473450"/>
              <a:gd name="connsiteX1" fmla="*/ 460678 w 9144000"/>
              <a:gd name="connsiteY1" fmla="*/ 2505 h 3473450"/>
              <a:gd name="connsiteX2" fmla="*/ 463631 w 9144000"/>
              <a:gd name="connsiteY2" fmla="*/ 1023384 h 3473450"/>
              <a:gd name="connsiteX3" fmla="*/ 1217523 w 9144000"/>
              <a:gd name="connsiteY3" fmla="*/ 1024449 h 3473450"/>
              <a:gd name="connsiteX4" fmla="*/ 1213464 w 9144000"/>
              <a:gd name="connsiteY4" fmla="*/ 1935 h 3473450"/>
              <a:gd name="connsiteX5" fmla="*/ 9144000 w 9144000"/>
              <a:gd name="connsiteY5" fmla="*/ 0 h 3473450"/>
              <a:gd name="connsiteX6" fmla="*/ 9144000 w 9144000"/>
              <a:gd name="connsiteY6" fmla="*/ 3473450 h 3473450"/>
              <a:gd name="connsiteX7" fmla="*/ 4776273 w 9144000"/>
              <a:gd name="connsiteY7" fmla="*/ 3473378 h 3473450"/>
              <a:gd name="connsiteX8" fmla="*/ 4776273 w 9144000"/>
              <a:gd name="connsiteY8" fmla="*/ 2723070 h 3473450"/>
              <a:gd name="connsiteX9" fmla="*/ 424558 w 9144000"/>
              <a:gd name="connsiteY9" fmla="*/ 2719410 h 3473450"/>
              <a:gd name="connsiteX10" fmla="*/ 428218 w 9144000"/>
              <a:gd name="connsiteY10" fmla="*/ 3473378 h 3473450"/>
              <a:gd name="connsiteX11" fmla="*/ 0 w 9144000"/>
              <a:gd name="connsiteY11" fmla="*/ 3473450 h 3473450"/>
              <a:gd name="connsiteX12" fmla="*/ 0 w 9144000"/>
              <a:gd name="connsiteY12" fmla="*/ 0 h 347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0" h="3473450">
                <a:moveTo>
                  <a:pt x="0" y="0"/>
                </a:moveTo>
                <a:lnTo>
                  <a:pt x="460678" y="2505"/>
                </a:lnTo>
                <a:cubicBezTo>
                  <a:pt x="467258" y="181367"/>
                  <a:pt x="460712" y="888442"/>
                  <a:pt x="463631" y="1023384"/>
                </a:cubicBezTo>
                <a:lnTo>
                  <a:pt x="1217523" y="1024449"/>
                </a:lnTo>
                <a:cubicBezTo>
                  <a:pt x="1217622" y="1021952"/>
                  <a:pt x="1212357" y="439565"/>
                  <a:pt x="1213464" y="1935"/>
                </a:cubicBezTo>
                <a:lnTo>
                  <a:pt x="9144000" y="0"/>
                </a:lnTo>
                <a:lnTo>
                  <a:pt x="9144000" y="3473450"/>
                </a:lnTo>
                <a:lnTo>
                  <a:pt x="4776273" y="3473378"/>
                </a:lnTo>
                <a:lnTo>
                  <a:pt x="4776273" y="2723070"/>
                </a:lnTo>
                <a:lnTo>
                  <a:pt x="424558" y="2719410"/>
                </a:lnTo>
                <a:lnTo>
                  <a:pt x="428218" y="3473378"/>
                </a:lnTo>
                <a:lnTo>
                  <a:pt x="0" y="3473450"/>
                </a:lnTo>
                <a:lnTo>
                  <a:pt x="0" y="0"/>
                </a:lnTo>
                <a:close/>
              </a:path>
            </a:pathLst>
          </a:custGeom>
          <a:solidFill>
            <a:srgbClr val="EEEFEE"/>
          </a:solidFill>
        </p:spPr>
        <p:txBody>
          <a:bodyPr anchor="ctr"/>
          <a:lstStyle>
            <a:lvl1pPr marL="0" indent="0" algn="ctr">
              <a:buNone/>
              <a:defRPr>
                <a:latin typeface="Helvetica" pitchFamily="34" charset="0"/>
              </a:defRPr>
            </a:lvl1pPr>
          </a:lstStyle>
          <a:p>
            <a:endParaRPr lang="fi-FI"/>
          </a:p>
        </p:txBody>
      </p:sp>
      <p:sp>
        <p:nvSpPr>
          <p:cNvPr id="13" name="Suorakulmio 12"/>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ysClr val="windowText" lastClr="000000"/>
              </a:solidFill>
              <a:latin typeface="Helvetica" pitchFamily="34" charset="0"/>
            </a:endParaRPr>
          </a:p>
        </p:txBody>
      </p:sp>
      <p:sp>
        <p:nvSpPr>
          <p:cNvPr id="11" name="Suorakulmio 10"/>
          <p:cNvSpPr/>
          <p:nvPr userDrawn="1"/>
        </p:nvSpPr>
        <p:spPr>
          <a:xfrm>
            <a:off x="425824" y="2719294"/>
            <a:ext cx="4347882" cy="209923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821764" y="3227296"/>
            <a:ext cx="3541059" cy="1763058"/>
          </a:xfrm>
        </p:spPr>
        <p:txBody>
          <a:bodyPr anchor="t">
            <a:normAutofit/>
          </a:bodyPr>
          <a:lstStyle>
            <a:lvl1pPr algn="l">
              <a:defRPr sz="3600" b="1" cap="none">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821764" y="5162831"/>
            <a:ext cx="3541059" cy="1142345"/>
          </a:xfrm>
        </p:spPr>
        <p:txBody>
          <a:bodyPr anchor="t"/>
          <a:lstStyle>
            <a:lvl1pPr marL="0" indent="0">
              <a:buNone/>
              <a:defRPr sz="2000">
                <a:solidFill>
                  <a:schemeClr val="tx2"/>
                </a:solidFill>
                <a:latin typeface="Helvetic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dirty="0"/>
              <a:t>Muokkaa tekstin perustyylejä napsauttamalla</a:t>
            </a:r>
          </a:p>
        </p:txBody>
      </p:sp>
      <p:sp>
        <p:nvSpPr>
          <p:cNvPr id="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2" name="Sisällön paikkamerkki 2"/>
          <p:cNvSpPr>
            <a:spLocks noGrp="1"/>
          </p:cNvSpPr>
          <p:nvPr>
            <p:ph sz="half" idx="11"/>
          </p:nvPr>
        </p:nvSpPr>
        <p:spPr>
          <a:xfrm>
            <a:off x="4908176" y="3937000"/>
            <a:ext cx="3904130" cy="2368176"/>
          </a:xfrm>
        </p:spPr>
        <p:txBody>
          <a:bodyPr>
            <a:normAutofit/>
          </a:bodyPr>
          <a:lstStyle>
            <a:lvl1pPr marL="0" indent="0">
              <a:buNone/>
              <a:defRPr sz="1400">
                <a:latin typeface="Helvetica"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vl6pPr>
              <a:defRPr sz="1800"/>
            </a:lvl6pPr>
            <a:lvl7pPr>
              <a:defRPr sz="1800"/>
            </a:lvl7pPr>
            <a:lvl8pPr>
              <a:defRPr sz="1800"/>
            </a:lvl8pPr>
            <a:lvl9pPr>
              <a:defRPr sz="1800"/>
            </a:lvl9pPr>
          </a:lstStyle>
          <a:p>
            <a:pPr lvl="0"/>
            <a:r>
              <a:rPr lang="fi-FI" dirty="0"/>
              <a:t>Muokkaa tekstin perustyylejä napsauttamalla</a:t>
            </a:r>
          </a:p>
        </p:txBody>
      </p:sp>
      <p:cxnSp>
        <p:nvCxnSpPr>
          <p:cNvPr id="16" name="Suora yhdysviiva 15"/>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uora yhdysviiva 16"/>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8BD1B608-F4D6-7042-9326-5751643730CF}" type="datetime1">
              <a:rPr lang="fi-FI" smtClean="0"/>
              <a:t>3.2.2026</a:t>
            </a:fld>
            <a:endParaRPr lang="fi-FI" dirty="0"/>
          </a:p>
        </p:txBody>
      </p:sp>
      <p:grpSp>
        <p:nvGrpSpPr>
          <p:cNvPr id="22" name="Group 21"/>
          <p:cNvGrpSpPr/>
          <p:nvPr userDrawn="1"/>
        </p:nvGrpSpPr>
        <p:grpSpPr>
          <a:xfrm>
            <a:off x="457201" y="0"/>
            <a:ext cx="763388" cy="1028096"/>
            <a:chOff x="457200" y="0"/>
            <a:chExt cx="763388" cy="1028096"/>
          </a:xfrm>
        </p:grpSpPr>
        <p:sp>
          <p:nvSpPr>
            <p:cNvPr id="23"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839980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Osan ylätunniste">
    <p:spTree>
      <p:nvGrpSpPr>
        <p:cNvPr id="1" name=""/>
        <p:cNvGrpSpPr/>
        <p:nvPr/>
      </p:nvGrpSpPr>
      <p:grpSpPr>
        <a:xfrm>
          <a:off x="0" y="0"/>
          <a:ext cx="0" cy="0"/>
          <a:chOff x="0" y="0"/>
          <a:chExt cx="0" cy="0"/>
        </a:xfrm>
      </p:grpSpPr>
      <p:sp>
        <p:nvSpPr>
          <p:cNvPr id="7" name="Suorakulmio 6"/>
          <p:cNvSpPr/>
          <p:nvPr userDrawn="1"/>
        </p:nvSpPr>
        <p:spPr>
          <a:xfrm>
            <a:off x="0" y="3877234"/>
            <a:ext cx="9144000" cy="2980766"/>
          </a:xfrm>
          <a:prstGeom prst="rect">
            <a:avLst/>
          </a:prstGeom>
          <a:solidFill>
            <a:srgbClr val="F156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2"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8" name="Suorakulmio 7"/>
          <p:cNvSpPr/>
          <p:nvPr userDrawn="1"/>
        </p:nvSpPr>
        <p:spPr>
          <a:xfrm>
            <a:off x="0" y="3764582"/>
            <a:ext cx="9144000" cy="11265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rgbClr val="002957"/>
                </a:solidFill>
              </a:rPr>
              <a:t>JYU. </a:t>
            </a:r>
            <a:r>
              <a:rPr lang="fi-FI" b="1"/>
              <a:t>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Kuva 15" descr="DSC_14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3764582"/>
          </a:xfrm>
          <a:prstGeom prst="rect">
            <a:avLst/>
          </a:prstGeom>
        </p:spPr>
      </p:pic>
      <p:sp>
        <p:nvSpPr>
          <p:cNvPr id="18"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a:buClr>
                <a:schemeClr val="bg1"/>
              </a:buCl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grpSp>
        <p:nvGrpSpPr>
          <p:cNvPr id="3" name="Group 2"/>
          <p:cNvGrpSpPr/>
          <p:nvPr userDrawn="1"/>
        </p:nvGrpSpPr>
        <p:grpSpPr>
          <a:xfrm>
            <a:off x="457201" y="0"/>
            <a:ext cx="763388" cy="1028096"/>
            <a:chOff x="457201" y="0"/>
            <a:chExt cx="763388" cy="1028096"/>
          </a:xfrm>
        </p:grpSpPr>
        <p:sp>
          <p:nvSpPr>
            <p:cNvPr id="19" name="Suorakulmio 18"/>
            <p:cNvSpPr/>
            <p:nvPr userDrawn="1"/>
          </p:nvSpPr>
          <p:spPr>
            <a:xfrm>
              <a:off x="457201" y="0"/>
              <a:ext cx="763388" cy="102809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0" name="Kuva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8" y="165903"/>
              <a:ext cx="323551" cy="736410"/>
            </a:xfrm>
            <a:prstGeom prst="rect">
              <a:avLst/>
            </a:prstGeom>
          </p:spPr>
        </p:pic>
      </p:grpSp>
      <p:sp>
        <p:nvSpPr>
          <p:cNvPr id="15" name="Päivämäärän paikkamerkki 3"/>
          <p:cNvSpPr>
            <a:spLocks noGrp="1"/>
          </p:cNvSpPr>
          <p:nvPr userDrawn="1">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B7B90E4D-7DF4-1147-9924-C5F332530C45}" type="datetime1">
              <a:rPr lang="fi-FI" smtClean="0"/>
              <a:t>3.2.2026</a:t>
            </a:fld>
            <a:endParaRPr lang="fi-FI" dirty="0"/>
          </a:p>
        </p:txBody>
      </p:sp>
    </p:spTree>
    <p:extLst>
      <p:ext uri="{BB962C8B-B14F-4D97-AF65-F5344CB8AC3E}">
        <p14:creationId xmlns:p14="http://schemas.microsoft.com/office/powerpoint/2010/main" val="2092779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Osan ylätunniste">
    <p:spTree>
      <p:nvGrpSpPr>
        <p:cNvPr id="1" name=""/>
        <p:cNvGrpSpPr/>
        <p:nvPr/>
      </p:nvGrpSpPr>
      <p:grpSpPr>
        <a:xfrm>
          <a:off x="0" y="0"/>
          <a:ext cx="0" cy="0"/>
          <a:chOff x="0" y="0"/>
          <a:chExt cx="0" cy="0"/>
        </a:xfrm>
      </p:grpSpPr>
      <p:pic>
        <p:nvPicPr>
          <p:cNvPr id="4" name="Kuva 3" descr="DSC_018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3764582"/>
          </a:xfrm>
          <a:prstGeom prst="rect">
            <a:avLst/>
          </a:prstGeom>
        </p:spPr>
      </p:pic>
      <p:sp>
        <p:nvSpPr>
          <p:cNvPr id="7" name="Suorakulmio 6"/>
          <p:cNvSpPr/>
          <p:nvPr userDrawn="1"/>
        </p:nvSpPr>
        <p:spPr>
          <a:xfrm>
            <a:off x="0" y="3877234"/>
            <a:ext cx="9144000" cy="2980766"/>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8" name="Suorakulmio 7"/>
          <p:cNvSpPr/>
          <p:nvPr userDrawn="1"/>
        </p:nvSpPr>
        <p:spPr>
          <a:xfrm>
            <a:off x="0" y="3764582"/>
            <a:ext cx="9144000" cy="11265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sp>
        <p:nvSpPr>
          <p:cNvPr id="10"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tsikko 1"/>
          <p:cNvSpPr>
            <a:spLocks noGrp="1"/>
          </p:cNvSpPr>
          <p:nvPr>
            <p:ph type="title"/>
          </p:nvPr>
        </p:nvSpPr>
        <p:spPr>
          <a:xfrm>
            <a:off x="722313" y="4085663"/>
            <a:ext cx="7772400" cy="1043773"/>
          </a:xfrm>
        </p:spPr>
        <p:txBody>
          <a:bodyPr anchor="t">
            <a:normAutofit/>
          </a:bodyPr>
          <a:lstStyle>
            <a:lvl1pPr algn="l">
              <a:defRPr sz="3600" b="1" cap="none">
                <a:solidFill>
                  <a:schemeClr val="bg1"/>
                </a:solidFill>
                <a:latin typeface="Helvetica" pitchFamily="34" charset="0"/>
              </a:defRPr>
            </a:lvl1pPr>
          </a:lstStyle>
          <a:p>
            <a:r>
              <a:rPr lang="fi-FI" dirty="0"/>
              <a:t>Muokkaa perustyylejä naps.</a:t>
            </a:r>
          </a:p>
        </p:txBody>
      </p:sp>
      <p:sp>
        <p:nvSpPr>
          <p:cNvPr id="19" name="Tekstin paikkamerkki 2"/>
          <p:cNvSpPr>
            <a:spLocks noGrp="1"/>
          </p:cNvSpPr>
          <p:nvPr>
            <p:ph idx="10" hasCustomPrompt="1"/>
          </p:nvPr>
        </p:nvSpPr>
        <p:spPr>
          <a:xfrm>
            <a:off x="722312" y="5314392"/>
            <a:ext cx="7842663" cy="1177718"/>
          </a:xfrm>
          <a:prstGeom prst="rect">
            <a:avLst/>
          </a:prstGeom>
        </p:spPr>
        <p:txBody>
          <a:bodyPr vert="horz" lIns="91440" tIns="45720" rIns="91440" bIns="45720" rtlCol="0">
            <a:noAutofit/>
          </a:bodyPr>
          <a:lstStyle>
            <a:lvl1pPr marL="342900" indent="-342900" algn="l">
              <a:buClr>
                <a:schemeClr val="bg1"/>
              </a:buClr>
              <a:buFont typeface="Arial"/>
              <a:buChar char="•"/>
              <a:defRPr sz="2000" b="1">
                <a:solidFill>
                  <a:schemeClr val="bg1"/>
                </a:solidFill>
                <a:latin typeface="Helvetica" pitchFamily="34" charset="0"/>
              </a:defRPr>
            </a:lvl1pPr>
            <a:lvl2pPr>
              <a:defRPr sz="1800" b="1">
                <a:solidFill>
                  <a:schemeClr val="bg1"/>
                </a:solidFill>
              </a:defRPr>
            </a:lvl2pPr>
            <a:lvl3pPr>
              <a:defRPr sz="1600" b="1">
                <a:solidFill>
                  <a:schemeClr val="bg1"/>
                </a:solidFill>
              </a:defRPr>
            </a:lvl3pPr>
            <a:lvl4pPr>
              <a:defRPr sz="1400" b="1">
                <a:solidFill>
                  <a:schemeClr val="bg1"/>
                </a:solidFill>
              </a:defRPr>
            </a:lvl4pPr>
            <a:lvl5pPr>
              <a:defRPr sz="1400" b="1">
                <a:solidFill>
                  <a:schemeClr val="bg1"/>
                </a:solidFill>
              </a:defRPr>
            </a:lvl5pPr>
          </a:lstStyle>
          <a:p>
            <a:pPr lvl="0"/>
            <a:r>
              <a:rPr lang="fi-FI" dirty="0"/>
              <a:t>Muokkaa tekstin perustyylejä napsauttamalla</a:t>
            </a:r>
          </a:p>
        </p:txBody>
      </p:sp>
      <p:sp>
        <p:nvSpPr>
          <p:cNvPr id="15" name="Päivämäärän paikkamerkki 3"/>
          <p:cNvSpPr>
            <a:spLocks noGrp="1"/>
          </p:cNvSpPr>
          <p:nvPr>
            <p:ph type="dt" sz="half" idx="11"/>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7B9BBA6-F172-434C-89AD-53D81D5D74FD}" type="datetime1">
              <a:rPr lang="fi-FI" smtClean="0"/>
              <a:t>3.2.2026</a:t>
            </a:fld>
            <a:endParaRPr lang="fi-FI" dirty="0"/>
          </a:p>
        </p:txBody>
      </p:sp>
      <p:grpSp>
        <p:nvGrpSpPr>
          <p:cNvPr id="24" name="Group 23"/>
          <p:cNvGrpSpPr/>
          <p:nvPr userDrawn="1"/>
        </p:nvGrpSpPr>
        <p:grpSpPr>
          <a:xfrm>
            <a:off x="457201"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029988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Otsikko ja sisältö">
    <p:spTree>
      <p:nvGrpSpPr>
        <p:cNvPr id="1" name=""/>
        <p:cNvGrpSpPr/>
        <p:nvPr/>
      </p:nvGrpSpPr>
      <p:grpSpPr>
        <a:xfrm>
          <a:off x="0" y="0"/>
          <a:ext cx="0" cy="0"/>
          <a:chOff x="0" y="0"/>
          <a:chExt cx="0" cy="0"/>
        </a:xfrm>
      </p:grpSpPr>
      <p:sp>
        <p:nvSpPr>
          <p:cNvPr id="10"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6"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Otsikon paikkamerkki 1"/>
          <p:cNvSpPr>
            <a:spLocks noGrp="1"/>
          </p:cNvSpPr>
          <p:nvPr>
            <p:ph type="title"/>
          </p:nvPr>
        </p:nvSpPr>
        <p:spPr>
          <a:xfrm>
            <a:off x="457200" y="637578"/>
            <a:ext cx="7368419" cy="1019912"/>
          </a:xfrm>
          <a:prstGeom prst="rect">
            <a:avLst/>
          </a:prstGeom>
        </p:spPr>
        <p:txBody>
          <a:bodyPr vert="horz" lIns="91440" tIns="45720" rIns="91440" bIns="45720" rtlCol="0" anchor="ctr">
            <a:normAutofit/>
          </a:bodyPr>
          <a:lstStyle>
            <a:lvl1pPr>
              <a:defRPr>
                <a:latin typeface="Helvetica" pitchFamily="34" charset="0"/>
              </a:defRPr>
            </a:lvl1pPr>
          </a:lstStyle>
          <a:p>
            <a:r>
              <a:rPr lang="fi-FI" dirty="0"/>
              <a:t>Muokkaa perustyylejä naps.</a:t>
            </a:r>
          </a:p>
        </p:txBody>
      </p:sp>
      <p:sp>
        <p:nvSpPr>
          <p:cNvPr id="13" name="Tekstin paikkamerkki 2"/>
          <p:cNvSpPr>
            <a:spLocks noGrp="1"/>
          </p:cNvSpPr>
          <p:nvPr>
            <p:ph idx="1"/>
          </p:nvPr>
        </p:nvSpPr>
        <p:spPr>
          <a:xfrm>
            <a:off x="457200" y="1844699"/>
            <a:ext cx="8229600" cy="4557156"/>
          </a:xfrm>
          <a:prstGeom prst="rect">
            <a:avLst/>
          </a:prstGeom>
        </p:spPr>
        <p:txBody>
          <a:bodyPr vert="horz" lIns="91440" tIns="45720" rIns="91440" bIns="45720" rtlCol="0">
            <a:normAutofit/>
          </a:bodyPr>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D46576-D913-A841-B054-014875DAA31A}" type="datetime1">
              <a:rPr lang="fi-FI" smtClean="0"/>
              <a:t>3.2.2026</a:t>
            </a:fld>
            <a:endParaRPr lang="fi-FI" dirty="0"/>
          </a:p>
        </p:txBody>
      </p:sp>
    </p:spTree>
    <p:extLst>
      <p:ext uri="{BB962C8B-B14F-4D97-AF65-F5344CB8AC3E}">
        <p14:creationId xmlns:p14="http://schemas.microsoft.com/office/powerpoint/2010/main" val="179100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Otsikkodi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708375" y="2403286"/>
            <a:ext cx="5727252" cy="1906777"/>
          </a:xfrm>
          <a:effectLst/>
        </p:spPr>
        <p:txBody>
          <a:bodyPr anchor="b">
            <a:noAutofit/>
          </a:bodyPr>
          <a:lstStyle>
            <a:lvl1pPr algn="ctr">
              <a:defRPr sz="4000" b="1">
                <a:solidFill>
                  <a:schemeClr val="bg1"/>
                </a:solidFill>
                <a:latin typeface="Helvetica" pitchFamily="34" charset="0"/>
                <a:cs typeface="Helvetica" pitchFamily="34" charset="0"/>
              </a:defRPr>
            </a:lvl1pPr>
          </a:lstStyle>
          <a:p>
            <a:r>
              <a:rPr lang="fi-FI" dirty="0"/>
              <a:t>Muokkaa perustyylejä naps.</a:t>
            </a:r>
          </a:p>
        </p:txBody>
      </p:sp>
      <p:sp>
        <p:nvSpPr>
          <p:cNvPr id="3" name="Alaotsikko 2"/>
          <p:cNvSpPr>
            <a:spLocks noGrp="1"/>
          </p:cNvSpPr>
          <p:nvPr>
            <p:ph type="subTitle" idx="1"/>
          </p:nvPr>
        </p:nvSpPr>
        <p:spPr>
          <a:xfrm>
            <a:off x="1708374" y="4539932"/>
            <a:ext cx="5727252" cy="875930"/>
          </a:xfrm>
          <a:effectLst/>
        </p:spPr>
        <p:txBody>
          <a:bodyPr>
            <a:normAutofit/>
          </a:bodyPr>
          <a:lstStyle>
            <a:lvl1pPr marL="0" indent="0" algn="ctr">
              <a:buNone/>
              <a:defRPr sz="2000" b="1">
                <a:solidFill>
                  <a:schemeClr val="accent5"/>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pic>
        <p:nvPicPr>
          <p:cNvPr id="6" name="Kuva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7360" y="1045883"/>
            <a:ext cx="2047442" cy="1332265"/>
          </a:xfrm>
          <a:prstGeom prst="rect">
            <a:avLst/>
          </a:prstGeom>
        </p:spPr>
      </p:pic>
      <p:sp>
        <p:nvSpPr>
          <p:cNvPr id="13" name="Suorakulmio 12"/>
          <p:cNvSpPr/>
          <p:nvPr userDrawn="1"/>
        </p:nvSpPr>
        <p:spPr>
          <a:xfrm>
            <a:off x="0" y="6693646"/>
            <a:ext cx="9144000" cy="17048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3"/>
          </p:nvPr>
        </p:nvSpPr>
        <p:spPr>
          <a:xfrm>
            <a:off x="5343907" y="6424451"/>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tx2"/>
                </a:solidFill>
              </a:rPr>
              <a:t>JYU. </a:t>
            </a:r>
            <a:r>
              <a:rPr lang="fi-FI" b="1" dirty="0" err="1"/>
              <a:t>Since</a:t>
            </a:r>
            <a:r>
              <a:rPr lang="fi-FI" b="1" dirty="0"/>
              <a:t> 1863.</a:t>
            </a:r>
          </a:p>
        </p:txBody>
      </p:sp>
      <p:sp>
        <p:nvSpPr>
          <p:cNvPr id="16" name="Dian numeron paikkamerkki 5"/>
          <p:cNvSpPr>
            <a:spLocks noGrp="1"/>
          </p:cNvSpPr>
          <p:nvPr>
            <p:ph type="sldNum" sz="quarter" idx="4"/>
          </p:nvPr>
        </p:nvSpPr>
        <p:spPr>
          <a:xfrm>
            <a:off x="8564975" y="6424451"/>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7" name="Suora yhdysviiva 16"/>
          <p:cNvCxnSpPr/>
          <p:nvPr userDrawn="1"/>
        </p:nvCxnSpPr>
        <p:spPr>
          <a:xfrm>
            <a:off x="8503899"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8" name="Suora yhdysviiva 17"/>
          <p:cNvCxnSpPr/>
          <p:nvPr userDrawn="1"/>
        </p:nvCxnSpPr>
        <p:spPr>
          <a:xfrm>
            <a:off x="7552916" y="6424451"/>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424380"/>
            <a:ext cx="831227" cy="180989"/>
          </a:xfrm>
          <a:prstGeom prst="rect">
            <a:avLst/>
          </a:prstGeom>
        </p:spPr>
        <p:txBody>
          <a:bodyPr/>
          <a:lstStyle>
            <a:lvl1pPr algn="ctr">
              <a:defRPr sz="900">
                <a:solidFill>
                  <a:schemeClr val="bg1"/>
                </a:solidFill>
                <a:latin typeface="Helvetica" pitchFamily="34" charset="0"/>
              </a:defRPr>
            </a:lvl1pPr>
          </a:lstStyle>
          <a:p>
            <a:fld id="{308610AC-C6DC-4040-B5DB-3FDA4B18D1E3}" type="datetime1">
              <a:rPr lang="fi-FI" smtClean="0"/>
              <a:t>3.2.2026</a:t>
            </a:fld>
            <a:endParaRPr lang="fi-FI" dirty="0"/>
          </a:p>
        </p:txBody>
      </p:sp>
    </p:spTree>
    <p:extLst>
      <p:ext uri="{BB962C8B-B14F-4D97-AF65-F5344CB8AC3E}">
        <p14:creationId xmlns:p14="http://schemas.microsoft.com/office/powerpoint/2010/main" val="3189782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Sisällön paikkamerkki 2"/>
          <p:cNvSpPr>
            <a:spLocks noGrp="1"/>
          </p:cNvSpPr>
          <p:nvPr>
            <p:ph sz="half" idx="1"/>
          </p:nvPr>
        </p:nvSpPr>
        <p:spPr>
          <a:xfrm>
            <a:off x="457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4648200" y="1844698"/>
            <a:ext cx="4038600" cy="4557157"/>
          </a:xfrm>
        </p:spPr>
        <p:txBody>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368AA11-B73A-2C4F-B8FA-47C8C49BD118}" type="datetime1">
              <a:rPr lang="fi-FI" smtClean="0"/>
              <a:t>3.2.2026</a:t>
            </a:fld>
            <a:endParaRPr lang="fi-FI" dirty="0"/>
          </a:p>
        </p:txBody>
      </p:sp>
    </p:spTree>
    <p:extLst>
      <p:ext uri="{BB962C8B-B14F-4D97-AF65-F5344CB8AC3E}">
        <p14:creationId xmlns:p14="http://schemas.microsoft.com/office/powerpoint/2010/main" val="4183607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17"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8"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dirty="0"/>
              <a:t>Muokkaa perustyylejä naps.</a:t>
            </a:r>
          </a:p>
        </p:txBody>
      </p:sp>
      <p:sp>
        <p:nvSpPr>
          <p:cNvPr id="3" name="Tekstin paikkamerkki 2"/>
          <p:cNvSpPr>
            <a:spLocks noGrp="1"/>
          </p:cNvSpPr>
          <p:nvPr>
            <p:ph type="body" idx="1"/>
          </p:nvPr>
        </p:nvSpPr>
        <p:spPr>
          <a:xfrm>
            <a:off x="457200" y="1844698"/>
            <a:ext cx="4040188"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4" name="Sisällön paikkamerkki 3"/>
          <p:cNvSpPr>
            <a:spLocks noGrp="1"/>
          </p:cNvSpPr>
          <p:nvPr>
            <p:ph sz="half" idx="2"/>
          </p:nvPr>
        </p:nvSpPr>
        <p:spPr>
          <a:xfrm>
            <a:off x="457200" y="2697089"/>
            <a:ext cx="4040188"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p:cNvSpPr>
            <a:spLocks noGrp="1"/>
          </p:cNvSpPr>
          <p:nvPr>
            <p:ph type="body" sz="quarter" idx="3"/>
          </p:nvPr>
        </p:nvSpPr>
        <p:spPr>
          <a:xfrm>
            <a:off x="4645025" y="1844698"/>
            <a:ext cx="4041775" cy="852391"/>
          </a:xfrm>
        </p:spPr>
        <p:txBody>
          <a:bodyPr anchor="b">
            <a:normAutofit/>
          </a:bodyPr>
          <a:lstStyle>
            <a:lvl1pPr marL="0" indent="0">
              <a:buNone/>
              <a:defRPr sz="2000" b="1">
                <a:latin typeface="Helvetic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 napsauttamalla</a:t>
            </a:r>
          </a:p>
        </p:txBody>
      </p:sp>
      <p:sp>
        <p:nvSpPr>
          <p:cNvPr id="6" name="Sisällön paikkamerkki 5"/>
          <p:cNvSpPr>
            <a:spLocks noGrp="1"/>
          </p:cNvSpPr>
          <p:nvPr>
            <p:ph sz="quarter" idx="4"/>
          </p:nvPr>
        </p:nvSpPr>
        <p:spPr>
          <a:xfrm>
            <a:off x="4645025" y="2697089"/>
            <a:ext cx="4041775" cy="3704765"/>
          </a:xfrm>
        </p:spPr>
        <p:txBody>
          <a:bodyPr>
            <a:normAutofit/>
          </a:bodyPr>
          <a:lstStyle>
            <a:lvl1pPr>
              <a:defRPr sz="2000">
                <a:latin typeface="Helvetica" pitchFamily="34" charset="0"/>
              </a:defRPr>
            </a:lvl1pPr>
            <a:lvl2pPr>
              <a:defRPr sz="1800">
                <a:latin typeface="Helvetica" pitchFamily="34" charset="0"/>
              </a:defRPr>
            </a:lvl2pPr>
            <a:lvl3pPr>
              <a:defRPr sz="1600">
                <a:latin typeface="Helvetica" pitchFamily="34" charset="0"/>
              </a:defRPr>
            </a:lvl3pPr>
            <a:lvl4pPr>
              <a:defRPr sz="1400">
                <a:latin typeface="Helvetica" pitchFamily="34" charset="0"/>
              </a:defRPr>
            </a:lvl4pPr>
            <a:lvl5pPr>
              <a:defRPr sz="1400">
                <a:latin typeface="Helvetica" pitchFamily="34" charset="0"/>
              </a:defRPr>
            </a:lvl5pPr>
            <a:lvl6pPr>
              <a:defRPr sz="1600"/>
            </a:lvl6pPr>
            <a:lvl7pPr>
              <a:defRPr sz="1600"/>
            </a:lvl7pPr>
            <a:lvl8pPr>
              <a:defRPr sz="1600"/>
            </a:lvl8pPr>
            <a:lvl9pPr>
              <a:defRPr sz="16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2" name="Dian numeron paikkamerkki 5"/>
          <p:cNvSpPr>
            <a:spLocks noGrp="1"/>
          </p:cNvSpPr>
          <p:nvPr>
            <p:ph type="sldNum" sz="quarter" idx="12"/>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4" name="Suora yhdysviiva 13"/>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uora yhdysviiva 14"/>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124041A-D7AC-0740-969A-8B5B84F7A4B9}" type="datetime1">
              <a:rPr lang="fi-FI" smtClean="0"/>
              <a:t>3.2.2026</a:t>
            </a:fld>
            <a:endParaRPr lang="fi-FI" dirty="0"/>
          </a:p>
        </p:txBody>
      </p:sp>
    </p:spTree>
    <p:extLst>
      <p:ext uri="{BB962C8B-B14F-4D97-AF65-F5344CB8AC3E}">
        <p14:creationId xmlns:p14="http://schemas.microsoft.com/office/powerpoint/2010/main" val="249783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4"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0" name="Suora yhdysviiva 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uora yhdysviiva 1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08EE7EB-9CF6-FA43-A603-2C39D04C89C9}" type="datetime1">
              <a:rPr lang="fi-FI" smtClean="0"/>
              <a:t>3.2.2026</a:t>
            </a:fld>
            <a:endParaRPr lang="fi-FI" dirty="0"/>
          </a:p>
        </p:txBody>
      </p:sp>
    </p:spTree>
    <p:extLst>
      <p:ext uri="{BB962C8B-B14F-4D97-AF65-F5344CB8AC3E}">
        <p14:creationId xmlns:p14="http://schemas.microsoft.com/office/powerpoint/2010/main" val="219196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3"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7"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36629496-E812-CC43-9126-819AE9AD3245}" type="datetime1">
              <a:rPr lang="fi-FI" smtClean="0"/>
              <a:t>3.2.2026</a:t>
            </a:fld>
            <a:endParaRPr lang="fi-FI" dirty="0"/>
          </a:p>
        </p:txBody>
      </p:sp>
    </p:spTree>
    <p:extLst>
      <p:ext uri="{BB962C8B-B14F-4D97-AF65-F5344CB8AC3E}">
        <p14:creationId xmlns:p14="http://schemas.microsoft.com/office/powerpoint/2010/main" val="61088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15"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6"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457200" y="1341344"/>
            <a:ext cx="3008313" cy="1162050"/>
          </a:xfrm>
        </p:spPr>
        <p:txBody>
          <a:bodyPr anchor="b">
            <a:normAutofit/>
          </a:bodyPr>
          <a:lstStyle>
            <a:lvl1pPr algn="l">
              <a:defRPr sz="2400" b="1">
                <a:latin typeface="Helvetica" pitchFamily="34" charset="0"/>
              </a:defRPr>
            </a:lvl1pPr>
          </a:lstStyle>
          <a:p>
            <a:r>
              <a:rPr lang="fi-FI" dirty="0"/>
              <a:t>Muokkaa perustyylejä naps.</a:t>
            </a:r>
          </a:p>
        </p:txBody>
      </p:sp>
      <p:sp>
        <p:nvSpPr>
          <p:cNvPr id="3" name="Sisällön paikkamerkki 2"/>
          <p:cNvSpPr>
            <a:spLocks noGrp="1"/>
          </p:cNvSpPr>
          <p:nvPr>
            <p:ph idx="1"/>
          </p:nvPr>
        </p:nvSpPr>
        <p:spPr>
          <a:xfrm>
            <a:off x="3575050" y="1341344"/>
            <a:ext cx="5111750" cy="5001185"/>
          </a:xfrm>
        </p:spPr>
        <p:txBody>
          <a:bodyPr>
            <a:normAutofit/>
          </a:bodyPr>
          <a:lstStyle>
            <a:lvl1pPr>
              <a:defRPr sz="2800">
                <a:latin typeface="Helvetica" pitchFamily="34" charset="0"/>
              </a:defRPr>
            </a:lvl1pPr>
            <a:lvl2pPr>
              <a:defRPr sz="2400">
                <a:latin typeface="Helvetica" pitchFamily="34" charset="0"/>
              </a:defRPr>
            </a:lvl2pPr>
            <a:lvl3pPr>
              <a:defRPr sz="2000">
                <a:latin typeface="Helvetica" pitchFamily="34" charset="0"/>
              </a:defRPr>
            </a:lvl3pPr>
            <a:lvl4pPr>
              <a:defRPr sz="1800">
                <a:latin typeface="Helvetica" pitchFamily="34" charset="0"/>
              </a:defRPr>
            </a:lvl4pPr>
            <a:lvl5pPr>
              <a:defRPr sz="1800">
                <a:latin typeface="Helvetica" pitchFamily="34" charset="0"/>
              </a:defRPr>
            </a:lvl5pPr>
            <a:lvl6pPr>
              <a:defRPr sz="2000"/>
            </a:lvl6pPr>
            <a:lvl7pPr>
              <a:defRPr sz="2000"/>
            </a:lvl7pPr>
            <a:lvl8pPr>
              <a:defRPr sz="2000"/>
            </a:lvl8pPr>
            <a:lvl9pPr>
              <a:defRPr sz="2000"/>
            </a:lvl9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3"/>
          <p:cNvSpPr>
            <a:spLocks noGrp="1"/>
          </p:cNvSpPr>
          <p:nvPr>
            <p:ph type="body" sz="half" idx="2"/>
          </p:nvPr>
        </p:nvSpPr>
        <p:spPr>
          <a:xfrm>
            <a:off x="457200" y="2503394"/>
            <a:ext cx="3008313" cy="3839135"/>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a:t>Muokkaa tekstin perustyylejä napsauttamalla</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2" name="Suora yhdysviiva 11"/>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26E5785-7056-6940-8594-7ED6FA4BE640}" type="datetime1">
              <a:rPr lang="fi-FI" smtClean="0"/>
              <a:t>3.2.2026</a:t>
            </a:fld>
            <a:endParaRPr lang="fi-FI" dirty="0"/>
          </a:p>
        </p:txBody>
      </p:sp>
    </p:spTree>
    <p:extLst>
      <p:ext uri="{BB962C8B-B14F-4D97-AF65-F5344CB8AC3E}">
        <p14:creationId xmlns:p14="http://schemas.microsoft.com/office/powerpoint/2010/main" val="55579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11"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5"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a:xfrm>
            <a:off x="1792288" y="4800600"/>
            <a:ext cx="5486400" cy="566738"/>
          </a:xfrm>
        </p:spPr>
        <p:txBody>
          <a:bodyPr anchor="b">
            <a:normAutofit/>
          </a:bodyPr>
          <a:lstStyle>
            <a:lvl1pPr algn="l">
              <a:defRPr sz="2400" b="1">
                <a:latin typeface="Helvetica" pitchFamily="34" charset="0"/>
              </a:defRPr>
            </a:lvl1pPr>
          </a:lstStyle>
          <a:p>
            <a:r>
              <a:rPr lang="fi-FI" dirty="0"/>
              <a:t>Muokkaa perustyylejä naps.</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atin typeface="Helvetica"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atin typeface="Helvetic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9" name="Suora yhdysviiva 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uora yhdysviiva 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6BE65F0-2E78-7242-A984-C91FC36F2CCE}" type="datetime1">
              <a:rPr lang="fi-FI" smtClean="0"/>
              <a:t>3.2.2026</a:t>
            </a:fld>
            <a:endParaRPr lang="fi-FI" dirty="0"/>
          </a:p>
        </p:txBody>
      </p:sp>
    </p:spTree>
    <p:extLst>
      <p:ext uri="{BB962C8B-B14F-4D97-AF65-F5344CB8AC3E}">
        <p14:creationId xmlns:p14="http://schemas.microsoft.com/office/powerpoint/2010/main" val="2800382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6" name="Suorakulmio 9"/>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11"/>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 name="Otsikko 1"/>
          <p:cNvSpPr>
            <a:spLocks noGrp="1"/>
          </p:cNvSpPr>
          <p:nvPr>
            <p:ph type="title"/>
          </p:nvPr>
        </p:nvSpPr>
        <p:spPr/>
        <p:txBody>
          <a:bodyPr/>
          <a:lstStyle>
            <a:lvl1pPr>
              <a:defRPr>
                <a:latin typeface="Helvetica" pitchFamily="34" charset="0"/>
              </a:defRPr>
            </a:lvl1pPr>
          </a:lstStyle>
          <a:p>
            <a:r>
              <a:rPr lang="fi-FI"/>
              <a:t>Muokkaa perustyylejä naps.</a:t>
            </a:r>
          </a:p>
        </p:txBody>
      </p:sp>
      <p:sp>
        <p:nvSpPr>
          <p:cNvPr id="3" name="Pystysuoran tekstin paikkamerkki 2"/>
          <p:cNvSpPr>
            <a:spLocks noGrp="1"/>
          </p:cNvSpPr>
          <p:nvPr>
            <p:ph type="body" orient="vert" idx="1"/>
          </p:nvPr>
        </p:nvSpPr>
        <p:spPr/>
        <p:txBody>
          <a:bodyPr vert="eaVert"/>
          <a:lstStyle>
            <a:lvl1pPr>
              <a:defRPr>
                <a:latin typeface="Helvetica" pitchFamily="34" charset="0"/>
              </a:defRPr>
            </a:lvl1pPr>
            <a:lvl2pPr>
              <a:defRPr>
                <a:latin typeface="Helvetica" pitchFamily="34" charset="0"/>
              </a:defRPr>
            </a:lvl2pPr>
            <a:lvl3pPr>
              <a:defRPr>
                <a:latin typeface="Helvetica" pitchFamily="34" charset="0"/>
              </a:defRPr>
            </a:lvl3pPr>
            <a:lvl4pPr>
              <a:defRPr>
                <a:latin typeface="Helvetica" pitchFamily="34" charset="0"/>
              </a:defRPr>
            </a:lvl4pPr>
            <a:lvl5pPr>
              <a:defRPr>
                <a:latin typeface="Helvetica" pitchFamily="34"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1"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3" name="Suora yhdysviiva 12"/>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uora yhdysviiva 13"/>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E73A1169-973A-9B40-AE1D-2352ECA8036D}" type="datetime1">
              <a:rPr lang="fi-FI" smtClean="0"/>
              <a:t>3.2.2026</a:t>
            </a:fld>
            <a:endParaRPr lang="fi-FI" dirty="0"/>
          </a:p>
        </p:txBody>
      </p:sp>
    </p:spTree>
    <p:extLst>
      <p:ext uri="{BB962C8B-B14F-4D97-AF65-F5344CB8AC3E}">
        <p14:creationId xmlns:p14="http://schemas.microsoft.com/office/powerpoint/2010/main" val="39479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kumimoji="0" lang="fi-FI"/>
              <a:t>Muokkaa perustyyl. napsautt.</a:t>
            </a:r>
            <a:endParaRPr kumimoji="0" lang="en-US"/>
          </a:p>
        </p:txBody>
      </p:sp>
      <p:sp>
        <p:nvSpPr>
          <p:cNvPr id="3" name="Sisällön paikkamerkki 2"/>
          <p:cNvSpPr>
            <a:spLocks noGrp="1"/>
          </p:cNvSpPr>
          <p:nvPr>
            <p:ph idx="1"/>
          </p:nvPr>
        </p:nvSpPr>
        <p:spPr/>
        <p:txBody>
          <a:bodyPr/>
          <a:lstStyle/>
          <a:p>
            <a:pPr lvl="0" eaLnBrk="1" latinLnBrk="0" hangingPunct="1"/>
            <a:r>
              <a:rPr lang="fi-FI"/>
              <a:t>Muokkaa tekstin perustyylejä napsauttamalla</a:t>
            </a:r>
          </a:p>
          <a:p>
            <a:pPr lvl="1" eaLnBrk="1" latinLnBrk="0" hangingPunct="1"/>
            <a:r>
              <a:rPr lang="fi-FI"/>
              <a:t>toinen taso</a:t>
            </a:r>
          </a:p>
          <a:p>
            <a:pPr lvl="2" eaLnBrk="1" latinLnBrk="0" hangingPunct="1"/>
            <a:r>
              <a:rPr lang="fi-FI"/>
              <a:t>kolmas taso</a:t>
            </a:r>
          </a:p>
          <a:p>
            <a:pPr lvl="3" eaLnBrk="1" latinLnBrk="0" hangingPunct="1"/>
            <a:r>
              <a:rPr lang="fi-FI"/>
              <a:t>neljäs taso</a:t>
            </a:r>
          </a:p>
          <a:p>
            <a:pPr lvl="4" eaLnBrk="1" latinLnBrk="0" hangingPunct="1"/>
            <a:r>
              <a:rPr lang="fi-FI"/>
              <a:t>viides taso</a:t>
            </a:r>
            <a:endParaRPr kumimoji="0" lang="en-US"/>
          </a:p>
        </p:txBody>
      </p:sp>
      <p:sp>
        <p:nvSpPr>
          <p:cNvPr id="4" name="Päivämäärän paikkamerkki 3"/>
          <p:cNvSpPr>
            <a:spLocks noGrp="1"/>
          </p:cNvSpPr>
          <p:nvPr>
            <p:ph type="dt" sz="half" idx="10"/>
          </p:nvPr>
        </p:nvSpPr>
        <p:spPr/>
        <p:txBody>
          <a:bodyPr/>
          <a:lstStyle/>
          <a:p>
            <a:fld id="{789A3762-D0D3-4AA7-8CC3-65AE1A43E897}" type="datetimeFigureOut">
              <a:rPr lang="fi-FI" smtClean="0"/>
              <a:pPr/>
              <a:t>3.2.2026</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B3D6F9F-EFE3-444B-8F53-12BE563373A6}" type="slidenum">
              <a:rPr lang="fi-FI" smtClean="0"/>
              <a:pPr/>
              <a:t>‹#›</a:t>
            </a:fld>
            <a:endParaRPr lang="fi-FI"/>
          </a:p>
        </p:txBody>
      </p:sp>
    </p:spTree>
    <p:extLst>
      <p:ext uri="{BB962C8B-B14F-4D97-AF65-F5344CB8AC3E}">
        <p14:creationId xmlns:p14="http://schemas.microsoft.com/office/powerpoint/2010/main" val="1390324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Title 1"/>
          <p:cNvSpPr>
            <a:spLocks noGrp="1"/>
          </p:cNvSpPr>
          <p:nvPr>
            <p:ph type="title"/>
          </p:nvPr>
        </p:nvSpPr>
        <p:spPr>
          <a:xfrm>
            <a:off x="457200" y="1220755"/>
            <a:ext cx="8229600" cy="1143000"/>
          </a:xfrm>
        </p:spPr>
        <p:txBody>
          <a:bodyPr/>
          <a:lstStyle>
            <a:lvl1pPr algn="ctr">
              <a:defRPr>
                <a:solidFill>
                  <a:schemeClr val="tx1">
                    <a:lumMod val="65000"/>
                    <a:lumOff val="35000"/>
                  </a:schemeClr>
                </a:solidFill>
                <a:latin typeface="Arial Narrow" pitchFamily="34" charset="0"/>
              </a:defRPr>
            </a:lvl1pPr>
          </a:lstStyle>
          <a:p>
            <a:r>
              <a:rPr lang="en-US"/>
              <a:t>Click to edit Master title style</a:t>
            </a:r>
            <a:endParaRPr lang="fi-FI" dirty="0"/>
          </a:p>
        </p:txBody>
      </p:sp>
      <p:sp>
        <p:nvSpPr>
          <p:cNvPr id="9" name="Text Placeholder 8"/>
          <p:cNvSpPr>
            <a:spLocks noGrp="1"/>
          </p:cNvSpPr>
          <p:nvPr>
            <p:ph type="body" sz="quarter" idx="10"/>
          </p:nvPr>
        </p:nvSpPr>
        <p:spPr>
          <a:xfrm>
            <a:off x="468315" y="2468038"/>
            <a:ext cx="8207375" cy="1056217"/>
          </a:xfrm>
          <a:prstGeom prst="rect">
            <a:avLst/>
          </a:prstGeom>
        </p:spPr>
        <p:txBody>
          <a:bodyPr/>
          <a:lstStyle>
            <a:lvl1pPr marL="0" indent="0" algn="ctr">
              <a:buNone/>
              <a:defRPr sz="3200">
                <a:solidFill>
                  <a:schemeClr val="tx1">
                    <a:lumMod val="65000"/>
                    <a:lumOff val="35000"/>
                  </a:schemeClr>
                </a:solidFill>
                <a:latin typeface="Arial Narrow" pitchFamily="34" charset="0"/>
              </a:defRPr>
            </a:lvl1pPr>
          </a:lstStyle>
          <a:p>
            <a:pPr lvl="0"/>
            <a:r>
              <a:rPr lang="en-US"/>
              <a:t>Click to edit Master text styles</a:t>
            </a:r>
          </a:p>
        </p:txBody>
      </p:sp>
      <p:sp>
        <p:nvSpPr>
          <p:cNvPr id="4" name="Date Placeholder 3"/>
          <p:cNvSpPr>
            <a:spLocks noGrp="1"/>
          </p:cNvSpPr>
          <p:nvPr>
            <p:ph type="dt" sz="half" idx="11"/>
          </p:nvPr>
        </p:nvSpPr>
        <p:spPr/>
        <p:txBody>
          <a:bodyPr/>
          <a:lstStyle/>
          <a:p>
            <a:fld id="{FE468B18-A3F0-C545-9708-C73A7FB1FD06}" type="datetime1">
              <a:rPr lang="fi-FI" smtClean="0"/>
              <a:t>3.2.2026</a:t>
            </a:fld>
            <a:endParaRPr lang="fi-FI" dirty="0"/>
          </a:p>
        </p:txBody>
      </p:sp>
      <p:sp>
        <p:nvSpPr>
          <p:cNvPr id="5" name="Footer Placeholder 4"/>
          <p:cNvSpPr>
            <a:spLocks noGrp="1"/>
          </p:cNvSpPr>
          <p:nvPr>
            <p:ph type="ftr" sz="quarter" idx="12"/>
          </p:nvPr>
        </p:nvSpPr>
        <p:spPr/>
        <p:txBody>
          <a:bodyPr/>
          <a:lstStyle/>
          <a:p>
            <a:r>
              <a:rPr lang="fi-FI" dirty="0"/>
              <a:t>OVET </a:t>
            </a:r>
            <a:br>
              <a:rPr lang="fi-FI" dirty="0"/>
            </a:br>
            <a:r>
              <a:rPr lang="fi-FI" dirty="0"/>
              <a:t> Opettajankoulutuksen valinnat - ennakoivaa tulevaisuustyötä</a:t>
            </a:r>
          </a:p>
        </p:txBody>
      </p:sp>
      <p:sp>
        <p:nvSpPr>
          <p:cNvPr id="6" name="Slide Number Placeholder 5"/>
          <p:cNvSpPr>
            <a:spLocks noGrp="1"/>
          </p:cNvSpPr>
          <p:nvPr>
            <p:ph type="sldNum" sz="quarter" idx="13"/>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7731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ja 1 palst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6059016"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5" name="Text Placeholder 3"/>
          <p:cNvSpPr>
            <a:spLocks noGrp="1"/>
          </p:cNvSpPr>
          <p:nvPr>
            <p:ph type="body" sz="quarter" idx="10"/>
          </p:nvPr>
        </p:nvSpPr>
        <p:spPr>
          <a:xfrm>
            <a:off x="467545" y="1796820"/>
            <a:ext cx="8208144" cy="364840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8" name="Date Placeholder 7"/>
          <p:cNvSpPr>
            <a:spLocks noGrp="1"/>
          </p:cNvSpPr>
          <p:nvPr>
            <p:ph type="dt" sz="half" idx="11"/>
          </p:nvPr>
        </p:nvSpPr>
        <p:spPr/>
        <p:txBody>
          <a:bodyPr/>
          <a:lstStyle/>
          <a:p>
            <a:fld id="{448DDFCD-2C69-7C45-9112-07737F23CC30}" type="datetime1">
              <a:rPr lang="fi-FI" smtClean="0"/>
              <a:t>3.2.2026</a:t>
            </a:fld>
            <a:endParaRPr lang="fi-FI" dirty="0"/>
          </a:p>
        </p:txBody>
      </p:sp>
      <p:sp>
        <p:nvSpPr>
          <p:cNvPr id="9" name="Footer Placeholder 8"/>
          <p:cNvSpPr>
            <a:spLocks noGrp="1"/>
          </p:cNvSpPr>
          <p:nvPr>
            <p:ph type="ftr" sz="quarter" idx="12"/>
          </p:nvPr>
        </p:nvSpPr>
        <p:spPr>
          <a:xfrm>
            <a:off x="2911613" y="6405335"/>
            <a:ext cx="3320008" cy="366183"/>
          </a:xfrm>
        </p:spPr>
        <p:txBody>
          <a:bodyPr/>
          <a:lstStyle/>
          <a:p>
            <a:r>
              <a:rPr lang="fi-FI"/>
              <a:t>OVET –  Opettajankoulutuksen valinnat - ennakoivaa tulevaisuustyötä</a:t>
            </a:r>
            <a:endParaRPr lang="fi-FI" dirty="0"/>
          </a:p>
        </p:txBody>
      </p:sp>
      <p:sp>
        <p:nvSpPr>
          <p:cNvPr id="10" name="Slide Number Placeholder 9"/>
          <p:cNvSpPr>
            <a:spLocks noGrp="1"/>
          </p:cNvSpPr>
          <p:nvPr>
            <p:ph type="sldNum" sz="quarter" idx="13"/>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233594515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Väliotsikkodia 1">
    <p:spTree>
      <p:nvGrpSpPr>
        <p:cNvPr id="1" name=""/>
        <p:cNvGrpSpPr/>
        <p:nvPr/>
      </p:nvGrpSpPr>
      <p:grpSpPr>
        <a:xfrm>
          <a:off x="0" y="0"/>
          <a:ext cx="0" cy="0"/>
          <a:chOff x="0" y="0"/>
          <a:chExt cx="0" cy="0"/>
        </a:xfrm>
      </p:grpSpPr>
      <p:pic>
        <p:nvPicPr>
          <p:cNvPr id="7" name="Kuva 6" descr="_DSC6921.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728181"/>
            <a:ext cx="4411494" cy="1906777"/>
          </a:xfrm>
          <a:effectLst>
            <a:outerShdw blurRad="76200" dist="38100" dir="2700000" algn="tl" rotWithShape="0">
              <a:schemeClr val="tx2">
                <a:alpha val="60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745298"/>
            <a:ext cx="4411494" cy="1106530"/>
          </a:xfrm>
          <a:effectLst>
            <a:outerShdw blurRad="76200" dist="38100" dir="2700000" algn="tl" rotWithShape="0">
              <a:schemeClr val="tx2">
                <a:alpha val="60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8"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9"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0" name="Suora yhdysviiva 19"/>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uora yhdysviiva 20"/>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 name="Group 3"/>
          <p:cNvGrpSpPr/>
          <p:nvPr userDrawn="1"/>
        </p:nvGrpSpPr>
        <p:grpSpPr>
          <a:xfrm>
            <a:off x="457200" y="0"/>
            <a:ext cx="763388" cy="1028096"/>
            <a:chOff x="457200" y="0"/>
            <a:chExt cx="763388" cy="1028096"/>
          </a:xfrm>
        </p:grpSpPr>
        <p:sp>
          <p:nvSpPr>
            <p:cNvPr id="16"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
        <p:nvSpPr>
          <p:cNvPr id="14" name="Päivämäärän paikkamerkki 3"/>
          <p:cNvSpPr>
            <a:spLocks noGrp="1"/>
          </p:cNvSpPr>
          <p:nvPr userDrawn="1">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67A43509-38E6-B147-9C40-427D60F0ED1A}" type="datetime1">
              <a:rPr lang="fi-FI" smtClean="0"/>
              <a:t>3.2.2026</a:t>
            </a:fld>
            <a:endParaRPr lang="fi-FI" dirty="0"/>
          </a:p>
        </p:txBody>
      </p:sp>
    </p:spTree>
    <p:extLst>
      <p:ext uri="{BB962C8B-B14F-4D97-AF65-F5344CB8AC3E}">
        <p14:creationId xmlns:p14="http://schemas.microsoft.com/office/powerpoint/2010/main" val="2081335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9872" y="5733256"/>
            <a:ext cx="9153872" cy="11247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6"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7" name="Text Placeholder 3"/>
          <p:cNvSpPr>
            <a:spLocks noGrp="1"/>
          </p:cNvSpPr>
          <p:nvPr>
            <p:ph type="body" sz="quarter" idx="13"/>
          </p:nvPr>
        </p:nvSpPr>
        <p:spPr>
          <a:xfrm>
            <a:off x="467545" y="1796819"/>
            <a:ext cx="8208144" cy="452202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22328" y="5836638"/>
            <a:ext cx="2088232" cy="917988"/>
          </a:xfrm>
          <a:prstGeom prst="rect">
            <a:avLst/>
          </a:prstGeom>
        </p:spPr>
      </p:pic>
    </p:spTree>
    <p:extLst>
      <p:ext uri="{BB962C8B-B14F-4D97-AF65-F5344CB8AC3E}">
        <p14:creationId xmlns:p14="http://schemas.microsoft.com/office/powerpoint/2010/main" val="433425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elkkä otsikk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5482952" cy="950979"/>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6" name="Date Placeholder 5"/>
          <p:cNvSpPr>
            <a:spLocks noGrp="1"/>
          </p:cNvSpPr>
          <p:nvPr>
            <p:ph type="dt" sz="half" idx="10"/>
          </p:nvPr>
        </p:nvSpPr>
        <p:spPr/>
        <p:txBody>
          <a:bodyPr/>
          <a:lstStyle/>
          <a:p>
            <a:fld id="{53F8DFCE-8BD7-A34D-BC7B-EC90CCB3B946}" type="datetime1">
              <a:rPr lang="fi-FI" smtClean="0"/>
              <a:t>3.2.2026</a:t>
            </a:fld>
            <a:endParaRPr lang="fi-FI" dirty="0"/>
          </a:p>
        </p:txBody>
      </p:sp>
      <p:sp>
        <p:nvSpPr>
          <p:cNvPr id="7" name="Footer Placeholder 6"/>
          <p:cNvSpPr>
            <a:spLocks noGrp="1"/>
          </p:cNvSpPr>
          <p:nvPr>
            <p:ph type="ftr" sz="quarter" idx="11"/>
          </p:nvPr>
        </p:nvSpPr>
        <p:spPr/>
        <p:txBody>
          <a:bodyPr/>
          <a:lstStyle/>
          <a:p>
            <a:r>
              <a:rPr lang="fi-FI"/>
              <a:t>OVET –  Opettajankoulutuksen valinnat - ennakoivaa tulevaisuustyötä</a:t>
            </a:r>
          </a:p>
        </p:txBody>
      </p:sp>
      <p:sp>
        <p:nvSpPr>
          <p:cNvPr id="8" name="Slide Number Placeholder 7"/>
          <p:cNvSpPr>
            <a:spLocks noGrp="1"/>
          </p:cNvSpPr>
          <p:nvPr>
            <p:ph type="sldNum" sz="quarter" idx="12"/>
          </p:nvPr>
        </p:nvSpPr>
        <p:spPr/>
        <p:txBody>
          <a:bodyPr/>
          <a:lstStyle/>
          <a:p>
            <a:fld id="{6F9C293C-F710-4AC8-8293-75FBB182E16E}" type="slidenum">
              <a:rPr lang="fi-FI" smtClean="0"/>
              <a:pPr/>
              <a:t>‹#›</a:t>
            </a:fld>
            <a:endParaRPr lang="fi-FI"/>
          </a:p>
        </p:txBody>
      </p:sp>
    </p:spTree>
    <p:extLst>
      <p:ext uri="{BB962C8B-B14F-4D97-AF65-F5344CB8AC3E}">
        <p14:creationId xmlns:p14="http://schemas.microsoft.com/office/powerpoint/2010/main" val="125851268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ja 2 palst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3960439" cy="364817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5" name="Text Placeholder 3"/>
          <p:cNvSpPr>
            <a:spLocks noGrp="1"/>
          </p:cNvSpPr>
          <p:nvPr>
            <p:ph type="body" sz="quarter" idx="11"/>
          </p:nvPr>
        </p:nvSpPr>
        <p:spPr>
          <a:xfrm>
            <a:off x="4711010" y="1797055"/>
            <a:ext cx="3960439" cy="3648175"/>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3" name="Date Placeholder 2"/>
          <p:cNvSpPr>
            <a:spLocks noGrp="1"/>
          </p:cNvSpPr>
          <p:nvPr>
            <p:ph type="dt" sz="half" idx="12"/>
          </p:nvPr>
        </p:nvSpPr>
        <p:spPr/>
        <p:txBody>
          <a:bodyPr/>
          <a:lstStyle/>
          <a:p>
            <a:fld id="{2C96D940-8508-6145-8008-7E93C9761269}" type="datetime1">
              <a:rPr lang="fi-FI" smtClean="0"/>
              <a:t>3.2.2026</a:t>
            </a:fld>
            <a:endParaRPr lang="fi-FI" dirty="0"/>
          </a:p>
        </p:txBody>
      </p:sp>
      <p:sp>
        <p:nvSpPr>
          <p:cNvPr id="6" name="Footer Placeholder 5"/>
          <p:cNvSpPr>
            <a:spLocks noGrp="1"/>
          </p:cNvSpPr>
          <p:nvPr>
            <p:ph type="ftr" sz="quarter" idx="13"/>
          </p:nvPr>
        </p:nvSpPr>
        <p:spPr/>
        <p:txBody>
          <a:bodyPr/>
          <a:lstStyle/>
          <a:p>
            <a:r>
              <a:rPr lang="fi-FI" dirty="0"/>
              <a:t>OVET </a:t>
            </a:r>
            <a:br>
              <a:rPr lang="fi-FI" dirty="0"/>
            </a:br>
            <a:r>
              <a:rPr lang="fi-FI" dirty="0"/>
              <a:t>Opettajankoulutuksen valinnat - ennakoivaa tulevaisuustyötä</a:t>
            </a:r>
          </a:p>
        </p:txBody>
      </p:sp>
      <p:sp>
        <p:nvSpPr>
          <p:cNvPr id="7" name="Slide Number Placeholder 6"/>
          <p:cNvSpPr>
            <a:spLocks noGrp="1"/>
          </p:cNvSpPr>
          <p:nvPr>
            <p:ph type="sldNum" sz="quarter" idx="14"/>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153119309"/>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ja 1 palsta sekä 2 kuva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787"/>
            <a:ext cx="8218488" cy="1143000"/>
          </a:xfrm>
        </p:spPr>
        <p:txBody>
          <a:bodyPr>
            <a:normAutofit/>
          </a:bodyPr>
          <a:lstStyle>
            <a:lvl1pPr algn="l">
              <a:defRPr sz="4000">
                <a:solidFill>
                  <a:schemeClr val="tx1">
                    <a:lumMod val="65000"/>
                    <a:lumOff val="35000"/>
                  </a:schemeClr>
                </a:solidFill>
                <a:latin typeface="Arial Narrow" pitchFamily="34" charset="0"/>
              </a:defRPr>
            </a:lvl1pPr>
          </a:lstStyle>
          <a:p>
            <a:r>
              <a:rPr lang="fi-FI" noProof="0" dirty="0"/>
              <a:t>Lisää otsikko</a:t>
            </a:r>
          </a:p>
        </p:txBody>
      </p:sp>
      <p:sp>
        <p:nvSpPr>
          <p:cNvPr id="4" name="Text Placeholder 3"/>
          <p:cNvSpPr>
            <a:spLocks noGrp="1"/>
          </p:cNvSpPr>
          <p:nvPr>
            <p:ph type="body" sz="quarter" idx="10"/>
          </p:nvPr>
        </p:nvSpPr>
        <p:spPr>
          <a:xfrm>
            <a:off x="467547" y="1797052"/>
            <a:ext cx="5832647" cy="3552163"/>
          </a:xfrm>
          <a:prstGeom prst="rect">
            <a:avLst/>
          </a:prstGeom>
        </p:spPr>
        <p:txBody>
          <a:bodyPr/>
          <a:lstStyle>
            <a:lvl1pPr marL="342891" indent="-342891">
              <a:buFont typeface="Arial" pitchFamily="34" charset="0"/>
              <a:buChar char="•"/>
              <a:defRPr sz="2400">
                <a:latin typeface="Arial Narrow" pitchFamily="34" charset="0"/>
              </a:defRPr>
            </a:lvl1pPr>
            <a:lvl2pPr marL="742932" indent="-285744">
              <a:buFont typeface="Arial" pitchFamily="34" charset="0"/>
              <a:buChar char="•"/>
              <a:defRPr sz="2000">
                <a:latin typeface="Arial Narrow" pitchFamily="34" charset="0"/>
              </a:defRPr>
            </a:lvl2pPr>
            <a:lvl3pPr marL="1142971" indent="-228594">
              <a:buFont typeface="Arial" pitchFamily="34" charset="0"/>
              <a:buChar char="•"/>
              <a:defRPr sz="2000">
                <a:latin typeface="Arial Narrow" pitchFamily="34" charset="0"/>
              </a:defRPr>
            </a:lvl3pPr>
            <a:lvl4pPr marL="1600160" indent="-228594">
              <a:buFont typeface="Arial" pitchFamily="34" charset="0"/>
              <a:buChar char="•"/>
              <a:defRPr sz="2000">
                <a:latin typeface="Arial Narrow" pitchFamily="34" charset="0"/>
              </a:defRPr>
            </a:lvl4pPr>
            <a:lvl5pPr marL="2057349" indent="-228594">
              <a:buFont typeface="Arial" pitchFamily="34" charset="0"/>
              <a:buChar char="•"/>
              <a:defRPr sz="2000">
                <a:latin typeface="Arial Narrow"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Picture Placeholder 4"/>
          <p:cNvSpPr>
            <a:spLocks noGrp="1"/>
          </p:cNvSpPr>
          <p:nvPr>
            <p:ph type="pic" sz="quarter" idx="11" hasCustomPrompt="1"/>
          </p:nvPr>
        </p:nvSpPr>
        <p:spPr>
          <a:xfrm>
            <a:off x="6444211" y="1797049"/>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6" name="Picture Placeholder 4"/>
          <p:cNvSpPr>
            <a:spLocks noGrp="1"/>
          </p:cNvSpPr>
          <p:nvPr>
            <p:ph type="pic" sz="quarter" idx="12" hasCustomPrompt="1"/>
          </p:nvPr>
        </p:nvSpPr>
        <p:spPr>
          <a:xfrm>
            <a:off x="6444211" y="4293096"/>
            <a:ext cx="2448271" cy="2208000"/>
          </a:xfrm>
          <a:prstGeom prst="rect">
            <a:avLst/>
          </a:prstGeom>
        </p:spPr>
        <p:txBody>
          <a:bodyPr/>
          <a:lstStyle>
            <a:lvl1pPr marL="0" indent="0">
              <a:buNone/>
              <a:defRPr sz="2000">
                <a:latin typeface="Arial Narrow" pitchFamily="34" charset="0"/>
              </a:defRPr>
            </a:lvl1pPr>
          </a:lstStyle>
          <a:p>
            <a:r>
              <a:rPr lang="fi-FI" dirty="0"/>
              <a:t>Lisää kuva</a:t>
            </a:r>
          </a:p>
        </p:txBody>
      </p:sp>
      <p:sp>
        <p:nvSpPr>
          <p:cNvPr id="3" name="Date Placeholder 2"/>
          <p:cNvSpPr>
            <a:spLocks noGrp="1"/>
          </p:cNvSpPr>
          <p:nvPr>
            <p:ph type="dt" sz="half" idx="13"/>
          </p:nvPr>
        </p:nvSpPr>
        <p:spPr/>
        <p:txBody>
          <a:bodyPr/>
          <a:lstStyle/>
          <a:p>
            <a:fld id="{E983A660-1862-F748-B977-81D74D0A3667}" type="datetime1">
              <a:rPr lang="fi-FI" smtClean="0"/>
              <a:t>3.2.2026</a:t>
            </a:fld>
            <a:endParaRPr lang="fi-FI" dirty="0"/>
          </a:p>
        </p:txBody>
      </p:sp>
      <p:sp>
        <p:nvSpPr>
          <p:cNvPr id="7" name="Footer Placeholder 6"/>
          <p:cNvSpPr>
            <a:spLocks noGrp="1"/>
          </p:cNvSpPr>
          <p:nvPr>
            <p:ph type="ftr" sz="quarter" idx="14"/>
          </p:nvPr>
        </p:nvSpPr>
        <p:spPr/>
        <p:txBody>
          <a:bodyPr/>
          <a:lstStyle/>
          <a:p>
            <a:r>
              <a:rPr lang="fi-FI" dirty="0"/>
              <a:t>OVET </a:t>
            </a:r>
            <a:br>
              <a:rPr lang="fi-FI" dirty="0"/>
            </a:br>
            <a:r>
              <a:rPr lang="fi-FI" dirty="0"/>
              <a:t> Opettajankoulutuksen valinnat - ennakoivaa tulevaisuustyötä</a:t>
            </a:r>
          </a:p>
        </p:txBody>
      </p:sp>
      <p:sp>
        <p:nvSpPr>
          <p:cNvPr id="8" name="Slide Number Placeholder 7"/>
          <p:cNvSpPr>
            <a:spLocks noGrp="1"/>
          </p:cNvSpPr>
          <p:nvPr>
            <p:ph type="sldNum" sz="quarter" idx="15"/>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425946971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355AB-77A4-4647-B5C4-BB049BDFC92E}" type="datetime1">
              <a:rPr lang="fi-FI" smtClean="0"/>
              <a:t>3.2.2026</a:t>
            </a:fld>
            <a:endParaRPr lang="fi-FI" dirty="0"/>
          </a:p>
        </p:txBody>
      </p:sp>
      <p:sp>
        <p:nvSpPr>
          <p:cNvPr id="3" name="Footer Placeholder 2"/>
          <p:cNvSpPr>
            <a:spLocks noGrp="1"/>
          </p:cNvSpPr>
          <p:nvPr>
            <p:ph type="ftr" sz="quarter" idx="11"/>
          </p:nvPr>
        </p:nvSpPr>
        <p:spPr/>
        <p:txBody>
          <a:bodyPr/>
          <a:lstStyle/>
          <a:p>
            <a:r>
              <a:rPr lang="fi-FI" dirty="0"/>
              <a:t>OVET</a:t>
            </a:r>
            <a:br>
              <a:rPr lang="fi-FI" dirty="0"/>
            </a:br>
            <a:r>
              <a:rPr lang="fi-FI" dirty="0"/>
              <a:t>Opettajankoulutuksen valinnat - ennakoivaa tulevaisuustyötä</a:t>
            </a:r>
          </a:p>
        </p:txBody>
      </p:sp>
      <p:sp>
        <p:nvSpPr>
          <p:cNvPr id="4" name="Slide Number Placeholder 3"/>
          <p:cNvSpPr>
            <a:spLocks noGrp="1"/>
          </p:cNvSpPr>
          <p:nvPr>
            <p:ph type="sldNum" sz="quarter" idx="12"/>
          </p:nvPr>
        </p:nvSpPr>
        <p:spPr/>
        <p:txBody>
          <a:bodyPr/>
          <a:lstStyle/>
          <a:p>
            <a:fld id="{6F9C293C-F710-4AC8-8293-75FBB182E16E}" type="slidenum">
              <a:rPr lang="fi-FI" smtClean="0"/>
              <a:t>‹#›</a:t>
            </a:fld>
            <a:endParaRPr lang="fi-FI"/>
          </a:p>
        </p:txBody>
      </p:sp>
    </p:spTree>
    <p:extLst>
      <p:ext uri="{BB962C8B-B14F-4D97-AF65-F5344CB8AC3E}">
        <p14:creationId xmlns:p14="http://schemas.microsoft.com/office/powerpoint/2010/main" val="310791679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9" y="1703920"/>
            <a:ext cx="7442755" cy="3271837"/>
          </a:xfrm>
          <a:prstGeom prst="rect">
            <a:avLst/>
          </a:prstGeom>
          <a:effectLst>
            <a:outerShdw blurRad="25400" dist="25400" dir="2700000" algn="tl" rotWithShape="0">
              <a:prstClr val="black">
                <a:alpha val="75000"/>
              </a:prstClr>
            </a:outerShdw>
          </a:effectLst>
        </p:spPr>
      </p:pic>
    </p:spTree>
    <p:extLst>
      <p:ext uri="{BB962C8B-B14F-4D97-AF65-F5344CB8AC3E}">
        <p14:creationId xmlns:p14="http://schemas.microsoft.com/office/powerpoint/2010/main" val="400978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5" name="Kuva 4" descr="_DSC8395.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4"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5"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5"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D3B5E02C-4786-8946-A4E3-50E8C3A48845}" type="datetime1">
              <a:rPr lang="fi-FI" smtClean="0"/>
              <a:t>3.2.2026</a:t>
            </a:fld>
            <a:endParaRPr lang="fi-FI" dirty="0"/>
          </a:p>
        </p:txBody>
      </p:sp>
      <p:grpSp>
        <p:nvGrpSpPr>
          <p:cNvPr id="16" name="Group 15"/>
          <p:cNvGrpSpPr/>
          <p:nvPr userDrawn="1"/>
        </p:nvGrpSpPr>
        <p:grpSpPr>
          <a:xfrm>
            <a:off x="457200" y="0"/>
            <a:ext cx="763388" cy="1028096"/>
            <a:chOff x="457200" y="0"/>
            <a:chExt cx="763388" cy="1028096"/>
          </a:xfrm>
        </p:grpSpPr>
        <p:sp>
          <p:nvSpPr>
            <p:cNvPr id="21"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2"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559460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Väliotsikkodia 3">
    <p:spTree>
      <p:nvGrpSpPr>
        <p:cNvPr id="1" name=""/>
        <p:cNvGrpSpPr/>
        <p:nvPr/>
      </p:nvGrpSpPr>
      <p:grpSpPr>
        <a:xfrm>
          <a:off x="0" y="0"/>
          <a:ext cx="0" cy="0"/>
          <a:chOff x="0" y="0"/>
          <a:chExt cx="0" cy="0"/>
        </a:xfrm>
      </p:grpSpPr>
      <p:pic>
        <p:nvPicPr>
          <p:cNvPr id="4" name="Kuva 3" descr="_DSC7698.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Suorakulmio 13"/>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7"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18"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19" name="Suora yhdysviiva 18"/>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0" name="Suora yhdysviiva 19"/>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361EE33-250F-C944-92CC-F2C1829FA0AE}" type="datetime1">
              <a:rPr lang="fi-FI" smtClean="0"/>
              <a:t>3.2.2026</a:t>
            </a:fld>
            <a:endParaRPr lang="fi-FI" dirty="0"/>
          </a:p>
        </p:txBody>
      </p:sp>
      <p:grpSp>
        <p:nvGrpSpPr>
          <p:cNvPr id="16" name="Group 15"/>
          <p:cNvGrpSpPr/>
          <p:nvPr userDrawn="1"/>
        </p:nvGrpSpPr>
        <p:grpSpPr>
          <a:xfrm>
            <a:off x="457200" y="0"/>
            <a:ext cx="763388" cy="1028096"/>
            <a:chOff x="457200" y="0"/>
            <a:chExt cx="763388" cy="1028096"/>
          </a:xfrm>
        </p:grpSpPr>
        <p:sp>
          <p:nvSpPr>
            <p:cNvPr id="22"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4"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658851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4">
    <p:spTree>
      <p:nvGrpSpPr>
        <p:cNvPr id="1" name=""/>
        <p:cNvGrpSpPr/>
        <p:nvPr/>
      </p:nvGrpSpPr>
      <p:grpSpPr>
        <a:xfrm>
          <a:off x="0" y="0"/>
          <a:ext cx="0" cy="0"/>
          <a:chOff x="0" y="0"/>
          <a:chExt cx="0" cy="0"/>
        </a:xfrm>
      </p:grpSpPr>
      <p:pic>
        <p:nvPicPr>
          <p:cNvPr id="5" name="Kuva 4" descr="DSC_067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829275"/>
            <a:ext cx="5444766" cy="1906777"/>
          </a:xfrm>
          <a:effectLst>
            <a:outerShdw blurRad="76200" dist="38100" dir="2700000" algn="tl" rotWithShape="0">
              <a:schemeClr val="tx1">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846392"/>
            <a:ext cx="5444766" cy="1106530"/>
          </a:xfrm>
          <a:effectLst>
            <a:outerShdw blurRad="76200" dist="38100" dir="2700000" algn="tl" rotWithShape="0">
              <a:schemeClr val="tx1">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271585F7-AA6F-5044-89F9-0EDF7A5B23EF}" type="datetime1">
              <a:rPr lang="fi-FI" smtClean="0"/>
              <a:t>3.2.2026</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1965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Väliotsikkodia 5">
    <p:spTree>
      <p:nvGrpSpPr>
        <p:cNvPr id="1" name=""/>
        <p:cNvGrpSpPr/>
        <p:nvPr/>
      </p:nvGrpSpPr>
      <p:grpSpPr>
        <a:xfrm>
          <a:off x="0" y="0"/>
          <a:ext cx="0" cy="0"/>
          <a:chOff x="0" y="0"/>
          <a:chExt cx="0" cy="0"/>
        </a:xfrm>
      </p:grpSpPr>
      <p:pic>
        <p:nvPicPr>
          <p:cNvPr id="4" name="Kuva 3" descr="DSC_9770.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3191307" y="2830749"/>
            <a:ext cx="5444766" cy="1906777"/>
          </a:xfrm>
          <a:effectLst>
            <a:outerShdw blurRad="76200" dist="38100" dir="2700000" algn="tl" rotWithShape="0">
              <a:schemeClr val="tx2">
                <a:alpha val="73000"/>
              </a:schemeClr>
            </a:outerShdw>
          </a:effectLst>
        </p:spPr>
        <p:txBody>
          <a:bodyPr anchor="b">
            <a:noAutofit/>
          </a:bodyPr>
          <a:lstStyle>
            <a:lvl1pPr algn="r">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3191307" y="4847866"/>
            <a:ext cx="5444766" cy="1106530"/>
          </a:xfrm>
          <a:effectLst>
            <a:outerShdw blurRad="76200" dist="38100" dir="2700000" algn="tl" rotWithShape="0">
              <a:schemeClr val="tx2">
                <a:alpha val="73000"/>
              </a:schemeClr>
            </a:outerShdw>
          </a:effectLst>
        </p:spPr>
        <p:txBody>
          <a:bodyPr>
            <a:normAutofit/>
          </a:bodyPr>
          <a:lstStyle>
            <a:lvl1pPr marL="0" indent="0" algn="r">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0FE39083-D089-7049-93DE-E3B2704DB8F0}" type="datetime1">
              <a:rPr lang="fi-FI" smtClean="0"/>
              <a:t>3.2.2026</a:t>
            </a:fld>
            <a:endParaRPr lang="fi-FI" dirty="0"/>
          </a:p>
        </p:txBody>
      </p:sp>
      <p:grpSp>
        <p:nvGrpSpPr>
          <p:cNvPr id="26" name="Group 25"/>
          <p:cNvGrpSpPr/>
          <p:nvPr userDrawn="1"/>
        </p:nvGrpSpPr>
        <p:grpSpPr>
          <a:xfrm>
            <a:off x="7872685" y="0"/>
            <a:ext cx="763388" cy="1028096"/>
            <a:chOff x="457200" y="0"/>
            <a:chExt cx="763388" cy="1028096"/>
          </a:xfrm>
        </p:grpSpPr>
        <p:sp>
          <p:nvSpPr>
            <p:cNvPr id="2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8"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192292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Väliotsikkodia 6">
    <p:spTree>
      <p:nvGrpSpPr>
        <p:cNvPr id="1" name=""/>
        <p:cNvGrpSpPr/>
        <p:nvPr/>
      </p:nvGrpSpPr>
      <p:grpSpPr>
        <a:xfrm>
          <a:off x="0" y="0"/>
          <a:ext cx="0" cy="0"/>
          <a:chOff x="0" y="0"/>
          <a:chExt cx="0" cy="0"/>
        </a:xfrm>
      </p:grpSpPr>
      <p:pic>
        <p:nvPicPr>
          <p:cNvPr id="4" name="Kuva 3" descr="Kopio tiedostosta DSC_1299.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2" name="Otsikko 1"/>
          <p:cNvSpPr>
            <a:spLocks noGrp="1"/>
          </p:cNvSpPr>
          <p:nvPr>
            <p:ph type="ctrTitle"/>
          </p:nvPr>
        </p:nvSpPr>
        <p:spPr>
          <a:xfrm>
            <a:off x="457200" y="2210237"/>
            <a:ext cx="4504685"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3" name="Alaotsikko 2"/>
          <p:cNvSpPr>
            <a:spLocks noGrp="1"/>
          </p:cNvSpPr>
          <p:nvPr>
            <p:ph type="subTitle" idx="1"/>
          </p:nvPr>
        </p:nvSpPr>
        <p:spPr>
          <a:xfrm>
            <a:off x="457200" y="4227354"/>
            <a:ext cx="4504685"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cxnSp>
        <p:nvCxnSpPr>
          <p:cNvPr id="12" name="Suora yhdysviiva 11"/>
          <p:cNvCxnSpPr/>
          <p:nvPr userDrawn="1"/>
        </p:nvCxnSpPr>
        <p:spPr>
          <a:xfrm>
            <a:off x="8503899"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uora yhdysviiva 12"/>
          <p:cNvCxnSpPr/>
          <p:nvPr userDrawn="1"/>
        </p:nvCxnSpPr>
        <p:spPr>
          <a:xfrm>
            <a:off x="7552916" y="652080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Suorakulmio 16"/>
          <p:cNvSpPr/>
          <p:nvPr userDrawn="1"/>
        </p:nvSpPr>
        <p:spPr>
          <a:xfrm>
            <a:off x="0" y="6540486"/>
            <a:ext cx="9144000" cy="32365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dirty="0">
                <a:solidFill>
                  <a:schemeClr val="accent1"/>
                </a:solidFill>
              </a:rPr>
              <a:t>JYU. </a:t>
            </a:r>
            <a:r>
              <a:rPr lang="fi-FI" b="1" dirty="0" err="1"/>
              <a:t>Since</a:t>
            </a:r>
            <a:r>
              <a:rPr lang="fi-FI" b="1" dirty="0"/>
              <a:t> 1863.</a:t>
            </a:r>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6"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F92D80A2-EC1D-6247-A1E4-7284CE909420}" type="datetime1">
              <a:rPr lang="fi-FI" smtClean="0"/>
              <a:t>3.2.2026</a:t>
            </a:fld>
            <a:endParaRPr lang="fi-FI" dirty="0"/>
          </a:p>
        </p:txBody>
      </p:sp>
      <p:grpSp>
        <p:nvGrpSpPr>
          <p:cNvPr id="18" name="Group 17"/>
          <p:cNvGrpSpPr/>
          <p:nvPr userDrawn="1"/>
        </p:nvGrpSpPr>
        <p:grpSpPr>
          <a:xfrm>
            <a:off x="457200" y="0"/>
            <a:ext cx="763388" cy="1028096"/>
            <a:chOff x="457200" y="0"/>
            <a:chExt cx="763388" cy="1028096"/>
          </a:xfrm>
        </p:grpSpPr>
        <p:sp>
          <p:nvSpPr>
            <p:cNvPr id="25"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139690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7">
    <p:spTree>
      <p:nvGrpSpPr>
        <p:cNvPr id="1" name=""/>
        <p:cNvGrpSpPr/>
        <p:nvPr/>
      </p:nvGrpSpPr>
      <p:grpSpPr>
        <a:xfrm>
          <a:off x="0" y="0"/>
          <a:ext cx="0" cy="0"/>
          <a:chOff x="0" y="0"/>
          <a:chExt cx="0" cy="0"/>
        </a:xfrm>
      </p:grpSpPr>
      <p:pic>
        <p:nvPicPr>
          <p:cNvPr id="5" name="Kuva 4" descr="DSC_0244.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540486"/>
          </a:xfrm>
          <a:prstGeom prst="rect">
            <a:avLst/>
          </a:prstGeom>
        </p:spPr>
      </p:pic>
      <p:sp>
        <p:nvSpPr>
          <p:cNvPr id="17" name="Suorakulmio 16"/>
          <p:cNvSpPr/>
          <p:nvPr userDrawn="1"/>
        </p:nvSpPr>
        <p:spPr>
          <a:xfrm>
            <a:off x="0" y="6540486"/>
            <a:ext cx="9144000" cy="323650"/>
          </a:xfrm>
          <a:prstGeom prst="rect">
            <a:avLst/>
          </a:prstGeom>
          <a:solidFill>
            <a:srgbClr val="0029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schemeClr val="accent1"/>
              </a:solidFill>
              <a:latin typeface="Helvetica" pitchFamily="34" charset="0"/>
            </a:endParaRPr>
          </a:p>
        </p:txBody>
      </p:sp>
      <p:sp>
        <p:nvSpPr>
          <p:cNvPr id="19" name="Alatunnisteen paikkamerkki 4"/>
          <p:cNvSpPr>
            <a:spLocks noGrp="1"/>
          </p:cNvSpPr>
          <p:nvPr>
            <p:ph type="ftr" sz="quarter" idx="3"/>
          </p:nvPr>
        </p:nvSpPr>
        <p:spPr>
          <a:xfrm>
            <a:off x="5343907" y="6592625"/>
            <a:ext cx="2147658" cy="180989"/>
          </a:xfrm>
          <a:prstGeom prst="rect">
            <a:avLst/>
          </a:prstGeom>
        </p:spPr>
        <p:txBody>
          <a:bodyPr/>
          <a:lstStyle>
            <a:lvl1pPr algn="r">
              <a:defRPr sz="900">
                <a:solidFill>
                  <a:schemeClr val="bg1"/>
                </a:solidFill>
                <a:latin typeface="Helvetica" pitchFamily="34" charset="0"/>
                <a:cs typeface="Helvetica" pitchFamily="34" charset="0"/>
              </a:defRPr>
            </a:lvl1pPr>
          </a:lstStyle>
          <a:p>
            <a:r>
              <a:rPr lang="fi-FI" b="1">
                <a:solidFill>
                  <a:schemeClr val="accent1"/>
                </a:solidFill>
              </a:rPr>
              <a:t>JYU.</a:t>
            </a:r>
            <a:r>
              <a:rPr lang="fi-FI" b="1"/>
              <a:t> Since 1863.</a:t>
            </a:r>
            <a:endParaRPr lang="fi-FI" b="1" dirty="0"/>
          </a:p>
        </p:txBody>
      </p:sp>
      <p:sp>
        <p:nvSpPr>
          <p:cNvPr id="2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pitchFamily="34" charset="0"/>
              </a:defRPr>
            </a:lvl1pPr>
          </a:lstStyle>
          <a:p>
            <a:fld id="{0FE3988A-0109-0B40-965D-9E0ED41EFEE4}" type="slidenum">
              <a:rPr lang="fi-FI" smtClean="0"/>
              <a:pPr/>
              <a:t>‹#›</a:t>
            </a:fld>
            <a:endParaRPr lang="fi-FI" dirty="0"/>
          </a:p>
        </p:txBody>
      </p:sp>
      <p:cxnSp>
        <p:nvCxnSpPr>
          <p:cNvPr id="21" name="Suora yhdysviiva 2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uora yhdysviiva 2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3" name="Otsikko 1"/>
          <p:cNvSpPr>
            <a:spLocks noGrp="1"/>
          </p:cNvSpPr>
          <p:nvPr>
            <p:ph type="ctrTitle"/>
          </p:nvPr>
        </p:nvSpPr>
        <p:spPr>
          <a:xfrm>
            <a:off x="457200" y="2075769"/>
            <a:ext cx="4886706" cy="1906777"/>
          </a:xfrm>
          <a:effectLst>
            <a:outerShdw blurRad="76200" dist="38100" dir="2700000" algn="tl" rotWithShape="0">
              <a:schemeClr val="tx2">
                <a:alpha val="73000"/>
              </a:schemeClr>
            </a:outerShdw>
          </a:effectLst>
        </p:spPr>
        <p:txBody>
          <a:bodyPr anchor="b">
            <a:noAutofit/>
          </a:bodyPr>
          <a:lstStyle>
            <a:lvl1pPr algn="l">
              <a:defRPr sz="4000">
                <a:solidFill>
                  <a:schemeClr val="bg1"/>
                </a:solidFill>
                <a:latin typeface="Helvetica" pitchFamily="34" charset="0"/>
              </a:defRPr>
            </a:lvl1pPr>
          </a:lstStyle>
          <a:p>
            <a:r>
              <a:rPr lang="fi-FI" dirty="0"/>
              <a:t>Muokkaa perustyylejä naps.</a:t>
            </a:r>
          </a:p>
        </p:txBody>
      </p:sp>
      <p:sp>
        <p:nvSpPr>
          <p:cNvPr id="24" name="Alaotsikko 2"/>
          <p:cNvSpPr>
            <a:spLocks noGrp="1"/>
          </p:cNvSpPr>
          <p:nvPr>
            <p:ph type="subTitle" idx="1"/>
          </p:nvPr>
        </p:nvSpPr>
        <p:spPr>
          <a:xfrm>
            <a:off x="457200" y="4092886"/>
            <a:ext cx="4886706" cy="1106530"/>
          </a:xfrm>
          <a:effectLst>
            <a:outerShdw blurRad="76200" dist="38100" dir="2700000" algn="tl" rotWithShape="0">
              <a:schemeClr val="tx2">
                <a:alpha val="73000"/>
              </a:schemeClr>
            </a:outerShdw>
          </a:effectLst>
        </p:spPr>
        <p:txBody>
          <a:bodyPr>
            <a:normAutofit/>
          </a:bodyPr>
          <a:lstStyle>
            <a:lvl1pPr marL="0" indent="0" algn="l">
              <a:buNone/>
              <a:defRPr sz="2400">
                <a:solidFill>
                  <a:srgbClr val="FFFFFF"/>
                </a:solidFill>
                <a:latin typeface="Helvetic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Muokkaa alaotsikon perustyyliä naps.</a:t>
            </a:r>
          </a:p>
        </p:txBody>
      </p:sp>
      <p:sp>
        <p:nvSpPr>
          <p:cNvPr id="14" name="Päivämäärän paikkamerkki 3"/>
          <p:cNvSpPr>
            <a:spLocks noGrp="1"/>
          </p:cNvSpPr>
          <p:nvPr>
            <p:ph type="dt" sz="half" idx="10"/>
          </p:nvPr>
        </p:nvSpPr>
        <p:spPr>
          <a:xfrm>
            <a:off x="7617453" y="6592625"/>
            <a:ext cx="831227" cy="180989"/>
          </a:xfrm>
          <a:prstGeom prst="rect">
            <a:avLst/>
          </a:prstGeom>
        </p:spPr>
        <p:txBody>
          <a:bodyPr/>
          <a:lstStyle>
            <a:lvl1pPr algn="ctr">
              <a:defRPr sz="900">
                <a:solidFill>
                  <a:schemeClr val="bg1"/>
                </a:solidFill>
                <a:latin typeface="Helvetica" pitchFamily="34" charset="0"/>
              </a:defRPr>
            </a:lvl1pPr>
          </a:lstStyle>
          <a:p>
            <a:fld id="{1E69EEB3-F26E-1248-9BC1-8BE55A2C5ECC}" type="datetime1">
              <a:rPr lang="fi-FI" smtClean="0"/>
              <a:t>3.2.2026</a:t>
            </a:fld>
            <a:endParaRPr lang="fi-FI" dirty="0"/>
          </a:p>
        </p:txBody>
      </p:sp>
      <p:grpSp>
        <p:nvGrpSpPr>
          <p:cNvPr id="16" name="Group 15"/>
          <p:cNvGrpSpPr/>
          <p:nvPr userDrawn="1"/>
        </p:nvGrpSpPr>
        <p:grpSpPr>
          <a:xfrm>
            <a:off x="457200" y="0"/>
            <a:ext cx="763388" cy="1028096"/>
            <a:chOff x="457200" y="0"/>
            <a:chExt cx="763388" cy="1028096"/>
          </a:xfrm>
        </p:grpSpPr>
        <p:sp>
          <p:nvSpPr>
            <p:cNvPr id="18"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26" name="Kuva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6580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image" Target="../media/image10.png"/><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19"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0.jpeg"/><Relationship Id="rId5" Type="http://schemas.openxmlformats.org/officeDocument/2006/relationships/slideLayout" Target="../slideLayouts/slideLayout32.xml"/><Relationship Id="rId10" Type="http://schemas.openxmlformats.org/officeDocument/2006/relationships/image" Target="../media/image19.png"/><Relationship Id="rId4" Type="http://schemas.openxmlformats.org/officeDocument/2006/relationships/slideLayout" Target="../slideLayouts/slideLayout31.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latin typeface="Helvetica"/>
                <a:cs typeface="Helvetica"/>
              </a:defRPr>
            </a:lvl1pPr>
          </a:lstStyle>
          <a:p>
            <a:fld id="{E0E3AB3E-AD34-0942-B6D3-5868262D7422}" type="datetime1">
              <a:rPr lang="fi-FI" smtClean="0"/>
              <a:t>3.2.2026</a:t>
            </a:fld>
            <a:endParaRPr lang="fi-FI" dirty="0"/>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latin typeface="Helvetica"/>
                <a:cs typeface="Helvetica"/>
              </a:defRPr>
            </a:lvl1pPr>
          </a:lstStyle>
          <a:p>
            <a:fld id="{BC065B45-614E-E14D-B4BE-ACD22F608246}" type="slidenum">
              <a:rPr lang="fi-FI" smtClean="0"/>
              <a:pPr/>
              <a:t>‹#›</a:t>
            </a:fld>
            <a:endParaRPr lang="fi-FI" dirty="0"/>
          </a:p>
        </p:txBody>
      </p:sp>
    </p:spTree>
    <p:extLst>
      <p:ext uri="{BB962C8B-B14F-4D97-AF65-F5344CB8AC3E}">
        <p14:creationId xmlns:p14="http://schemas.microsoft.com/office/powerpoint/2010/main" val="28717063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p:txStyles>
    <p:titleStyle>
      <a:lvl1pPr algn="ctr" defTabSz="457200" rtl="0" eaLnBrk="1" latinLnBrk="0" hangingPunct="1">
        <a:lnSpc>
          <a:spcPct val="100000"/>
        </a:lnSpc>
        <a:spcBef>
          <a:spcPct val="0"/>
        </a:spcBef>
        <a:buNone/>
        <a:defRPr sz="4000" b="1" kern="1200">
          <a:solidFill>
            <a:schemeClr val="bg1"/>
          </a:solidFill>
          <a:latin typeface="Helvetica"/>
          <a:ea typeface="+mj-ea"/>
          <a:cs typeface="Helvetica"/>
        </a:defRPr>
      </a:lvl1pPr>
    </p:titleStyle>
    <p:bodyStyle>
      <a:lvl1pPr marL="342900" indent="-342900" algn="l" defTabSz="457200" rtl="0" eaLnBrk="1" latinLnBrk="0" hangingPunct="1">
        <a:lnSpc>
          <a:spcPct val="100000"/>
        </a:lnSpc>
        <a:spcBef>
          <a:spcPts val="768"/>
        </a:spcBef>
        <a:buFont typeface="Arial"/>
        <a:buChar char="•"/>
        <a:defRPr sz="3200" kern="1200">
          <a:solidFill>
            <a:srgbClr val="FFFFFF"/>
          </a:solidFill>
          <a:latin typeface="Helvetica"/>
          <a:ea typeface="+mn-ea"/>
          <a:cs typeface="Helvetica"/>
        </a:defRPr>
      </a:lvl1pPr>
      <a:lvl2pPr marL="742950" indent="-285750" algn="l" defTabSz="457200" rtl="0" eaLnBrk="1" latinLnBrk="0" hangingPunct="1">
        <a:lnSpc>
          <a:spcPct val="100000"/>
        </a:lnSpc>
        <a:spcBef>
          <a:spcPts val="768"/>
        </a:spcBef>
        <a:buFont typeface="Arial"/>
        <a:buChar char="–"/>
        <a:defRPr sz="2800" kern="1200">
          <a:solidFill>
            <a:srgbClr val="FFFFFF"/>
          </a:solidFill>
          <a:latin typeface="Helvetica"/>
          <a:ea typeface="+mn-ea"/>
          <a:cs typeface="Helvetica"/>
        </a:defRPr>
      </a:lvl2pPr>
      <a:lvl3pPr marL="1143000" indent="-228600" algn="l" defTabSz="457200" rtl="0" eaLnBrk="1" latinLnBrk="0" hangingPunct="1">
        <a:lnSpc>
          <a:spcPct val="100000"/>
        </a:lnSpc>
        <a:spcBef>
          <a:spcPts val="768"/>
        </a:spcBef>
        <a:buFont typeface="Arial"/>
        <a:buChar char="•"/>
        <a:defRPr sz="2400" kern="1200">
          <a:solidFill>
            <a:srgbClr val="FFFFFF"/>
          </a:solidFill>
          <a:latin typeface="Helvetica"/>
          <a:ea typeface="+mn-ea"/>
          <a:cs typeface="Helvetica"/>
        </a:defRPr>
      </a:lvl3pPr>
      <a:lvl4pPr marL="16002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4pPr>
      <a:lvl5pPr marL="2057400" indent="-228600" algn="l" defTabSz="457200" rtl="0" eaLnBrk="1" latinLnBrk="0" hangingPunct="1">
        <a:lnSpc>
          <a:spcPct val="100000"/>
        </a:lnSpc>
        <a:spcBef>
          <a:spcPts val="768"/>
        </a:spcBef>
        <a:buFont typeface="Arial"/>
        <a:buChar char="»"/>
        <a:defRPr sz="2000" kern="1200">
          <a:solidFill>
            <a:srgbClr val="FFFFFF"/>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637578"/>
            <a:ext cx="7356324" cy="1019912"/>
          </a:xfrm>
          <a:prstGeom prst="rect">
            <a:avLst/>
          </a:prstGeom>
        </p:spPr>
        <p:txBody>
          <a:bodyPr vert="horz" lIns="91440" tIns="45720" rIns="91440" bIns="45720" rtlCol="0" anchor="ctr">
            <a:normAutofit/>
          </a:bodyPr>
          <a:lstStyle/>
          <a:p>
            <a:r>
              <a:rPr lang="fi-FI" dirty="0"/>
              <a:t>Muokkaa perustyylejä naps.</a:t>
            </a:r>
          </a:p>
        </p:txBody>
      </p:sp>
      <p:sp>
        <p:nvSpPr>
          <p:cNvPr id="3" name="Tekstin paikkamerkki 2"/>
          <p:cNvSpPr>
            <a:spLocks noGrp="1"/>
          </p:cNvSpPr>
          <p:nvPr>
            <p:ph type="body" idx="1"/>
          </p:nvPr>
        </p:nvSpPr>
        <p:spPr>
          <a:xfrm>
            <a:off x="457200" y="1844699"/>
            <a:ext cx="8229600" cy="4557156"/>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8" name="Päivämäärän paikkamerkki 3"/>
          <p:cNvSpPr>
            <a:spLocks noGrp="1"/>
          </p:cNvSpPr>
          <p:nvPr>
            <p:ph type="dt" sz="half" idx="2"/>
          </p:nvPr>
        </p:nvSpPr>
        <p:spPr>
          <a:xfrm>
            <a:off x="7617453" y="6592625"/>
            <a:ext cx="831227" cy="180989"/>
          </a:xfrm>
          <a:prstGeom prst="rect">
            <a:avLst/>
          </a:prstGeom>
        </p:spPr>
        <p:txBody>
          <a:bodyPr/>
          <a:lstStyle>
            <a:lvl1pPr algn="ctr">
              <a:defRPr sz="900">
                <a:solidFill>
                  <a:schemeClr val="bg1"/>
                </a:solidFill>
                <a:latin typeface="Helvetica"/>
                <a:cs typeface="Helvetica"/>
              </a:defRPr>
            </a:lvl1pPr>
          </a:lstStyle>
          <a:p>
            <a:fld id="{E8D5B848-FBEF-ED40-A8A7-53919FA1F055}" type="datetime1">
              <a:rPr lang="fi-FI" smtClean="0"/>
              <a:t>3.2.2026</a:t>
            </a:fld>
            <a:endParaRPr lang="fi-FI" dirty="0"/>
          </a:p>
        </p:txBody>
      </p:sp>
      <p:sp>
        <p:nvSpPr>
          <p:cNvPr id="9" name="Alatunnisteen paikkamerkki 4"/>
          <p:cNvSpPr>
            <a:spLocks noGrp="1"/>
          </p:cNvSpPr>
          <p:nvPr>
            <p:ph type="ftr" sz="quarter" idx="3"/>
          </p:nvPr>
        </p:nvSpPr>
        <p:spPr>
          <a:xfrm>
            <a:off x="5343907" y="6592625"/>
            <a:ext cx="2147658" cy="180989"/>
          </a:xfrm>
          <a:prstGeom prst="rect">
            <a:avLst/>
          </a:prstGeom>
        </p:spPr>
        <p:txBody>
          <a:bodyPr/>
          <a:lstStyle>
            <a:lvl1pPr algn="r">
              <a:defRPr sz="900" b="0">
                <a:solidFill>
                  <a:schemeClr val="bg1"/>
                </a:solidFill>
                <a:latin typeface="Helvetica"/>
                <a:cs typeface="Helvetica"/>
              </a:defRPr>
            </a:lvl1pPr>
          </a:lstStyle>
          <a:p>
            <a:r>
              <a:rPr lang="fi-FI" b="1" dirty="0">
                <a:solidFill>
                  <a:schemeClr val="accent1"/>
                </a:solidFill>
              </a:rPr>
              <a:t>JYU.</a:t>
            </a:r>
            <a:r>
              <a:rPr lang="fi-FI" b="1" dirty="0"/>
              <a:t> </a:t>
            </a:r>
            <a:r>
              <a:rPr lang="fi-FI" b="1" dirty="0" err="1"/>
              <a:t>Since</a:t>
            </a:r>
            <a:r>
              <a:rPr lang="fi-FI" b="1" dirty="0"/>
              <a:t> 1863.</a:t>
            </a:r>
          </a:p>
        </p:txBody>
      </p:sp>
      <p:sp>
        <p:nvSpPr>
          <p:cNvPr id="10" name="Dian numeron paikkamerkki 5"/>
          <p:cNvSpPr>
            <a:spLocks noGrp="1"/>
          </p:cNvSpPr>
          <p:nvPr>
            <p:ph type="sldNum" sz="quarter" idx="4"/>
          </p:nvPr>
        </p:nvSpPr>
        <p:spPr>
          <a:xfrm>
            <a:off x="8564975" y="6592625"/>
            <a:ext cx="454016" cy="180989"/>
          </a:xfrm>
          <a:prstGeom prst="rect">
            <a:avLst/>
          </a:prstGeom>
        </p:spPr>
        <p:txBody>
          <a:bodyPr/>
          <a:lstStyle>
            <a:lvl1pPr algn="l">
              <a:defRPr sz="900">
                <a:solidFill>
                  <a:schemeClr val="bg1"/>
                </a:solidFill>
                <a:latin typeface="Helvetica"/>
                <a:cs typeface="Helvetica"/>
              </a:defRPr>
            </a:lvl1pPr>
          </a:lstStyle>
          <a:p>
            <a:fld id="{0FE3988A-0109-0B40-965D-9E0ED41EFEE4}" type="slidenum">
              <a:rPr lang="fi-FI" smtClean="0"/>
              <a:pPr/>
              <a:t>‹#›</a:t>
            </a:fld>
            <a:endParaRPr lang="fi-FI" dirty="0"/>
          </a:p>
        </p:txBody>
      </p:sp>
      <p:cxnSp>
        <p:nvCxnSpPr>
          <p:cNvPr id="11" name="Suora yhdysviiva 10"/>
          <p:cNvCxnSpPr/>
          <p:nvPr userDrawn="1"/>
        </p:nvCxnSpPr>
        <p:spPr>
          <a:xfrm>
            <a:off x="8503899"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uora yhdysviiva 11"/>
          <p:cNvCxnSpPr/>
          <p:nvPr userDrawn="1"/>
        </p:nvCxnSpPr>
        <p:spPr>
          <a:xfrm>
            <a:off x="7552916" y="6592625"/>
            <a:ext cx="0" cy="180989"/>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6" name="Group 15"/>
          <p:cNvGrpSpPr/>
          <p:nvPr userDrawn="1"/>
        </p:nvGrpSpPr>
        <p:grpSpPr>
          <a:xfrm>
            <a:off x="7923412" y="0"/>
            <a:ext cx="763388" cy="1028096"/>
            <a:chOff x="457200" y="0"/>
            <a:chExt cx="763388" cy="1028096"/>
          </a:xfrm>
        </p:grpSpPr>
        <p:sp>
          <p:nvSpPr>
            <p:cNvPr id="17" name="Suorakulmio 15"/>
            <p:cNvSpPr/>
            <p:nvPr userDrawn="1"/>
          </p:nvSpPr>
          <p:spPr>
            <a:xfrm>
              <a:off x="457200" y="0"/>
              <a:ext cx="763388" cy="102809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latin typeface="Helvetica" pitchFamily="34" charset="0"/>
              </a:endParaRPr>
            </a:p>
          </p:txBody>
        </p:sp>
        <p:pic>
          <p:nvPicPr>
            <p:cNvPr id="18" name="Kuva 2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77117" y="165903"/>
              <a:ext cx="323551" cy="736410"/>
            </a:xfrm>
            <a:prstGeom prst="rect">
              <a:avLst/>
            </a:prstGeom>
          </p:spPr>
        </p:pic>
      </p:grpSp>
    </p:spTree>
    <p:extLst>
      <p:ext uri="{BB962C8B-B14F-4D97-AF65-F5344CB8AC3E}">
        <p14:creationId xmlns:p14="http://schemas.microsoft.com/office/powerpoint/2010/main" val="272737490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10" r:id="rId18"/>
  </p:sldLayoutIdLst>
  <p:hf hdr="0"/>
  <p:txStyles>
    <p:titleStyle>
      <a:lvl1pPr algn="l" defTabSz="457200" rtl="0" eaLnBrk="1" latinLnBrk="0" hangingPunct="1">
        <a:lnSpc>
          <a:spcPct val="100000"/>
        </a:lnSpc>
        <a:spcBef>
          <a:spcPct val="0"/>
        </a:spcBef>
        <a:buNone/>
        <a:defRPr sz="3600" b="1" i="0" kern="1200">
          <a:solidFill>
            <a:schemeClr val="tx2"/>
          </a:solidFill>
          <a:latin typeface="Helvetica"/>
          <a:ea typeface="+mj-ea"/>
          <a:cs typeface="Helvetica"/>
        </a:defRPr>
      </a:lvl1pPr>
    </p:titleStyle>
    <p:body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1"/>
        </a:buBlip>
        <a:defRPr sz="2800" kern="1200">
          <a:solidFill>
            <a:schemeClr val="tx2"/>
          </a:solidFill>
          <a:latin typeface="Helvetica"/>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22"/>
        </a:buBlip>
        <a:defRPr sz="2400" kern="1200">
          <a:solidFill>
            <a:schemeClr val="tx2"/>
          </a:solidFill>
          <a:latin typeface="Helvetica"/>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noProof="0" dirty="0"/>
              <a:t>CLICK TO EDIT MASTER TITLE STYLE</a:t>
            </a:r>
            <a:endParaRPr lang="fi-FI" noProof="0"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5852" y="5734365"/>
            <a:ext cx="1505547" cy="579127"/>
          </a:xfrm>
          <a:prstGeom prst="rect">
            <a:avLst/>
          </a:prstGeom>
        </p:spPr>
      </p:pic>
      <p:sp>
        <p:nvSpPr>
          <p:cNvPr id="8" name="Text Placeholder 7"/>
          <p:cNvSpPr>
            <a:spLocks noGrp="1"/>
          </p:cNvSpPr>
          <p:nvPr>
            <p:ph type="body" idx="1"/>
          </p:nvPr>
        </p:nvSpPr>
        <p:spPr>
          <a:xfrm>
            <a:off x="457200" y="1600205"/>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Rectangle 8"/>
          <p:cNvSpPr/>
          <p:nvPr userDrawn="1"/>
        </p:nvSpPr>
        <p:spPr>
          <a:xfrm>
            <a:off x="-9872" y="6405331"/>
            <a:ext cx="9153872" cy="4526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
        <p:nvSpPr>
          <p:cNvPr id="5" name="Date Placeholder 4"/>
          <p:cNvSpPr>
            <a:spLocks noGrp="1"/>
          </p:cNvSpPr>
          <p:nvPr>
            <p:ph type="dt" sz="half" idx="2"/>
          </p:nvPr>
        </p:nvSpPr>
        <p:spPr>
          <a:xfrm>
            <a:off x="-9872" y="6405335"/>
            <a:ext cx="2133600" cy="366183"/>
          </a:xfrm>
          <a:prstGeom prst="rect">
            <a:avLst/>
          </a:prstGeom>
        </p:spPr>
        <p:txBody>
          <a:bodyPr vert="horz" lIns="91440" tIns="45720" rIns="91440" bIns="45720" rtlCol="0" anchor="ctr"/>
          <a:lstStyle>
            <a:lvl1pPr algn="l">
              <a:defRPr sz="1000" b="1">
                <a:solidFill>
                  <a:schemeClr val="bg1"/>
                </a:solidFill>
              </a:defRPr>
            </a:lvl1pPr>
          </a:lstStyle>
          <a:p>
            <a:fld id="{01022E56-CBF0-7542-ABC3-0F948E943004}" type="datetime1">
              <a:rPr lang="fi-FI" smtClean="0"/>
              <a:t>3.2.2026</a:t>
            </a:fld>
            <a:endParaRPr lang="fi-FI" dirty="0"/>
          </a:p>
        </p:txBody>
      </p:sp>
      <p:sp>
        <p:nvSpPr>
          <p:cNvPr id="6" name="Footer Placeholder 5"/>
          <p:cNvSpPr>
            <a:spLocks noGrp="1"/>
          </p:cNvSpPr>
          <p:nvPr>
            <p:ph type="ftr" sz="quarter" idx="3"/>
          </p:nvPr>
        </p:nvSpPr>
        <p:spPr>
          <a:xfrm>
            <a:off x="3124200" y="6405335"/>
            <a:ext cx="3536032" cy="366183"/>
          </a:xfrm>
          <a:prstGeom prst="rect">
            <a:avLst/>
          </a:prstGeom>
        </p:spPr>
        <p:txBody>
          <a:bodyPr vert="horz" lIns="91440" tIns="45720" rIns="91440" bIns="45720" rtlCol="0" anchor="ctr"/>
          <a:lstStyle>
            <a:lvl1pPr algn="ctr">
              <a:defRPr sz="1000" b="1">
                <a:solidFill>
                  <a:schemeClr val="bg1"/>
                </a:solidFill>
              </a:defRPr>
            </a:lvl1pPr>
          </a:lstStyle>
          <a:p>
            <a:r>
              <a:rPr lang="fi-FI"/>
              <a:t>OVET – </a:t>
            </a:r>
            <a:br>
              <a:rPr lang="fi-FI"/>
            </a:br>
            <a:r>
              <a:rPr lang="fi-FI"/>
              <a:t>Opettajankoulutuksen valinnat - ennakoivaa tulevaisuustyötä</a:t>
            </a:r>
            <a:endParaRPr lang="fi-FI" dirty="0"/>
          </a:p>
        </p:txBody>
      </p:sp>
      <p:sp>
        <p:nvSpPr>
          <p:cNvPr id="7" name="Slide Number Placeholder 6"/>
          <p:cNvSpPr>
            <a:spLocks noGrp="1"/>
          </p:cNvSpPr>
          <p:nvPr>
            <p:ph type="sldNum" sz="quarter" idx="4"/>
          </p:nvPr>
        </p:nvSpPr>
        <p:spPr>
          <a:xfrm>
            <a:off x="7006560" y="6405335"/>
            <a:ext cx="2133600" cy="366183"/>
          </a:xfrm>
          <a:prstGeom prst="rect">
            <a:avLst/>
          </a:prstGeom>
        </p:spPr>
        <p:txBody>
          <a:bodyPr vert="horz" lIns="91440" tIns="45720" rIns="91440" bIns="45720" rtlCol="0" anchor="ctr"/>
          <a:lstStyle>
            <a:lvl1pPr algn="r">
              <a:defRPr sz="1000" b="1">
                <a:solidFill>
                  <a:schemeClr val="bg1"/>
                </a:solidFill>
              </a:defRPr>
            </a:lvl1pPr>
          </a:lstStyle>
          <a:p>
            <a:fld id="{6F9C293C-F710-4AC8-8293-75FBB182E16E}" type="slidenum">
              <a:rPr lang="fi-FI" smtClean="0"/>
              <a:pPr/>
              <a:t>‹#›</a:t>
            </a:fld>
            <a:endParaRPr lang="fi-FI"/>
          </a:p>
        </p:txBody>
      </p:sp>
      <p:pic>
        <p:nvPicPr>
          <p:cNvPr id="10" name="Picture 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380312" y="5548223"/>
            <a:ext cx="1612280" cy="791228"/>
          </a:xfrm>
          <a:prstGeom prst="rect">
            <a:avLst/>
          </a:prstGeom>
        </p:spPr>
      </p:pic>
      <p:sp>
        <p:nvSpPr>
          <p:cNvPr id="11" name="Rectangle 10"/>
          <p:cNvSpPr/>
          <p:nvPr userDrawn="1"/>
        </p:nvSpPr>
        <p:spPr>
          <a:xfrm>
            <a:off x="-13712" y="5445227"/>
            <a:ext cx="9153872" cy="609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00399022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Lst>
  <p:hf sldNum="0" hdr="0"/>
  <p:txStyles>
    <p:titleStyle>
      <a:lvl1pPr algn="l" defTabSz="914377" rtl="0" eaLnBrk="1" latinLnBrk="0" hangingPunct="1">
        <a:spcBef>
          <a:spcPct val="0"/>
        </a:spcBef>
        <a:buNone/>
        <a:defRPr sz="3600" b="1"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hyperlink" Target="leikattu26.mp4"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leikattu60.mp4"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png"/><Relationship Id="rId1" Type="http://schemas.openxmlformats.org/officeDocument/2006/relationships/slideLayout" Target="../slideLayouts/slideLayout19.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hyperlink" Target="leikattu26.mp4" TargetMode="Externa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312" y="3317066"/>
            <a:ext cx="5727252" cy="1906777"/>
          </a:xfrm>
        </p:spPr>
        <p:txBody>
          <a:bodyPr/>
          <a:lstStyle/>
          <a:p>
            <a:pPr>
              <a:spcAft>
                <a:spcPts val="1200"/>
              </a:spcAft>
            </a:pPr>
            <a:br>
              <a:rPr lang="fi-FI" sz="3200" dirty="0"/>
            </a:br>
            <a:br>
              <a:rPr lang="fi-FI" sz="3200" dirty="0"/>
            </a:br>
            <a:r>
              <a:rPr lang="fi-FI" sz="3200" dirty="0"/>
              <a:t>Video Club 2</a:t>
            </a:r>
            <a:br>
              <a:rPr lang="fi-FI" sz="3200" dirty="0"/>
            </a:br>
            <a:br>
              <a:rPr lang="fi-FI" sz="3200" dirty="0"/>
            </a:br>
            <a:r>
              <a:rPr lang="fi-FI" sz="3200" dirty="0"/>
              <a:t>Formatiivinen arviointi ja palaute</a:t>
            </a:r>
          </a:p>
        </p:txBody>
      </p:sp>
      <p:sp>
        <p:nvSpPr>
          <p:cNvPr id="3" name="Subtitle 2"/>
          <p:cNvSpPr>
            <a:spLocks noGrp="1"/>
          </p:cNvSpPr>
          <p:nvPr>
            <p:ph type="subTitle" idx="1"/>
          </p:nvPr>
        </p:nvSpPr>
        <p:spPr>
          <a:xfrm>
            <a:off x="1764312" y="4030266"/>
            <a:ext cx="5727252" cy="1680985"/>
          </a:xfrm>
        </p:spPr>
        <p:txBody>
          <a:bodyPr>
            <a:normAutofit/>
          </a:bodyPr>
          <a:lstStyle/>
          <a:p>
            <a:r>
              <a:rPr lang="fi-FI" sz="2800" dirty="0"/>
              <a:t>	</a:t>
            </a:r>
            <a:endParaRPr lang="fi-FI" sz="2400" b="0" dirty="0"/>
          </a:p>
        </p:txBody>
      </p:sp>
      <p:sp>
        <p:nvSpPr>
          <p:cNvPr id="4" name="Footer Placeholder 3"/>
          <p:cNvSpPr>
            <a:spLocks noGrp="1"/>
          </p:cNvSpPr>
          <p:nvPr>
            <p:ph type="ftr" sz="quarter" idx="3"/>
          </p:nvPr>
        </p:nvSpPr>
        <p:spPr/>
        <p:txBody>
          <a:bodyPr/>
          <a:lstStyle/>
          <a:p>
            <a:r>
              <a:rPr lang="fi-FI" b="1">
                <a:solidFill>
                  <a:schemeClr val="accent1"/>
                </a:solidFill>
              </a:rPr>
              <a:t>JYU.</a:t>
            </a:r>
            <a:r>
              <a:rPr lang="fi-FI" b="1"/>
              <a:t> Since 1863.</a:t>
            </a:r>
            <a:endParaRPr lang="fi-FI" b="1" dirty="0"/>
          </a:p>
        </p:txBody>
      </p:sp>
      <p:sp>
        <p:nvSpPr>
          <p:cNvPr id="5" name="Slide Number Placeholder 4"/>
          <p:cNvSpPr>
            <a:spLocks noGrp="1"/>
          </p:cNvSpPr>
          <p:nvPr>
            <p:ph type="sldNum" sz="quarter" idx="4"/>
          </p:nvPr>
        </p:nvSpPr>
        <p:spPr/>
        <p:txBody>
          <a:bodyPr/>
          <a:lstStyle/>
          <a:p>
            <a:fld id="{0FE3988A-0109-0B40-965D-9E0ED41EFEE4}" type="slidenum">
              <a:rPr lang="fi-FI" smtClean="0"/>
              <a:pPr/>
              <a:t>1</a:t>
            </a:fld>
            <a:endParaRPr lang="fi-FI" dirty="0"/>
          </a:p>
        </p:txBody>
      </p:sp>
      <p:sp>
        <p:nvSpPr>
          <p:cNvPr id="6" name="Date Placeholder 5"/>
          <p:cNvSpPr>
            <a:spLocks noGrp="1"/>
          </p:cNvSpPr>
          <p:nvPr>
            <p:ph type="dt" sz="half" idx="10"/>
          </p:nvPr>
        </p:nvSpPr>
        <p:spPr/>
        <p:txBody>
          <a:bodyPr/>
          <a:lstStyle/>
          <a:p>
            <a:fld id="{34034FB0-F16B-984E-9F7F-EBDE0736108B}" type="datetime1">
              <a:rPr lang="fi-FI" smtClean="0"/>
              <a:t>3.2.2026</a:t>
            </a:fld>
            <a:endParaRPr lang="fi-FI" dirty="0"/>
          </a:p>
        </p:txBody>
      </p:sp>
    </p:spTree>
    <p:extLst>
      <p:ext uri="{BB962C8B-B14F-4D97-AF65-F5344CB8AC3E}">
        <p14:creationId xmlns:p14="http://schemas.microsoft.com/office/powerpoint/2010/main" val="395421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10</a:t>
            </a:fld>
            <a:endParaRPr lang="fi-FI" dirty="0"/>
          </a:p>
        </p:txBody>
      </p:sp>
      <p:sp>
        <p:nvSpPr>
          <p:cNvPr id="5" name="Content Placeholder 4"/>
          <p:cNvSpPr>
            <a:spLocks noGrp="1"/>
          </p:cNvSpPr>
          <p:nvPr>
            <p:ph idx="1"/>
          </p:nvPr>
        </p:nvSpPr>
        <p:spPr>
          <a:xfrm>
            <a:off x="457200" y="1447060"/>
            <a:ext cx="8229600" cy="3714875"/>
          </a:xfrm>
        </p:spPr>
        <p:txBody>
          <a:bodyPr>
            <a:normAutofit/>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Keskustelkaa havainnoistanne: Miten arviointi toteutui videon opetustilanteessa? Keskustelun apuna voitte käyttää havainnointilomaketta.</a:t>
            </a:r>
            <a:br>
              <a:rPr lang="fi-FI" dirty="0">
                <a:solidFill>
                  <a:srgbClr val="002060"/>
                </a:solidFill>
                <a:latin typeface="Calibri" panose="020F0502020204030204" pitchFamily="34" charset="0"/>
                <a:cs typeface="Calibri" panose="020F0502020204030204" pitchFamily="34" charset="0"/>
              </a:rPr>
            </a:br>
            <a:endParaRPr lang="fi-FI"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3.2.2026</a:t>
            </a:fld>
            <a:endParaRPr lang="fi-FI" dirty="0"/>
          </a:p>
        </p:txBody>
      </p:sp>
    </p:spTree>
    <p:extLst>
      <p:ext uri="{BB962C8B-B14F-4D97-AF65-F5344CB8AC3E}">
        <p14:creationId xmlns:p14="http://schemas.microsoft.com/office/powerpoint/2010/main" val="1511666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11</a:t>
            </a:fld>
            <a:endParaRPr lang="fi-FI" dirty="0"/>
          </a:p>
        </p:txBody>
      </p:sp>
      <p:sp>
        <p:nvSpPr>
          <p:cNvPr id="4" name="Title 3"/>
          <p:cNvSpPr>
            <a:spLocks noGrp="1"/>
          </p:cNvSpPr>
          <p:nvPr>
            <p:ph type="title"/>
          </p:nvPr>
        </p:nvSpPr>
        <p:spPr>
          <a:xfrm>
            <a:off x="321480" y="1164678"/>
            <a:ext cx="4741260" cy="901894"/>
          </a:xfrm>
        </p:spPr>
        <p:txBody>
          <a:bodyPr>
            <a:normAutofit/>
          </a:bodyPr>
          <a:lstStyle/>
          <a:p>
            <a:r>
              <a:rPr lang="fi-FI" dirty="0">
                <a:hlinkClick r:id="rId2" action="ppaction://hlinkfile"/>
              </a:rPr>
              <a:t>Video II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3.2.2026</a:t>
            </a:fld>
            <a:endParaRPr lang="fi-FI" dirty="0"/>
          </a:p>
        </p:txBody>
      </p:sp>
      <p:sp>
        <p:nvSpPr>
          <p:cNvPr id="5" name="TextBox 4"/>
          <p:cNvSpPr txBox="1"/>
          <p:nvPr/>
        </p:nvSpPr>
        <p:spPr>
          <a:xfrm>
            <a:off x="321480" y="2203732"/>
            <a:ext cx="5324940" cy="3339376"/>
          </a:xfrm>
          <a:prstGeom prst="rect">
            <a:avLst/>
          </a:prstGeom>
          <a:solidFill>
            <a:schemeClr val="bg1"/>
          </a:solidFill>
        </p:spPr>
        <p:txBody>
          <a:bodyPr wrap="square" rtlCol="0">
            <a:spAutoFit/>
          </a:bodyPr>
          <a:lstStyle/>
          <a:p>
            <a:pPr>
              <a:spcAft>
                <a:spcPts val="1200"/>
              </a:spcAft>
            </a:pPr>
            <a:r>
              <a:rPr lang="fi-FI" sz="2800" b="1" dirty="0">
                <a:solidFill>
                  <a:srgbClr val="002060"/>
                </a:solidFill>
                <a:latin typeface="Calibri" panose="020F0502020204030204" pitchFamily="34" charset="0"/>
                <a:cs typeface="Calibri" panose="020F0502020204030204" pitchFamily="34" charset="0"/>
              </a:rPr>
              <a:t>Miten videossa (nro 26) näkyvät eri palauteluokat</a:t>
            </a:r>
          </a:p>
          <a:p>
            <a:pPr>
              <a:spcBef>
                <a:spcPts val="600"/>
              </a:spcBef>
            </a:pPr>
            <a:r>
              <a:rPr lang="fi-FI" sz="2800" b="1" dirty="0">
                <a:solidFill>
                  <a:srgbClr val="002060"/>
                </a:solidFill>
                <a:latin typeface="Calibri" panose="020F0502020204030204" pitchFamily="34" charset="0"/>
                <a:cs typeface="Calibri" panose="020F0502020204030204" pitchFamily="34" charset="0"/>
              </a:rPr>
              <a:t>3) palauteluokka (verbaali/</a:t>
            </a:r>
            <a:r>
              <a:rPr lang="fi-FI" sz="2800" b="1" dirty="0" err="1">
                <a:solidFill>
                  <a:srgbClr val="002060"/>
                </a:solidFill>
                <a:latin typeface="Calibri" panose="020F0502020204030204" pitchFamily="34" charset="0"/>
                <a:cs typeface="Calibri" panose="020F0502020204030204" pitchFamily="34" charset="0"/>
              </a:rPr>
              <a:t>non</a:t>
            </a:r>
            <a:r>
              <a:rPr lang="fi-FI" sz="2800" b="1" dirty="0">
                <a:solidFill>
                  <a:srgbClr val="002060"/>
                </a:solidFill>
                <a:latin typeface="Calibri" panose="020F0502020204030204" pitchFamily="34" charset="0"/>
                <a:cs typeface="Calibri" panose="020F0502020204030204" pitchFamily="34" charset="0"/>
              </a:rPr>
              <a:t>-verbaali)</a:t>
            </a:r>
          </a:p>
          <a:p>
            <a:endParaRPr lang="fi-FI" sz="2800" dirty="0">
              <a:solidFill>
                <a:srgbClr val="002060"/>
              </a:solidFill>
              <a:latin typeface="Calibri" panose="020F0502020204030204" pitchFamily="34" charset="0"/>
              <a:cs typeface="Calibri" panose="020F0502020204030204" pitchFamily="34" charset="0"/>
            </a:endParaRPr>
          </a:p>
          <a:p>
            <a:r>
              <a:rPr lang="fi-FI" sz="2800" dirty="0">
                <a:solidFill>
                  <a:srgbClr val="002060"/>
                </a:solidFill>
                <a:latin typeface="Calibri" panose="020F0502020204030204" pitchFamily="34" charset="0"/>
                <a:cs typeface="Calibri" panose="020F0502020204030204" pitchFamily="34" charset="0"/>
              </a:rPr>
              <a:t>Kirjaa havaintojasi havainnointi-lomakkeeseen.</a:t>
            </a:r>
          </a:p>
        </p:txBody>
      </p:sp>
    </p:spTree>
    <p:extLst>
      <p:ext uri="{BB962C8B-B14F-4D97-AF65-F5344CB8AC3E}">
        <p14:creationId xmlns:p14="http://schemas.microsoft.com/office/powerpoint/2010/main" val="1492594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624614"/>
            <a:ext cx="8229600" cy="3537321"/>
          </a:xfrm>
        </p:spPr>
        <p:txBody>
          <a:bodyPr>
            <a:normAutofit/>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Keskustelkaa havainnoistanne: Miten palaute toteutui videon opetustilanteessa? Keskustelun apuna voitte käyttää havainnointilomaketta.</a:t>
            </a:r>
            <a:br>
              <a:rPr lang="fi-FI" dirty="0">
                <a:solidFill>
                  <a:srgbClr val="002060"/>
                </a:solidFill>
                <a:latin typeface="Calibri" panose="020F0502020204030204" pitchFamily="34" charset="0"/>
                <a:cs typeface="Calibri" panose="020F0502020204030204" pitchFamily="34" charset="0"/>
              </a:rPr>
            </a:br>
            <a:endParaRPr lang="fi-FI"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3065773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13</a:t>
            </a:fld>
            <a:endParaRPr lang="fi-FI" dirty="0"/>
          </a:p>
        </p:txBody>
      </p:sp>
      <p:sp>
        <p:nvSpPr>
          <p:cNvPr id="4" name="Title 3"/>
          <p:cNvSpPr>
            <a:spLocks noGrp="1"/>
          </p:cNvSpPr>
          <p:nvPr>
            <p:ph type="title"/>
          </p:nvPr>
        </p:nvSpPr>
        <p:spPr>
          <a:xfrm>
            <a:off x="341218" y="1267917"/>
            <a:ext cx="4741260" cy="901894"/>
          </a:xfrm>
        </p:spPr>
        <p:txBody>
          <a:bodyPr>
            <a:normAutofit/>
          </a:bodyPr>
          <a:lstStyle/>
          <a:p>
            <a:r>
              <a:rPr lang="fi-FI" dirty="0">
                <a:hlinkClick r:id="rId2" action="ppaction://hlinkfile"/>
              </a:rPr>
              <a:t>Video III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3.2.2026</a:t>
            </a:fld>
            <a:endParaRPr lang="fi-FI" dirty="0"/>
          </a:p>
        </p:txBody>
      </p:sp>
      <p:sp>
        <p:nvSpPr>
          <p:cNvPr id="5" name="TextBox 4"/>
          <p:cNvSpPr txBox="1"/>
          <p:nvPr/>
        </p:nvSpPr>
        <p:spPr>
          <a:xfrm>
            <a:off x="341218" y="2169811"/>
            <a:ext cx="5002688" cy="2046714"/>
          </a:xfrm>
          <a:prstGeom prst="rect">
            <a:avLst/>
          </a:prstGeom>
          <a:solidFill>
            <a:schemeClr val="bg1"/>
          </a:solidFill>
        </p:spPr>
        <p:txBody>
          <a:bodyPr wrap="square" rtlCol="0">
            <a:spAutoFit/>
          </a:bodyPr>
          <a:lstStyle/>
          <a:p>
            <a:pPr>
              <a:spcAft>
                <a:spcPts val="1200"/>
              </a:spcAft>
            </a:pPr>
            <a:r>
              <a:rPr lang="fi-FI" sz="2800" b="1" dirty="0">
                <a:solidFill>
                  <a:srgbClr val="002060"/>
                </a:solidFill>
                <a:latin typeface="Calibri" panose="020F0502020204030204" pitchFamily="34" charset="0"/>
                <a:cs typeface="Calibri" panose="020F0502020204030204" pitchFamily="34" charset="0"/>
              </a:rPr>
              <a:t>Miten videossa (nro 60) näkyy:</a:t>
            </a:r>
          </a:p>
          <a:p>
            <a:pPr>
              <a:spcBef>
                <a:spcPts val="600"/>
              </a:spcBef>
            </a:pPr>
            <a:r>
              <a:rPr lang="fi-FI" sz="2800" b="1" dirty="0">
                <a:solidFill>
                  <a:srgbClr val="002060"/>
                </a:solidFill>
                <a:latin typeface="Calibri" panose="020F0502020204030204" pitchFamily="34" charset="0"/>
                <a:cs typeface="Calibri" panose="020F0502020204030204" pitchFamily="34" charset="0"/>
              </a:rPr>
              <a:t>4) oppilaan reaktiot ja toiminnan muutos opettajan palautteeseen</a:t>
            </a:r>
          </a:p>
        </p:txBody>
      </p:sp>
    </p:spTree>
    <p:extLst>
      <p:ext uri="{BB962C8B-B14F-4D97-AF65-F5344CB8AC3E}">
        <p14:creationId xmlns:p14="http://schemas.microsoft.com/office/powerpoint/2010/main" val="3949317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5" name="Content Placeholder 4"/>
          <p:cNvSpPr>
            <a:spLocks noGrp="1"/>
          </p:cNvSpPr>
          <p:nvPr>
            <p:ph idx="1"/>
          </p:nvPr>
        </p:nvSpPr>
        <p:spPr>
          <a:xfrm>
            <a:off x="457200" y="1844699"/>
            <a:ext cx="8229600" cy="3317236"/>
          </a:xfrm>
        </p:spPr>
        <p:txBody>
          <a:bodyPr>
            <a:normAutofit lnSpcReduction="10000"/>
          </a:bodyPr>
          <a:lstStyle/>
          <a:p>
            <a:pPr marL="0" indent="0">
              <a:buNone/>
            </a:pPr>
            <a:r>
              <a:rPr lang="fi-FI" b="1" dirty="0">
                <a:solidFill>
                  <a:srgbClr val="002060"/>
                </a:solidFill>
                <a:latin typeface="Calibri" panose="020F0502020204030204" pitchFamily="34" charset="0"/>
                <a:cs typeface="Calibri" panose="020F0502020204030204" pitchFamily="34" charset="0"/>
              </a:rPr>
              <a:t>Pienryhmäkeskustelu:</a:t>
            </a:r>
          </a:p>
          <a:p>
            <a:pPr marL="0" indent="0">
              <a:buNone/>
            </a:pPr>
            <a:r>
              <a:rPr lang="fi-FI" b="1" dirty="0">
                <a:solidFill>
                  <a:srgbClr val="002060"/>
                </a:solidFill>
                <a:latin typeface="Calibri" panose="020F0502020204030204" pitchFamily="34" charset="0"/>
                <a:cs typeface="Calibri" panose="020F0502020204030204" pitchFamily="34" charset="0"/>
              </a:rPr>
              <a:t>Millaisia havaintoja teitte oppilaan reaktioista ja toiminnan muutoksista suhteessa opettajan palautteeseen?</a:t>
            </a:r>
          </a:p>
          <a:p>
            <a:pPr marL="0" indent="0">
              <a:buNone/>
            </a:pPr>
            <a:endParaRPr lang="fi-FI" b="1" dirty="0">
              <a:solidFill>
                <a:srgbClr val="002060"/>
              </a:solidFill>
              <a:latin typeface="Calibri" panose="020F0502020204030204" pitchFamily="34" charset="0"/>
              <a:cs typeface="Calibri" panose="020F0502020204030204" pitchFamily="34" charset="0"/>
            </a:endParaRPr>
          </a:p>
          <a:p>
            <a:pPr marL="0" indent="0">
              <a:spcAft>
                <a:spcPts val="1200"/>
              </a:spcAft>
              <a:buNone/>
            </a:pPr>
            <a:r>
              <a:rPr lang="fi-FI" dirty="0">
                <a:solidFill>
                  <a:srgbClr val="002060"/>
                </a:solidFill>
                <a:latin typeface="Calibri" panose="020F0502020204030204" pitchFamily="34" charset="0"/>
                <a:cs typeface="Calibri" panose="020F0502020204030204" pitchFamily="34" charset="0"/>
              </a:rPr>
              <a:t>Aikaa ~10 min</a:t>
            </a:r>
          </a:p>
          <a:p>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Tree>
    <p:extLst>
      <p:ext uri="{BB962C8B-B14F-4D97-AF65-F5344CB8AC3E}">
        <p14:creationId xmlns:p14="http://schemas.microsoft.com/office/powerpoint/2010/main" val="24990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15</a:t>
            </a:fld>
            <a:endParaRPr lang="fi-FI" dirty="0"/>
          </a:p>
        </p:txBody>
      </p:sp>
      <p:sp>
        <p:nvSpPr>
          <p:cNvPr id="4" name="Title 3"/>
          <p:cNvSpPr>
            <a:spLocks noGrp="1"/>
          </p:cNvSpPr>
          <p:nvPr>
            <p:ph type="title"/>
          </p:nvPr>
        </p:nvSpPr>
        <p:spPr/>
        <p:txBody>
          <a:bodyPr/>
          <a:lstStyle/>
          <a:p>
            <a:r>
              <a:rPr lang="fi-FI" dirty="0"/>
              <a:t>Suurryhmäkeskustelu</a:t>
            </a:r>
          </a:p>
        </p:txBody>
      </p:sp>
      <p:sp>
        <p:nvSpPr>
          <p:cNvPr id="5" name="Content Placeholder 4"/>
          <p:cNvSpPr>
            <a:spLocks noGrp="1"/>
          </p:cNvSpPr>
          <p:nvPr>
            <p:ph idx="1"/>
          </p:nvPr>
        </p:nvSpPr>
        <p:spPr>
          <a:xfrm>
            <a:off x="457200" y="1752439"/>
            <a:ext cx="8229600" cy="4840186"/>
          </a:xfrm>
        </p:spPr>
        <p:txBody>
          <a:bodyPr>
            <a:normAutofit/>
          </a:bodyPr>
          <a:lstStyle/>
          <a:p>
            <a:pPr marL="354013" lvl="1" indent="-354013">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Millaista palautetta havaitsit opetustilanteessa?</a:t>
            </a:r>
          </a:p>
          <a:p>
            <a:pPr marL="354013" lvl="1" indent="-354013">
              <a:buFont typeface="Arial" panose="020B0604020202020204" pitchFamily="34" charset="0"/>
              <a:buChar char="•"/>
            </a:pPr>
            <a:r>
              <a:rPr lang="fi-FI" dirty="0">
                <a:latin typeface="Calibri" panose="020F0502020204030204" pitchFamily="34" charset="0"/>
                <a:ea typeface="Calibri" panose="020F0502020204030204" pitchFamily="34" charset="0"/>
                <a:cs typeface="Calibri" panose="020F0502020204030204" pitchFamily="34" charset="0"/>
              </a:rPr>
              <a:t>Millaisia havaintoja teit palautteen annon jälkeen oppilaiden reaktioista eli toiminnan ja tunteiden muutoksista?</a:t>
            </a:r>
          </a:p>
        </p:txBody>
      </p:sp>
      <p:sp>
        <p:nvSpPr>
          <p:cNvPr id="6" name="Date Placeholder 5"/>
          <p:cNvSpPr>
            <a:spLocks noGrp="1"/>
          </p:cNvSpPr>
          <p:nvPr>
            <p:ph type="dt" sz="half" idx="10"/>
          </p:nvPr>
        </p:nvSpPr>
        <p:spPr/>
        <p:txBody>
          <a:bodyPr/>
          <a:lstStyle/>
          <a:p>
            <a:fld id="{F9D46576-D913-A841-B054-014875DAA31A}" type="datetime1">
              <a:rPr lang="fi-FI" smtClean="0"/>
              <a:t>3.2.2026</a:t>
            </a:fld>
            <a:endParaRPr lang="fi-FI" dirty="0"/>
          </a:p>
        </p:txBody>
      </p:sp>
    </p:spTree>
    <p:extLst>
      <p:ext uri="{BB962C8B-B14F-4D97-AF65-F5344CB8AC3E}">
        <p14:creationId xmlns:p14="http://schemas.microsoft.com/office/powerpoint/2010/main" val="3486477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16</a:t>
            </a:fld>
            <a:endParaRPr lang="fi-FI" dirty="0"/>
          </a:p>
        </p:txBody>
      </p:sp>
      <p:sp>
        <p:nvSpPr>
          <p:cNvPr id="4" name="Title 3"/>
          <p:cNvSpPr>
            <a:spLocks noGrp="1"/>
          </p:cNvSpPr>
          <p:nvPr>
            <p:ph type="title"/>
          </p:nvPr>
        </p:nvSpPr>
        <p:spPr>
          <a:xfrm>
            <a:off x="434340" y="284230"/>
            <a:ext cx="7368419" cy="728272"/>
          </a:xfrm>
        </p:spPr>
        <p:txBody>
          <a:bodyPr>
            <a:normAutofit fontScale="90000"/>
          </a:bodyPr>
          <a:lstStyle/>
          <a:p>
            <a:r>
              <a:rPr lang="fi-FI" dirty="0"/>
              <a:t>Ohjeistus </a:t>
            </a:r>
            <a:r>
              <a:rPr lang="fi-FI"/>
              <a:t>havainnointiin (4 </a:t>
            </a:r>
            <a:r>
              <a:rPr lang="fi-FI" dirty="0"/>
              <a:t>x 75 min)</a:t>
            </a:r>
          </a:p>
        </p:txBody>
      </p:sp>
      <p:sp>
        <p:nvSpPr>
          <p:cNvPr id="5" name="Content Placeholder 4"/>
          <p:cNvSpPr>
            <a:spLocks noGrp="1"/>
          </p:cNvSpPr>
          <p:nvPr>
            <p:ph idx="1"/>
          </p:nvPr>
        </p:nvSpPr>
        <p:spPr>
          <a:xfrm>
            <a:off x="434340" y="1186751"/>
            <a:ext cx="8229600" cy="5586863"/>
          </a:xfrm>
        </p:spPr>
        <p:txBody>
          <a:bodyPr>
            <a:noAutofit/>
          </a:bodyPr>
          <a:lstStyle/>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1 (tilannekiinnostus):</a:t>
            </a:r>
            <a:r>
              <a:rPr lang="fi-FI" sz="1700" dirty="0">
                <a:latin typeface="Calibri" panose="020F0502020204030204" pitchFamily="34" charset="0"/>
                <a:cs typeface="Calibri" panose="020F0502020204030204" pitchFamily="34" charset="0"/>
              </a:rPr>
              <a:t> Tee havaintoja tilannekiinnostuksesta oppituntien aikana. Millä kaikilla eri tavoilla se näkyy oppilaiden käyttäytymisen tasolla? Millaiset tekijät voivat selittää kiinnostusta tai sen puutetta? Millaisia eroja oppilaiden välillä on tilannekiinnostuksessa saman oppitunnin aikana? Millaisten tehtävien aikana kiinnostus on voimakkainta? Miten oppilaat vaikuttavat toistensa motivaatioon? Miten opettaja tukee tilannekiinnostusta?</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1 (formatiivinen arviointi):</a:t>
            </a:r>
            <a:r>
              <a:rPr lang="fi-FI" sz="1700" dirty="0">
                <a:latin typeface="Calibri" panose="020F0502020204030204" pitchFamily="34" charset="0"/>
                <a:cs typeface="Calibri" panose="020F0502020204030204" pitchFamily="34" charset="0"/>
              </a:rPr>
              <a:t> Tee havaintoja siitä miten oppilaiden osaamista arvioidaan oppitunnin aikana: tarjoutuuko oppilaille tilaisuuksia saada tietoa oppimisestaan ja osaamisestaan? Onko arviointi opettajan ennalta suunnittelemaa (formaalia) vai suunnittelematonta oppimistilanteen virittämää (</a:t>
            </a:r>
            <a:r>
              <a:rPr lang="fi-FI" sz="1700" dirty="0" err="1">
                <a:latin typeface="Calibri" panose="020F0502020204030204" pitchFamily="34" charset="0"/>
                <a:cs typeface="Calibri" panose="020F0502020204030204" pitchFamily="34" charset="0"/>
              </a:rPr>
              <a:t>informaalia</a:t>
            </a:r>
            <a:r>
              <a:rPr lang="fi-FI" sz="1700" dirty="0">
                <a:latin typeface="Calibri" panose="020F0502020204030204" pitchFamily="34" charset="0"/>
                <a:cs typeface="Calibri" panose="020F0502020204030204" pitchFamily="34" charset="0"/>
              </a:rPr>
              <a:t>) arviointia?</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 2 (palaute):</a:t>
            </a:r>
            <a:r>
              <a:rPr lang="fi-FI" sz="1700" dirty="0">
                <a:latin typeface="Calibri" panose="020F0502020204030204" pitchFamily="34" charset="0"/>
                <a:cs typeface="Calibri" panose="020F0502020204030204" pitchFamily="34" charset="0"/>
              </a:rPr>
              <a:t> Kiinnitä huomiota oppilaiden saamaan palautteeseen oppitunnin aikana. Saavatko oppilaat tietoa opittavan asian ymmärtämisestä tai osaamisesta, käyttäytymisestä tai muusta oppimisen kannalta olennaisesta asiasta? Onko palaute sanallista vai </a:t>
            </a:r>
            <a:r>
              <a:rPr lang="fi-FI" sz="1700" dirty="0" err="1">
                <a:latin typeface="Calibri" panose="020F0502020204030204" pitchFamily="34" charset="0"/>
                <a:cs typeface="Calibri" panose="020F0502020204030204" pitchFamily="34" charset="0"/>
              </a:rPr>
              <a:t>non</a:t>
            </a:r>
            <a:r>
              <a:rPr lang="fi-FI" sz="1700" dirty="0">
                <a:latin typeface="Calibri" panose="020F0502020204030204" pitchFamily="34" charset="0"/>
                <a:cs typeface="Calibri" panose="020F0502020204030204" pitchFamily="34" charset="0"/>
              </a:rPr>
              <a:t>-verbaalista? Millaisia tehtäviä palautteella on? Missä määrin palaute syventää oppilaiden ymmärrystä opittavasta asiasta tai kohdistuu oppilaiden motivaation ja </a:t>
            </a:r>
            <a:r>
              <a:rPr lang="fi-FI" sz="1700" dirty="0" err="1">
                <a:latin typeface="Calibri" panose="020F0502020204030204" pitchFamily="34" charset="0"/>
                <a:cs typeface="Calibri" panose="020F0502020204030204" pitchFamily="34" charset="0"/>
              </a:rPr>
              <a:t>minäpystyvyyden</a:t>
            </a:r>
            <a:r>
              <a:rPr lang="fi-FI" sz="1700" dirty="0">
                <a:latin typeface="Calibri" panose="020F0502020204030204" pitchFamily="34" charset="0"/>
                <a:cs typeface="Calibri" panose="020F0502020204030204" pitchFamily="34" charset="0"/>
              </a:rPr>
              <a:t> kokemuksen tukemiseen (erittelemätön myönteinen palaute, esim. ”hyvä”)? </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Observaatiot 4 ja 5:</a:t>
            </a:r>
            <a:r>
              <a:rPr lang="fi-FI" sz="1700" dirty="0">
                <a:latin typeface="Calibri" panose="020F0502020204030204" pitchFamily="34" charset="0"/>
                <a:cs typeface="Calibri" panose="020F0502020204030204" pitchFamily="34" charset="0"/>
              </a:rPr>
              <a:t> Valitse observoitava asia edellisistä tehtävistä.</a:t>
            </a:r>
          </a:p>
          <a:p>
            <a:pPr marL="0" indent="0">
              <a:spcBef>
                <a:spcPts val="0"/>
              </a:spcBef>
              <a:spcAft>
                <a:spcPts val="1200"/>
              </a:spcAft>
              <a:buNone/>
            </a:pPr>
            <a:r>
              <a:rPr lang="fi-FI" sz="1700" b="1" dirty="0">
                <a:latin typeface="Calibri" panose="020F0502020204030204" pitchFamily="34" charset="0"/>
                <a:cs typeface="Calibri" panose="020F0502020204030204" pitchFamily="34" charset="0"/>
              </a:rPr>
              <a:t>Aikaa havainnointien tekemiseen xx.xx.2020 saakka</a:t>
            </a:r>
          </a:p>
        </p:txBody>
      </p:sp>
      <p:sp>
        <p:nvSpPr>
          <p:cNvPr id="6" name="Date Placeholder 5"/>
          <p:cNvSpPr>
            <a:spLocks noGrp="1"/>
          </p:cNvSpPr>
          <p:nvPr>
            <p:ph type="dt" sz="half" idx="10"/>
          </p:nvPr>
        </p:nvSpPr>
        <p:spPr/>
        <p:txBody>
          <a:bodyPr/>
          <a:lstStyle/>
          <a:p>
            <a:fld id="{F9D46576-D913-A841-B054-014875DAA31A}" type="datetime1">
              <a:rPr lang="fi-FI" smtClean="0"/>
              <a:t>3.2.2026</a:t>
            </a:fld>
            <a:endParaRPr lang="fi-FI" dirty="0"/>
          </a:p>
        </p:txBody>
      </p:sp>
    </p:spTree>
    <p:extLst>
      <p:ext uri="{BB962C8B-B14F-4D97-AF65-F5344CB8AC3E}">
        <p14:creationId xmlns:p14="http://schemas.microsoft.com/office/powerpoint/2010/main" val="1740833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 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7" name="Title 6"/>
          <p:cNvSpPr>
            <a:spLocks noGrp="1"/>
          </p:cNvSpPr>
          <p:nvPr>
            <p:ph type="title"/>
          </p:nvPr>
        </p:nvSpPr>
        <p:spPr>
          <a:xfrm>
            <a:off x="457200" y="345211"/>
            <a:ext cx="7543800" cy="1019912"/>
          </a:xfrm>
        </p:spPr>
        <p:txBody>
          <a:bodyPr>
            <a:normAutofit/>
          </a:bodyPr>
          <a:lstStyle/>
          <a:p>
            <a:r>
              <a:rPr lang="fi-FI" sz="2900" dirty="0"/>
              <a:t>Oppimistilanteiden havainnoinnin prosessit </a:t>
            </a:r>
            <a:r>
              <a:rPr lang="fi-FI" sz="2200" b="0" dirty="0">
                <a:solidFill>
                  <a:schemeClr val="tx1"/>
                </a:solidFill>
              </a:rPr>
              <a:t>(</a:t>
            </a:r>
            <a:r>
              <a:rPr lang="fi-FI" sz="2200" b="0" dirty="0" err="1">
                <a:solidFill>
                  <a:schemeClr val="tx1"/>
                </a:solidFill>
              </a:rPr>
              <a:t>teacher</a:t>
            </a:r>
            <a:r>
              <a:rPr lang="fi-FI" sz="2200" b="0" dirty="0">
                <a:solidFill>
                  <a:schemeClr val="tx1"/>
                </a:solidFill>
              </a:rPr>
              <a:t> </a:t>
            </a:r>
            <a:r>
              <a:rPr lang="fi-FI" sz="2200" b="0" dirty="0" err="1">
                <a:solidFill>
                  <a:schemeClr val="tx1"/>
                </a:solidFill>
              </a:rPr>
              <a:t>noticing</a:t>
            </a:r>
            <a:r>
              <a:rPr lang="fi-FI" sz="2200" b="0" dirty="0">
                <a:solidFill>
                  <a:schemeClr val="tx1"/>
                </a:solidFill>
              </a:rPr>
              <a:t>, </a:t>
            </a:r>
            <a:r>
              <a:rPr lang="fi-FI" sz="2200" b="0" dirty="0" err="1">
                <a:solidFill>
                  <a:schemeClr val="tx1"/>
                </a:solidFill>
              </a:rPr>
              <a:t>professional</a:t>
            </a:r>
            <a:r>
              <a:rPr lang="fi-FI" sz="2200" b="0" dirty="0">
                <a:solidFill>
                  <a:schemeClr val="tx1"/>
                </a:solidFill>
              </a:rPr>
              <a:t> vision)</a:t>
            </a:r>
          </a:p>
        </p:txBody>
      </p:sp>
      <p:sp>
        <p:nvSpPr>
          <p:cNvPr id="9" name="Content Placeholder 8"/>
          <p:cNvSpPr>
            <a:spLocks noGrp="1"/>
          </p:cNvSpPr>
          <p:nvPr>
            <p:ph idx="1"/>
          </p:nvPr>
        </p:nvSpPr>
        <p:spPr>
          <a:xfrm>
            <a:off x="457200" y="1844699"/>
            <a:ext cx="4225636" cy="4557156"/>
          </a:xfrm>
        </p:spPr>
        <p:txBody>
          <a:bodyPr/>
          <a:lstStyle/>
          <a:p>
            <a:pPr marL="0" indent="0">
              <a:buNone/>
            </a:pPr>
            <a:endParaRPr lang="fi-FI" sz="2800" dirty="0"/>
          </a:p>
          <a:p>
            <a:endParaRPr lang="fi-FI" dirty="0"/>
          </a:p>
        </p:txBody>
      </p:sp>
      <p:sp>
        <p:nvSpPr>
          <p:cNvPr id="4" name="Date Placeholder 3"/>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4313B751-1C73-F140-8F4C-4EAC8C7B914C}"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6" name="Slide Number Placeholder 5"/>
          <p:cNvSpPr>
            <a:spLocks noGrp="1"/>
          </p:cNvSpPr>
          <p:nvPr>
            <p:ph type="sldNum" sz="quarter" idx="4294967295"/>
          </p:nvPr>
        </p:nvSpPr>
        <p:spPr>
          <a:xfrm>
            <a:off x="8689975" y="6592888"/>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8" name="Picture 7"/>
          <p:cNvPicPr>
            <a:picLocks noChangeAspect="1"/>
          </p:cNvPicPr>
          <p:nvPr/>
        </p:nvPicPr>
        <p:blipFill rotWithShape="1">
          <a:blip r:embed="rId2"/>
          <a:srcRect l="29644" t="43121" r="49983" b="23214"/>
          <a:stretch/>
        </p:blipFill>
        <p:spPr>
          <a:xfrm>
            <a:off x="5044217" y="2164903"/>
            <a:ext cx="3888778" cy="3614544"/>
          </a:xfrm>
          <a:prstGeom prst="rect">
            <a:avLst/>
          </a:prstGeom>
        </p:spPr>
      </p:pic>
      <p:sp>
        <p:nvSpPr>
          <p:cNvPr id="11" name="TextBox 10"/>
          <p:cNvSpPr txBox="1"/>
          <p:nvPr/>
        </p:nvSpPr>
        <p:spPr>
          <a:xfrm flipH="1">
            <a:off x="163528" y="1474779"/>
            <a:ext cx="4880689" cy="384720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Havaitseminen</a:t>
            </a:r>
            <a:r>
              <a:rPr kumimoji="0" lang="fi-FI" sz="19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fi-FI" sz="19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huomio</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kohdistuu</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johonkin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vuorovaikutuksen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osatekijään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esim</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oppilaiden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tai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toimintaan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tunnereaktioon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opittavan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asian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effectLst/>
                <a:uLnTx/>
                <a:uFillTx/>
                <a:latin typeface="Calibri" panose="020F0502020204030204" pitchFamily="34" charset="0"/>
                <a:ea typeface="+mn-ea"/>
                <a:cs typeface="Calibri" panose="020F0502020204030204" pitchFamily="34" charset="0"/>
              </a:rPr>
              <a:t>ymmärtämiseen</a:t>
            </a:r>
            <a:r>
              <a:rPr kumimoji="0" lang="en-US" sz="19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342900" marR="0" lvl="0" indent="-342900" algn="l" defTabSz="457200" rtl="0" eaLnBrk="1" fontAlgn="auto" latinLnBrk="0" hangingPunct="1">
              <a:lnSpc>
                <a:spcPct val="100000"/>
              </a:lnSpc>
              <a:spcBef>
                <a:spcPts val="0"/>
              </a:spcBef>
              <a:spcAft>
                <a:spcPts val="1200"/>
              </a:spcAft>
              <a:buClrTx/>
              <a:buSzTx/>
              <a:buFontTx/>
              <a:buAutoNum type="arabicPeriod"/>
              <a:tabLst/>
              <a:defRPr/>
            </a:pPr>
            <a:r>
              <a:rPr kumimoji="0" lang="en-US" sz="24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Tulkinta</a:t>
            </a: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en-US" sz="18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opettaja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tulkitsee</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havaitsemaansa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kokemustensa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tietojensa</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ja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oppilaan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ryhmän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tuntemuksen</a:t>
            </a:r>
            <a:r>
              <a:rPr kumimoji="0" lang="en-US"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19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perusteella</a:t>
            </a:r>
            <a:r>
              <a:rPr kumimoji="0" lang="en-US" sz="19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fi-FI"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Päätöksenteko:</a:t>
            </a:r>
            <a:r>
              <a:rPr kumimoji="0" lang="fi-FI"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fi-FI" sz="1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havaintojen teon ja tulkintojensa pohjalta opettaja päätyy johonkin toimintaan</a:t>
            </a:r>
          </a:p>
        </p:txBody>
      </p:sp>
      <p:sp>
        <p:nvSpPr>
          <p:cNvPr id="2" name="TextBox 1"/>
          <p:cNvSpPr txBox="1"/>
          <p:nvPr/>
        </p:nvSpPr>
        <p:spPr>
          <a:xfrm>
            <a:off x="457201" y="5970380"/>
            <a:ext cx="8459786" cy="430887"/>
          </a:xfrm>
          <a:prstGeom prst="rect">
            <a:avLst/>
          </a:prstGeom>
          <a:solidFill>
            <a:schemeClr val="bg1"/>
          </a:solidFill>
        </p:spPr>
        <p:txBody>
          <a:bodyPr wrap="square" rtlCol="0">
            <a:spAutoFit/>
          </a:bodyPr>
          <a:lstStyle/>
          <a:p>
            <a:r>
              <a:rPr lang="fi-FI" sz="2200" dirty="0">
                <a:latin typeface="Calibri" panose="020F0502020204030204" pitchFamily="34" charset="0"/>
                <a:cs typeface="Calibri" panose="020F0502020204030204" pitchFamily="34" charset="0"/>
              </a:rPr>
              <a:t>Video Clubit tukevat oppimistilanteiden havainnointitaidon kehittymistä</a:t>
            </a:r>
          </a:p>
        </p:txBody>
      </p:sp>
      <p:sp>
        <p:nvSpPr>
          <p:cNvPr id="3" name="Rectangle 2"/>
          <p:cNvSpPr/>
          <p:nvPr/>
        </p:nvSpPr>
        <p:spPr>
          <a:xfrm>
            <a:off x="4896719" y="1475367"/>
            <a:ext cx="4183774" cy="738664"/>
          </a:xfrm>
          <a:prstGeom prst="rect">
            <a:avLst/>
          </a:prstGeom>
        </p:spPr>
        <p:txBody>
          <a:bodyPr wrap="none">
            <a:spAutoFit/>
          </a:bodyPr>
          <a:lstStyle/>
          <a:p>
            <a:r>
              <a:rPr lang="fi-FI" sz="2400" b="1" dirty="0">
                <a:solidFill>
                  <a:prstClr val="black"/>
                </a:solidFill>
                <a:latin typeface="Calibri" panose="020F0502020204030204" pitchFamily="34" charset="0"/>
                <a:cs typeface="Calibri" panose="020F0502020204030204" pitchFamily="34" charset="0"/>
              </a:rPr>
              <a:t>PID-malli</a:t>
            </a:r>
          </a:p>
          <a:p>
            <a:r>
              <a:rPr lang="fi-FI" dirty="0" err="1">
                <a:solidFill>
                  <a:prstClr val="black"/>
                </a:solidFill>
                <a:latin typeface="Calibri" panose="020F0502020204030204" pitchFamily="34" charset="0"/>
                <a:cs typeface="Calibri" panose="020F0502020204030204" pitchFamily="34" charset="0"/>
              </a:rPr>
              <a:t>Perception-Interpretation-Decision-making</a:t>
            </a:r>
            <a:endParaRPr lang="fi-FI" dirty="0"/>
          </a:p>
        </p:txBody>
      </p:sp>
    </p:spTree>
    <p:extLst>
      <p:ext uri="{BB962C8B-B14F-4D97-AF65-F5344CB8AC3E}">
        <p14:creationId xmlns:p14="http://schemas.microsoft.com/office/powerpoint/2010/main" val="195731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8137" y="309670"/>
            <a:ext cx="7368419" cy="1019912"/>
          </a:xfrm>
        </p:spPr>
        <p:txBody>
          <a:bodyPr/>
          <a:lstStyle/>
          <a:p>
            <a:r>
              <a:rPr lang="fi-FI" dirty="0"/>
              <a:t>Formatiivinen arviointi</a:t>
            </a:r>
          </a:p>
        </p:txBody>
      </p:sp>
      <p:sp>
        <p:nvSpPr>
          <p:cNvPr id="8" name="Content Placeholder 7"/>
          <p:cNvSpPr>
            <a:spLocks noGrp="1"/>
          </p:cNvSpPr>
          <p:nvPr>
            <p:ph idx="1"/>
          </p:nvPr>
        </p:nvSpPr>
        <p:spPr>
          <a:xfrm>
            <a:off x="538137" y="1459814"/>
            <a:ext cx="8592246" cy="1506638"/>
          </a:xfrm>
        </p:spPr>
        <p:txBody>
          <a:bodyPr>
            <a:normAutofit/>
          </a:bodyPr>
          <a:lstStyle/>
          <a:p>
            <a:pPr marL="0" indent="0">
              <a:buNone/>
            </a:pPr>
            <a:r>
              <a:rPr lang="fi-FI" sz="2800" dirty="0">
                <a:solidFill>
                  <a:srgbClr val="002060"/>
                </a:solidFill>
                <a:latin typeface="Calibri" panose="020F0502020204030204" pitchFamily="34" charset="0"/>
                <a:cs typeface="Calibri" panose="020F0502020204030204" pitchFamily="34" charset="0"/>
              </a:rPr>
              <a:t>Oppimisprosessin aikana toteutuvaa toistuvaa ja vuorovaikutteista oppilaan edistymisen ja ymmärtämisen </a:t>
            </a:r>
            <a:r>
              <a:rPr lang="fi-FI" sz="2800" b="1" dirty="0">
                <a:solidFill>
                  <a:srgbClr val="002060"/>
                </a:solidFill>
                <a:latin typeface="Calibri" panose="020F0502020204030204" pitchFamily="34" charset="0"/>
                <a:cs typeface="Calibri" panose="020F0502020204030204" pitchFamily="34" charset="0"/>
              </a:rPr>
              <a:t>arviointia</a:t>
            </a:r>
            <a:r>
              <a:rPr lang="fi-FI" sz="2800" dirty="0">
                <a:solidFill>
                  <a:srgbClr val="002060"/>
                </a:solidFill>
                <a:latin typeface="Calibri" panose="020F0502020204030204" pitchFamily="34" charset="0"/>
                <a:cs typeface="Calibri" panose="020F0502020204030204" pitchFamily="34" charset="0"/>
              </a:rPr>
              <a:t> sekä näiden tukemista </a:t>
            </a:r>
            <a:r>
              <a:rPr lang="fi-FI" sz="2800" b="1" dirty="0">
                <a:solidFill>
                  <a:srgbClr val="002060"/>
                </a:solidFill>
                <a:latin typeface="Calibri" panose="020F0502020204030204" pitchFamily="34" charset="0"/>
                <a:cs typeface="Calibri" panose="020F0502020204030204" pitchFamily="34" charset="0"/>
              </a:rPr>
              <a:t>palautteen</a:t>
            </a:r>
            <a:r>
              <a:rPr lang="fi-FI" sz="2800" dirty="0">
                <a:solidFill>
                  <a:srgbClr val="002060"/>
                </a:solidFill>
                <a:latin typeface="Calibri" panose="020F0502020204030204" pitchFamily="34" charset="0"/>
                <a:cs typeface="Calibri" panose="020F0502020204030204" pitchFamily="34" charset="0"/>
              </a:rPr>
              <a:t> avulla</a:t>
            </a:r>
            <a:endParaRPr lang="fi-FI" dirty="0">
              <a:solidFill>
                <a:srgbClr val="002060"/>
              </a:solidFill>
              <a:latin typeface="Calibri" panose="020F0502020204030204" pitchFamily="34" charset="0"/>
              <a:cs typeface="Calibri" panose="020F0502020204030204" pitchFamily="34" charset="0"/>
            </a:endParaRP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08610AC-C6DC-4040-B5DB-3FDA4B18D1E3}"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Footer Placeholder 3"/>
          <p:cNvSpPr>
            <a:spLocks noGrp="1"/>
          </p:cNvSpPr>
          <p:nvPr>
            <p:ph type="ftr" sz="quarter" idx="4294967295"/>
          </p:nvPr>
        </p:nvSpPr>
        <p:spPr>
          <a:xfrm>
            <a:off x="6996113" y="6424613"/>
            <a:ext cx="2147887" cy="18097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002957"/>
                </a:solidFill>
                <a:effectLst/>
                <a:uLnTx/>
                <a:uFillTx/>
                <a:latin typeface="Helvetica"/>
                <a:ea typeface="+mn-ea"/>
                <a:cs typeface="Helvetica"/>
              </a:rPr>
              <a:t>JYU. </a:t>
            </a:r>
            <a:r>
              <a:rPr kumimoji="0" lang="fi-FI" sz="900" b="1" i="0" u="none" strike="noStrike" kern="1200" cap="none" spc="0" normalizeH="0" baseline="0" noProof="0">
                <a:ln>
                  <a:noFill/>
                </a:ln>
                <a:solidFill>
                  <a:prstClr val="white"/>
                </a:solidFill>
                <a:effectLst/>
                <a:uLnTx/>
                <a:uFillTx/>
                <a:latin typeface="Helvetica"/>
                <a:ea typeface="+mn-ea"/>
                <a:cs typeface="Helvetica"/>
              </a:rPr>
              <a:t>Since 1863.</a:t>
            </a:r>
            <a:endParaRPr kumimoji="0" lang="fi-FI" sz="900" b="1" i="0" u="none" strike="noStrike" kern="1200" cap="none" spc="0" normalizeH="0" baseline="0" noProof="0" dirty="0">
              <a:ln>
                <a:noFill/>
              </a:ln>
              <a:solidFill>
                <a:prstClr val="white"/>
              </a:solidFill>
              <a:effectLst/>
              <a:uLnTx/>
              <a:uFillTx/>
              <a:latin typeface="Helvetica"/>
              <a:ea typeface="+mn-ea"/>
              <a:cs typeface="Helvetica"/>
            </a:endParaRPr>
          </a:p>
        </p:txBody>
      </p:sp>
      <p:sp>
        <p:nvSpPr>
          <p:cNvPr id="5" name="Slide Number Placeholder 4"/>
          <p:cNvSpPr>
            <a:spLocks noGrp="1"/>
          </p:cNvSpPr>
          <p:nvPr>
            <p:ph type="sldNum" sz="quarter" idx="4294967295"/>
          </p:nvPr>
        </p:nvSpPr>
        <p:spPr>
          <a:xfrm>
            <a:off x="8689975" y="6424613"/>
            <a:ext cx="454025" cy="18097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dirty="0">
              <a:ln>
                <a:noFill/>
              </a:ln>
              <a:solidFill>
                <a:prstClr val="white"/>
              </a:solidFill>
              <a:effectLst/>
              <a:uLnTx/>
              <a:uFillTx/>
              <a:latin typeface="Helvetica"/>
              <a:ea typeface="+mn-ea"/>
              <a:cs typeface="Helvetica"/>
            </a:endParaRPr>
          </a:p>
        </p:txBody>
      </p:sp>
      <p:pic>
        <p:nvPicPr>
          <p:cNvPr id="9" name="Picture 8"/>
          <p:cNvPicPr>
            <a:picLocks noChangeAspect="1"/>
          </p:cNvPicPr>
          <p:nvPr/>
        </p:nvPicPr>
        <p:blipFill rotWithShape="1">
          <a:blip r:embed="rId2"/>
          <a:srcRect l="26489" t="12567" r="23940" b="24504"/>
          <a:stretch/>
        </p:blipFill>
        <p:spPr>
          <a:xfrm>
            <a:off x="7667328" y="-8869"/>
            <a:ext cx="1463055" cy="1212245"/>
          </a:xfrm>
          <a:prstGeom prst="rect">
            <a:avLst/>
          </a:prstGeom>
        </p:spPr>
      </p:pic>
      <p:sp>
        <p:nvSpPr>
          <p:cNvPr id="2" name="Rectangle 1"/>
          <p:cNvSpPr/>
          <p:nvPr/>
        </p:nvSpPr>
        <p:spPr>
          <a:xfrm>
            <a:off x="1" y="5252303"/>
            <a:ext cx="9144000" cy="646331"/>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OECD (2004). </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Formatiivinen arviointi: Oppimisen parantaminen ylemmän</a:t>
            </a:r>
            <a:r>
              <a:rPr kumimoji="0" lang="fi-FI" sz="1800" b="0"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perusasteen luokissa.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http://www.oecd.org/education/ceri/34298112.pdf</a:t>
            </a:r>
            <a:endParaRPr kumimoji="0" lang="fi-FI"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Content Placeholder 4"/>
          <p:cNvSpPr txBox="1">
            <a:spLocks/>
          </p:cNvSpPr>
          <p:nvPr/>
        </p:nvSpPr>
        <p:spPr>
          <a:xfrm>
            <a:off x="634941" y="3154112"/>
            <a:ext cx="8229600" cy="2023703"/>
          </a:xfrm>
          <a:prstGeom prst="rect">
            <a:avLst/>
          </a:prstGeom>
        </p:spPr>
        <p:txBody>
          <a:bodyPr vert="horz" lIns="91440" tIns="45720" rIns="91440" bIns="45720" rtlCol="0">
            <a:normAutofit/>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3"/>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4"/>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mj-lt"/>
              <a:buAutoNum type="arabicParenR"/>
            </a:pPr>
            <a:r>
              <a:rPr lang="fi-FI" sz="2800" dirty="0">
                <a:latin typeface="Calibri" panose="020F0502020204030204" pitchFamily="34" charset="0"/>
                <a:cs typeface="Calibri" panose="020F0502020204030204" pitchFamily="34" charset="0"/>
              </a:rPr>
              <a:t>Etukäteen suunniteltu (formaali) oppitunnin aikana toteutettu arviointi </a:t>
            </a:r>
          </a:p>
          <a:p>
            <a:pPr marL="514350" indent="-514350">
              <a:buFont typeface="+mj-lt"/>
              <a:buAutoNum type="arabicParenR"/>
            </a:pPr>
            <a:r>
              <a:rPr lang="fi-FI" sz="2800" dirty="0">
                <a:latin typeface="Calibri" panose="020F0502020204030204" pitchFamily="34" charset="0"/>
                <a:cs typeface="Calibri" panose="020F0502020204030204" pitchFamily="34" charset="0"/>
              </a:rPr>
              <a:t>Oppitunnin aikana tapahtuva suunnittelematon (</a:t>
            </a:r>
            <a:r>
              <a:rPr lang="fi-FI" sz="2800" dirty="0" err="1">
                <a:latin typeface="Calibri" panose="020F0502020204030204" pitchFamily="34" charset="0"/>
                <a:cs typeface="Calibri" panose="020F0502020204030204" pitchFamily="34" charset="0"/>
              </a:rPr>
              <a:t>informaali</a:t>
            </a:r>
            <a:r>
              <a:rPr lang="fi-FI" sz="2800" dirty="0">
                <a:latin typeface="Calibri" panose="020F0502020204030204" pitchFamily="34" charset="0"/>
                <a:cs typeface="Calibri" panose="020F0502020204030204" pitchFamily="34" charset="0"/>
              </a:rPr>
              <a:t>) arviointi</a:t>
            </a:r>
          </a:p>
        </p:txBody>
      </p:sp>
      <p:sp>
        <p:nvSpPr>
          <p:cNvPr id="11" name="TextBox 10"/>
          <p:cNvSpPr txBox="1"/>
          <p:nvPr/>
        </p:nvSpPr>
        <p:spPr>
          <a:xfrm>
            <a:off x="1" y="6027003"/>
            <a:ext cx="9144000" cy="830997"/>
          </a:xfrm>
          <a:prstGeom prst="rect">
            <a:avLst/>
          </a:prstGeom>
          <a:solidFill>
            <a:schemeClr val="accent4">
              <a:lumMod val="20000"/>
              <a:lumOff val="80000"/>
            </a:schemeClr>
          </a:solidFill>
        </p:spPr>
        <p:txBody>
          <a:bodyPr wrap="square" rtlCol="0">
            <a:spAutoFit/>
          </a:bodyPr>
          <a:lstStyle/>
          <a:p>
            <a:r>
              <a:rPr lang="fi-FI" sz="1600" dirty="0" err="1">
                <a:latin typeface="Calibri" panose="020F0502020204030204" pitchFamily="34" charset="0"/>
                <a:cs typeface="Calibri" panose="020F0502020204030204" pitchFamily="34" charset="0"/>
              </a:rPr>
              <a:t>Shavelson</a:t>
            </a:r>
            <a:r>
              <a:rPr lang="fi-FI" sz="1600" dirty="0">
                <a:latin typeface="Calibri" panose="020F0502020204030204" pitchFamily="34" charset="0"/>
                <a:cs typeface="Calibri" panose="020F0502020204030204" pitchFamily="34" charset="0"/>
              </a:rPr>
              <a:t>, R.J., Young, D.B., </a:t>
            </a:r>
            <a:r>
              <a:rPr lang="fi-FI" sz="1600" dirty="0" err="1">
                <a:latin typeface="Calibri" panose="020F0502020204030204" pitchFamily="34" charset="0"/>
                <a:cs typeface="Calibri" panose="020F0502020204030204" pitchFamily="34" charset="0"/>
              </a:rPr>
              <a:t>Ayala</a:t>
            </a:r>
            <a:r>
              <a:rPr lang="fi-FI" sz="1600" dirty="0">
                <a:latin typeface="Calibri" panose="020F0502020204030204" pitchFamily="34" charset="0"/>
                <a:cs typeface="Calibri" panose="020F0502020204030204" pitchFamily="34" charset="0"/>
              </a:rPr>
              <a:t>, C.C., Brandon, P.R., </a:t>
            </a:r>
            <a:r>
              <a:rPr lang="fi-FI" sz="1600" dirty="0" err="1">
                <a:latin typeface="Calibri" panose="020F0502020204030204" pitchFamily="34" charset="0"/>
                <a:cs typeface="Calibri" panose="020F0502020204030204" pitchFamily="34" charset="0"/>
              </a:rPr>
              <a:t>Furtak</a:t>
            </a:r>
            <a:r>
              <a:rPr lang="fi-FI" sz="1600" dirty="0">
                <a:latin typeface="Calibri" panose="020F0502020204030204" pitchFamily="34" charset="0"/>
                <a:cs typeface="Calibri" panose="020F0502020204030204" pitchFamily="34" charset="0"/>
              </a:rPr>
              <a:t>, E.M., </a:t>
            </a:r>
            <a:r>
              <a:rPr lang="fi-FI" sz="1600" dirty="0" err="1">
                <a:latin typeface="Calibri" panose="020F0502020204030204" pitchFamily="34" charset="0"/>
                <a:cs typeface="Calibri" panose="020F0502020204030204" pitchFamily="34" charset="0"/>
              </a:rPr>
              <a:t>Ruiz</a:t>
            </a:r>
            <a:r>
              <a:rPr lang="fi-FI" sz="1600" dirty="0">
                <a:latin typeface="Calibri" panose="020F0502020204030204" pitchFamily="34" charset="0"/>
                <a:cs typeface="Calibri" panose="020F0502020204030204" pitchFamily="34" charset="0"/>
              </a:rPr>
              <a:t>-Primo, M.A., . . . </a:t>
            </a:r>
            <a:r>
              <a:rPr lang="fi-FI" sz="1600" dirty="0" err="1">
                <a:latin typeface="Calibri" panose="020F0502020204030204" pitchFamily="34" charset="0"/>
                <a:cs typeface="Calibri" panose="020F0502020204030204" pitchFamily="34" charset="0"/>
              </a:rPr>
              <a:t>Yin</a:t>
            </a:r>
            <a:r>
              <a:rPr lang="fi-FI" sz="1600" dirty="0">
                <a:latin typeface="Calibri" panose="020F0502020204030204" pitchFamily="34" charset="0"/>
                <a:cs typeface="Calibri" panose="020F0502020204030204" pitchFamily="34" charset="0"/>
              </a:rPr>
              <a:t>, Y. (2008). On </a:t>
            </a:r>
            <a:r>
              <a:rPr lang="fi-FI" sz="1600" dirty="0" err="1">
                <a:latin typeface="Calibri" panose="020F0502020204030204" pitchFamily="34" charset="0"/>
                <a:cs typeface="Calibri" panose="020F0502020204030204" pitchFamily="34" charset="0"/>
              </a:rPr>
              <a:t>the</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impact</a:t>
            </a:r>
            <a:r>
              <a:rPr lang="fi-FI" sz="1600" dirty="0">
                <a:latin typeface="Calibri" panose="020F0502020204030204" pitchFamily="34" charset="0"/>
                <a:cs typeface="Calibri" panose="020F0502020204030204" pitchFamily="34" charset="0"/>
              </a:rPr>
              <a:t> of </a:t>
            </a:r>
            <a:r>
              <a:rPr lang="fi-FI" sz="1600" dirty="0" err="1">
                <a:latin typeface="Calibri" panose="020F0502020204030204" pitchFamily="34" charset="0"/>
                <a:cs typeface="Calibri" panose="020F0502020204030204" pitchFamily="34" charset="0"/>
              </a:rPr>
              <a:t>curriculum-embedded</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formative</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assessment</a:t>
            </a:r>
            <a:r>
              <a:rPr lang="fi-FI" sz="1600" dirty="0">
                <a:latin typeface="Calibri" panose="020F0502020204030204" pitchFamily="34" charset="0"/>
                <a:cs typeface="Calibri" panose="020F0502020204030204" pitchFamily="34" charset="0"/>
              </a:rPr>
              <a:t> on </a:t>
            </a:r>
            <a:r>
              <a:rPr lang="fi-FI" sz="1600" dirty="0" err="1">
                <a:latin typeface="Calibri" panose="020F0502020204030204" pitchFamily="34" charset="0"/>
                <a:cs typeface="Calibri" panose="020F0502020204030204" pitchFamily="34" charset="0"/>
              </a:rPr>
              <a:t>learning</a:t>
            </a:r>
            <a:r>
              <a:rPr lang="fi-FI" sz="1600" dirty="0">
                <a:latin typeface="Calibri" panose="020F0502020204030204" pitchFamily="34" charset="0"/>
                <a:cs typeface="Calibri" panose="020F0502020204030204" pitchFamily="34" charset="0"/>
              </a:rPr>
              <a:t>: A </a:t>
            </a:r>
            <a:r>
              <a:rPr lang="fi-FI" sz="1600" dirty="0" err="1">
                <a:latin typeface="Calibri" panose="020F0502020204030204" pitchFamily="34" charset="0"/>
                <a:cs typeface="Calibri" panose="020F0502020204030204" pitchFamily="34" charset="0"/>
              </a:rPr>
              <a:t>collaboration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between</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curriculum</a:t>
            </a:r>
            <a:r>
              <a:rPr lang="fi-FI" sz="1600" dirty="0">
                <a:latin typeface="Calibri" panose="020F0502020204030204" pitchFamily="34" charset="0"/>
                <a:cs typeface="Calibri" panose="020F0502020204030204" pitchFamily="34" charset="0"/>
              </a:rPr>
              <a:t> and </a:t>
            </a:r>
            <a:r>
              <a:rPr lang="fi-FI" sz="1600" dirty="0" err="1">
                <a:latin typeface="Calibri" panose="020F0502020204030204" pitchFamily="34" charset="0"/>
                <a:cs typeface="Calibri" panose="020F0502020204030204" pitchFamily="34" charset="0"/>
              </a:rPr>
              <a:t>assessment</a:t>
            </a:r>
            <a:r>
              <a:rPr lang="fi-FI" sz="1600" dirty="0">
                <a:latin typeface="Calibri" panose="020F0502020204030204" pitchFamily="34" charset="0"/>
                <a:cs typeface="Calibri" panose="020F0502020204030204" pitchFamily="34" charset="0"/>
              </a:rPr>
              <a:t> </a:t>
            </a:r>
            <a:r>
              <a:rPr lang="fi-FI" sz="1600" dirty="0" err="1">
                <a:latin typeface="Calibri" panose="020F0502020204030204" pitchFamily="34" charset="0"/>
                <a:cs typeface="Calibri" panose="020F0502020204030204" pitchFamily="34" charset="0"/>
              </a:rPr>
              <a:t>developers</a:t>
            </a:r>
            <a:r>
              <a:rPr lang="fi-FI" sz="1600"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Applied</a:t>
            </a:r>
            <a:r>
              <a:rPr lang="fi-FI" sz="1600" i="1" dirty="0">
                <a:latin typeface="Calibri" panose="020F0502020204030204" pitchFamily="34" charset="0"/>
                <a:cs typeface="Calibri" panose="020F0502020204030204" pitchFamily="34" charset="0"/>
              </a:rPr>
              <a:t> </a:t>
            </a:r>
            <a:r>
              <a:rPr lang="fi-FI" sz="1600" i="1" dirty="0" err="1">
                <a:latin typeface="Calibri" panose="020F0502020204030204" pitchFamily="34" charset="0"/>
                <a:cs typeface="Calibri" panose="020F0502020204030204" pitchFamily="34" charset="0"/>
              </a:rPr>
              <a:t>Measurement</a:t>
            </a:r>
            <a:r>
              <a:rPr lang="fi-FI" sz="1600" i="1" dirty="0">
                <a:latin typeface="Calibri" panose="020F0502020204030204" pitchFamily="34" charset="0"/>
                <a:cs typeface="Calibri" panose="020F0502020204030204" pitchFamily="34" charset="0"/>
              </a:rPr>
              <a:t> In </a:t>
            </a:r>
            <a:r>
              <a:rPr lang="fi-FI" sz="1600" i="1" dirty="0" err="1">
                <a:latin typeface="Calibri" panose="020F0502020204030204" pitchFamily="34" charset="0"/>
                <a:cs typeface="Calibri" panose="020F0502020204030204" pitchFamily="34" charset="0"/>
              </a:rPr>
              <a:t>Education</a:t>
            </a:r>
            <a:r>
              <a:rPr lang="fi-FI" sz="1600" i="1" dirty="0">
                <a:latin typeface="Calibri" panose="020F0502020204030204" pitchFamily="34" charset="0"/>
                <a:cs typeface="Calibri" panose="020F0502020204030204" pitchFamily="34" charset="0"/>
              </a:rPr>
              <a:t>, 21,</a:t>
            </a:r>
            <a:r>
              <a:rPr lang="fi-FI" sz="1600" dirty="0">
                <a:latin typeface="Calibri" panose="020F0502020204030204" pitchFamily="34" charset="0"/>
                <a:cs typeface="Calibri" panose="020F0502020204030204" pitchFamily="34" charset="0"/>
              </a:rPr>
              <a:t> 295–314.</a:t>
            </a:r>
          </a:p>
        </p:txBody>
      </p:sp>
    </p:spTree>
    <p:extLst>
      <p:ext uri="{BB962C8B-B14F-4D97-AF65-F5344CB8AC3E}">
        <p14:creationId xmlns:p14="http://schemas.microsoft.com/office/powerpoint/2010/main" val="319662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7200" y="337826"/>
            <a:ext cx="2834640" cy="1019912"/>
          </a:xfrm>
        </p:spPr>
        <p:txBody>
          <a:bodyPr>
            <a:normAutofit/>
          </a:bodyPr>
          <a:lstStyle/>
          <a:p>
            <a:r>
              <a:rPr lang="fi-FI" dirty="0"/>
              <a:t>Palaute</a:t>
            </a:r>
          </a:p>
        </p:txBody>
      </p:sp>
      <p:sp>
        <p:nvSpPr>
          <p:cNvPr id="5" name="Content Placeholder 4"/>
          <p:cNvSpPr>
            <a:spLocks noGrp="1"/>
          </p:cNvSpPr>
          <p:nvPr>
            <p:ph idx="1"/>
          </p:nvPr>
        </p:nvSpPr>
        <p:spPr>
          <a:xfrm>
            <a:off x="457200" y="1376933"/>
            <a:ext cx="8229600" cy="3727690"/>
          </a:xfrm>
        </p:spPr>
        <p:txBody>
          <a:bodyPr>
            <a:normAutofit fontScale="92500" lnSpcReduction="10000"/>
          </a:bodyPr>
          <a:lstStyle/>
          <a:p>
            <a:pPr marL="0" indent="0">
              <a:lnSpc>
                <a:spcPct val="110000"/>
              </a:lnSpc>
              <a:spcBef>
                <a:spcPts val="0"/>
              </a:spcBef>
              <a:spcAft>
                <a:spcPts val="1200"/>
              </a:spcAft>
              <a:buNone/>
            </a:pPr>
            <a:r>
              <a:rPr lang="fi-FI" dirty="0">
                <a:solidFill>
                  <a:srgbClr val="002060"/>
                </a:solidFill>
              </a:rPr>
              <a:t>On oppilaalle annettavaa tietoa opittavan asian ymmärtämisestä, osaamisesta tai työskentelystä, </a:t>
            </a:r>
            <a:r>
              <a:rPr lang="fi-FI" dirty="0"/>
              <a:t>oppilaan käyttäytymisestä tai muusta oppimisen kannalta olennaisesta </a:t>
            </a:r>
          </a:p>
          <a:p>
            <a:pPr marL="0" indent="0">
              <a:lnSpc>
                <a:spcPct val="110000"/>
              </a:lnSpc>
              <a:spcBef>
                <a:spcPts val="0"/>
              </a:spcBef>
              <a:spcAft>
                <a:spcPts val="1200"/>
              </a:spcAft>
              <a:buNone/>
            </a:pPr>
            <a:r>
              <a:rPr lang="fi-FI" dirty="0"/>
              <a:t>Palautteen antaja voi olla opettaja, vanhempi, vertainen tai kuka tahansa kouluyhteisön jäsen, myös oppilas itse (itsearviointi). </a:t>
            </a:r>
          </a:p>
          <a:p>
            <a:pPr marL="0" indent="0">
              <a:buNone/>
            </a:pPr>
            <a:endParaRPr lang="fi-FI" dirty="0"/>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ectangle 6"/>
          <p:cNvSpPr/>
          <p:nvPr/>
        </p:nvSpPr>
        <p:spPr>
          <a:xfrm>
            <a:off x="0" y="5801369"/>
            <a:ext cx="9144000" cy="646331"/>
          </a:xfrm>
          <a:prstGeom prst="rect">
            <a:avLst/>
          </a:prstGeom>
          <a:solidFill>
            <a:schemeClr val="accent4">
              <a:lumMod val="20000"/>
              <a:lumOff val="8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Hattie, J., &amp; Timperley, H. (2007). The power of feedback.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Review of Educational Research</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 </a:t>
            </a:r>
            <a:r>
              <a:rPr kumimoji="0" lang="en-US" sz="1800" b="0" i="1" u="none" strike="noStrike" kern="1200" cap="none" spc="0" normalizeH="0" baseline="0" noProof="0" dirty="0">
                <a:ln>
                  <a:noFill/>
                </a:ln>
                <a:solidFill>
                  <a:srgbClr val="222222"/>
                </a:solidFill>
                <a:effectLst/>
                <a:uLnTx/>
                <a:uFillTx/>
                <a:latin typeface="Arial" panose="020B0604020202020204" pitchFamily="34" charset="0"/>
                <a:ea typeface="+mn-ea"/>
                <a:cs typeface="+mn-cs"/>
              </a:rPr>
              <a:t>77</a:t>
            </a:r>
            <a:r>
              <a:rPr kumimoji="0" lang="en-US" sz="1800" b="0" i="0" u="none" strike="noStrike" kern="1200" cap="none" spc="0" normalizeH="0" baseline="0" noProof="0" dirty="0">
                <a:ln>
                  <a:noFill/>
                </a:ln>
                <a:solidFill>
                  <a:srgbClr val="222222"/>
                </a:solidFill>
                <a:effectLst/>
                <a:uLnTx/>
                <a:uFillTx/>
                <a:latin typeface="Arial" panose="020B0604020202020204" pitchFamily="34" charset="0"/>
                <a:ea typeface="+mn-ea"/>
                <a:cs typeface="+mn-cs"/>
              </a:rPr>
              <a:t>(1), 81-112.</a:t>
            </a:r>
            <a:endParaRPr kumimoji="0" lang="fi-FI" sz="1800" b="0" i="0" u="none" strike="noStrike" kern="1200" cap="none" spc="0" normalizeH="0" baseline="0" noProof="0" dirty="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366667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i-FI" sz="900" b="1" i="0" u="none" strike="noStrike" kern="1200" cap="none" spc="0" normalizeH="0" baseline="0" noProof="0">
                <a:ln>
                  <a:noFill/>
                </a:ln>
                <a:solidFill>
                  <a:srgbClr val="F1563F"/>
                </a:solidFill>
                <a:effectLst/>
                <a:uLnTx/>
                <a:uFillTx/>
                <a:latin typeface="Helvetica" pitchFamily="34" charset="0"/>
                <a:ea typeface="+mn-ea"/>
                <a:cs typeface="Helvetica" pitchFamily="34" charset="0"/>
              </a:rPr>
              <a:t>JYU. </a:t>
            </a:r>
            <a:r>
              <a:rPr kumimoji="0" lang="fi-FI" sz="900" b="1" i="0" u="none" strike="noStrike" kern="1200" cap="none" spc="0" normalizeH="0" baseline="0" noProof="0">
                <a:ln>
                  <a:noFill/>
                </a:ln>
                <a:solidFill>
                  <a:prstClr val="white"/>
                </a:solidFill>
                <a:effectLst/>
                <a:uLnTx/>
                <a:uFillTx/>
                <a:latin typeface="Helvetica" pitchFamily="34" charset="0"/>
                <a:ea typeface="+mn-ea"/>
                <a:cs typeface="Helvetica" pitchFamily="34" charset="0"/>
              </a:rPr>
              <a:t>Since 1863.</a:t>
            </a:r>
            <a:endParaRPr kumimoji="0" lang="fi-FI" sz="900" b="1" i="0" u="none" strike="noStrike" kern="1200" cap="none" spc="0" normalizeH="0" baseline="0" noProof="0" dirty="0">
              <a:ln>
                <a:noFill/>
              </a:ln>
              <a:solidFill>
                <a:prstClr val="white"/>
              </a:solidFill>
              <a:effectLst/>
              <a:uLnTx/>
              <a:uFillTx/>
              <a:latin typeface="Helvetica" pitchFamily="34" charset="0"/>
              <a:ea typeface="+mn-ea"/>
              <a:cs typeface="Helvetica" pitchFamily="34" charset="0"/>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FE3988A-0109-0B40-965D-9E0ED41EFEE4}" type="slidenum">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4" name="Title 3"/>
          <p:cNvSpPr>
            <a:spLocks noGrp="1"/>
          </p:cNvSpPr>
          <p:nvPr>
            <p:ph type="title"/>
          </p:nvPr>
        </p:nvSpPr>
        <p:spPr>
          <a:xfrm>
            <a:off x="451947" y="180582"/>
            <a:ext cx="7368419" cy="1019912"/>
          </a:xfrm>
        </p:spPr>
        <p:txBody>
          <a:bodyPr>
            <a:normAutofit fontScale="90000"/>
          </a:bodyPr>
          <a:lstStyle/>
          <a:p>
            <a:r>
              <a:rPr lang="fi-FI" dirty="0"/>
              <a:t>Formatiivinen arviointi vs. palaute</a:t>
            </a:r>
          </a:p>
        </p:txBody>
      </p:sp>
      <p:sp>
        <p:nvSpPr>
          <p:cNvPr id="6" name="Date Placeholder 5"/>
          <p:cNvSpPr>
            <a:spLocks noGrp="1"/>
          </p:cNvSpPr>
          <p:nvPr>
            <p:ph type="dt" sz="half"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F9D46576-D913-A841-B054-014875DAA31A}" type="datetime1">
              <a:rPr kumimoji="0" lang="fi-FI" sz="900" b="0" i="0" u="none" strike="noStrike" kern="1200" cap="none" spc="0" normalizeH="0" baseline="0" noProof="0" smtClean="0">
                <a:ln>
                  <a:noFill/>
                </a:ln>
                <a:solidFill>
                  <a:prstClr val="white"/>
                </a:solidFill>
                <a:effectLst/>
                <a:uLnTx/>
                <a:uFillTx/>
                <a:latin typeface="Helvetica" pitchFamily="34" charset="0"/>
                <a:ea typeface="+mn-ea"/>
                <a:cs typeface="Helvetica"/>
              </a:rPr>
              <a:pPr marL="0" marR="0" lvl="0" indent="0" algn="ctr" defTabSz="457200" rtl="0" eaLnBrk="1" fontAlgn="auto" latinLnBrk="0" hangingPunct="1">
                <a:lnSpc>
                  <a:spcPct val="100000"/>
                </a:lnSpc>
                <a:spcBef>
                  <a:spcPts val="0"/>
                </a:spcBef>
                <a:spcAft>
                  <a:spcPts val="0"/>
                </a:spcAft>
                <a:buClrTx/>
                <a:buSzTx/>
                <a:buFontTx/>
                <a:buNone/>
                <a:tabLst/>
                <a:defRPr/>
              </a:pPr>
              <a:t>3.2.2026</a:t>
            </a:fld>
            <a:endParaRPr kumimoji="0" lang="fi-FI" sz="900" b="0" i="0" u="none" strike="noStrike" kern="1200" cap="none" spc="0" normalizeH="0" baseline="0" noProof="0" dirty="0">
              <a:ln>
                <a:noFill/>
              </a:ln>
              <a:solidFill>
                <a:prstClr val="white"/>
              </a:solidFill>
              <a:effectLst/>
              <a:uLnTx/>
              <a:uFillTx/>
              <a:latin typeface="Helvetica" pitchFamily="34" charset="0"/>
              <a:ea typeface="+mn-ea"/>
              <a:cs typeface="Helvetica"/>
            </a:endParaRPr>
          </a:p>
        </p:txBody>
      </p:sp>
      <p:sp>
        <p:nvSpPr>
          <p:cNvPr id="7" name="Rounded Rectangle 6"/>
          <p:cNvSpPr/>
          <p:nvPr/>
        </p:nvSpPr>
        <p:spPr>
          <a:xfrm>
            <a:off x="5938469" y="2608519"/>
            <a:ext cx="2856396" cy="1084738"/>
          </a:xfrm>
          <a:prstGeom prst="roundRect">
            <a:avLst/>
          </a:prstGeom>
          <a:solidFill>
            <a:srgbClr val="FEF2F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Palatino Linotype"/>
                <a:ea typeface="+mn-ea"/>
                <a:cs typeface="+mn-cs"/>
              </a:rPr>
              <a:t>Oppilaan oppimistavoite</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Where</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 am I </a:t>
            </a: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going</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a:t>
            </a:r>
          </a:p>
        </p:txBody>
      </p:sp>
      <p:sp>
        <p:nvSpPr>
          <p:cNvPr id="8" name="Rounded Rectangle 7"/>
          <p:cNvSpPr/>
          <p:nvPr/>
        </p:nvSpPr>
        <p:spPr>
          <a:xfrm>
            <a:off x="1896998" y="4583271"/>
            <a:ext cx="2905760" cy="1197512"/>
          </a:xfrm>
          <a:prstGeom prst="roundRect">
            <a:avLst/>
          </a:prstGeom>
          <a:solidFill>
            <a:srgbClr val="FEF2F0"/>
          </a:solidFill>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dirty="0">
                <a:ln>
                  <a:noFill/>
                </a:ln>
                <a:solidFill>
                  <a:prstClr val="black"/>
                </a:solidFill>
                <a:effectLst/>
                <a:uLnTx/>
                <a:uFillTx/>
                <a:latin typeface="Palatino Linotype"/>
                <a:ea typeface="+mn-ea"/>
                <a:cs typeface="+mn-cs"/>
              </a:rPr>
              <a:t>Oppilaan osaamisen tai ymmärtämisen taso nyt</a:t>
            </a:r>
          </a:p>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How am I </a:t>
            </a:r>
            <a:r>
              <a:rPr kumimoji="0" lang="fi-FI" sz="1800" b="1" i="1" u="none" strike="noStrike" kern="1200" cap="none" spc="0" normalizeH="0" baseline="0" noProof="0" dirty="0" err="1">
                <a:ln>
                  <a:noFill/>
                </a:ln>
                <a:solidFill>
                  <a:prstClr val="black"/>
                </a:solidFill>
                <a:effectLst/>
                <a:uLnTx/>
                <a:uFillTx/>
                <a:latin typeface="Palatino Linotype"/>
                <a:ea typeface="+mn-ea"/>
                <a:cs typeface="+mn-cs"/>
              </a:rPr>
              <a:t>doing</a:t>
            </a:r>
            <a:r>
              <a:rPr kumimoji="0" lang="fi-FI" sz="1800" b="1" i="1" u="none" strike="noStrike" kern="1200" cap="none" spc="0" normalizeH="0" baseline="0" noProof="0" dirty="0">
                <a:ln>
                  <a:noFill/>
                </a:ln>
                <a:solidFill>
                  <a:prstClr val="black"/>
                </a:solidFill>
                <a:effectLst/>
                <a:uLnTx/>
                <a:uFillTx/>
                <a:latin typeface="Palatino Linotype"/>
                <a:ea typeface="+mn-ea"/>
                <a:cs typeface="+mn-cs"/>
              </a:rPr>
              <a:t>?</a:t>
            </a:r>
          </a:p>
        </p:txBody>
      </p:sp>
      <p:sp>
        <p:nvSpPr>
          <p:cNvPr id="9" name="TextBox 8"/>
          <p:cNvSpPr txBox="1"/>
          <p:nvPr/>
        </p:nvSpPr>
        <p:spPr>
          <a:xfrm>
            <a:off x="584983" y="1450415"/>
            <a:ext cx="194661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prstClr val="black"/>
                </a:solidFill>
                <a:effectLst/>
                <a:uLnTx/>
                <a:uFillTx/>
                <a:latin typeface="Palatino Linotype"/>
                <a:ea typeface="+mn-ea"/>
                <a:cs typeface="+mn-cs"/>
              </a:rPr>
              <a:t>Opettajan </a:t>
            </a:r>
            <a:r>
              <a:rPr lang="fi-FI" b="1" noProof="0" dirty="0" err="1">
                <a:solidFill>
                  <a:prstClr val="black"/>
                </a:solidFill>
                <a:latin typeface="Palatino Linotype"/>
              </a:rPr>
              <a:t>ant</a:t>
            </a:r>
            <a:r>
              <a:rPr lang="fi-FI" b="1" dirty="0" err="1">
                <a:solidFill>
                  <a:prstClr val="black"/>
                </a:solidFill>
                <a:latin typeface="Palatino Linotype"/>
              </a:rPr>
              <a:t>ama</a:t>
            </a:r>
            <a:r>
              <a:rPr kumimoji="0" lang="fi-FI" b="1" i="0" u="none" strike="noStrike" kern="1200" cap="none" spc="0" normalizeH="0" baseline="0" noProof="0" dirty="0">
                <a:ln>
                  <a:noFill/>
                </a:ln>
                <a:solidFill>
                  <a:prstClr val="black"/>
                </a:solidFill>
                <a:effectLst/>
                <a:uLnTx/>
                <a:uFillTx/>
                <a:latin typeface="Palatino Linotype"/>
                <a:ea typeface="+mn-ea"/>
                <a:cs typeface="+mn-cs"/>
              </a:rPr>
              <a:t> formatiivinen arviointi on </a:t>
            </a:r>
          </a:p>
        </p:txBody>
      </p:sp>
      <p:sp>
        <p:nvSpPr>
          <p:cNvPr id="16" name="Rounded Rectangle 15"/>
          <p:cNvSpPr/>
          <p:nvPr/>
        </p:nvSpPr>
        <p:spPr>
          <a:xfrm>
            <a:off x="190500" y="2777572"/>
            <a:ext cx="2735580" cy="1588164"/>
          </a:xfrm>
          <a:prstGeom prst="round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prstClr val="black"/>
                </a:solidFill>
                <a:effectLst/>
                <a:uLnTx/>
                <a:uFillTx/>
                <a:latin typeface="Palatino Linotype"/>
                <a:ea typeface="+mn-ea"/>
                <a:cs typeface="+mn-cs"/>
              </a:rPr>
              <a:t>a) Oppimisprosessin aikaista </a:t>
            </a:r>
            <a:r>
              <a:rPr kumimoji="0" lang="fi-FI" b="1" i="0" u="none" strike="noStrike" kern="1200" cap="none" spc="0" normalizeH="0" baseline="0" noProof="0" dirty="0">
                <a:ln>
                  <a:noFill/>
                </a:ln>
                <a:solidFill>
                  <a:srgbClr val="C00000"/>
                </a:solidFill>
                <a:effectLst/>
                <a:uLnTx/>
                <a:uFillTx/>
                <a:latin typeface="Palatino Linotype"/>
                <a:ea typeface="+mn-ea"/>
                <a:cs typeface="+mn-cs"/>
              </a:rPr>
              <a:t>arviointia </a:t>
            </a:r>
            <a:r>
              <a:rPr kumimoji="0" lang="fi-FI" b="0" i="0" u="none" strike="noStrike" kern="1200" cap="none" spc="0" normalizeH="0" baseline="0" noProof="0" dirty="0">
                <a:ln>
                  <a:noFill/>
                </a:ln>
                <a:solidFill>
                  <a:prstClr val="black"/>
                </a:solidFill>
                <a:effectLst/>
                <a:uLnTx/>
                <a:uFillTx/>
                <a:latin typeface="Palatino Linotype"/>
                <a:ea typeface="+mn-ea"/>
                <a:cs typeface="+mn-cs"/>
              </a:rPr>
              <a:t>osaamisen ja ymmärtämisen tasosta</a:t>
            </a:r>
          </a:p>
        </p:txBody>
      </p:sp>
      <p:sp>
        <p:nvSpPr>
          <p:cNvPr id="17" name="Rounded Rectangle 16"/>
          <p:cNvSpPr/>
          <p:nvPr/>
        </p:nvSpPr>
        <p:spPr>
          <a:xfrm>
            <a:off x="2425700" y="1113905"/>
            <a:ext cx="3148859" cy="1753313"/>
          </a:xfrm>
          <a:prstGeom prst="roundRect">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prstClr val="black"/>
                </a:solidFill>
                <a:effectLst/>
                <a:uLnTx/>
                <a:uFillTx/>
                <a:latin typeface="Palatino Linotype"/>
                <a:ea typeface="+mn-ea"/>
                <a:cs typeface="+mn-cs"/>
              </a:rPr>
              <a:t>b) Oppimista edistävää ja rakentavaa </a:t>
            </a:r>
            <a:r>
              <a:rPr kumimoji="0" lang="fi-FI" b="1" i="0" u="none" strike="noStrike" kern="1200" cap="none" spc="0" normalizeH="0" baseline="0" noProof="0" dirty="0">
                <a:ln>
                  <a:noFill/>
                </a:ln>
                <a:solidFill>
                  <a:srgbClr val="C00000"/>
                </a:solidFill>
                <a:effectLst/>
                <a:uLnTx/>
                <a:uFillTx/>
                <a:latin typeface="Palatino Linotype"/>
                <a:ea typeface="+mn-ea"/>
                <a:cs typeface="+mn-cs"/>
              </a:rPr>
              <a:t>palautetta</a:t>
            </a:r>
            <a:r>
              <a:rPr kumimoji="0" lang="fi-FI" b="0" i="0" u="none" strike="noStrike" kern="1200" cap="none" spc="0" normalizeH="0" baseline="0" noProof="0" dirty="0">
                <a:ln>
                  <a:noFill/>
                </a:ln>
                <a:solidFill>
                  <a:prstClr val="black"/>
                </a:solidFill>
                <a:effectLst/>
                <a:uLnTx/>
                <a:uFillTx/>
                <a:latin typeface="Palatino Linotype"/>
                <a:ea typeface="+mn-ea"/>
                <a:cs typeface="+mn-cs"/>
              </a:rPr>
              <a:t>, joka </a:t>
            </a:r>
            <a:r>
              <a:rPr kumimoji="0" lang="fi-FI" b="1" i="0" u="none" strike="noStrike" kern="1200" cap="none" spc="0" normalizeH="0" baseline="0" noProof="0" dirty="0">
                <a:ln>
                  <a:noFill/>
                </a:ln>
                <a:solidFill>
                  <a:prstClr val="black"/>
                </a:solidFill>
                <a:effectLst/>
                <a:uLnTx/>
                <a:uFillTx/>
                <a:latin typeface="Palatino Linotype"/>
                <a:ea typeface="+mn-ea"/>
                <a:cs typeface="+mn-cs"/>
              </a:rPr>
              <a:t>auttaa oppilasta saavuttamaan oppimistavoitteen</a:t>
            </a:r>
          </a:p>
        </p:txBody>
      </p:sp>
      <p:sp>
        <p:nvSpPr>
          <p:cNvPr id="21" name="TextBox 20"/>
          <p:cNvSpPr txBox="1"/>
          <p:nvPr/>
        </p:nvSpPr>
        <p:spPr>
          <a:xfrm>
            <a:off x="5574559" y="4265397"/>
            <a:ext cx="3404636"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b="1" i="0" u="none" strike="noStrike" kern="1200" cap="none" spc="0" normalizeH="0" baseline="0" noProof="0" dirty="0">
                <a:ln>
                  <a:noFill/>
                </a:ln>
                <a:solidFill>
                  <a:srgbClr val="C00000"/>
                </a:solidFill>
                <a:effectLst/>
                <a:uLnTx/>
                <a:uFillTx/>
                <a:latin typeface="Palatino Linotype"/>
                <a:ea typeface="+mn-ea"/>
                <a:cs typeface="+mn-cs"/>
              </a:rPr>
              <a:t>Palautteen</a:t>
            </a:r>
            <a:r>
              <a:rPr kumimoji="0" lang="fi-FI" b="0" i="0" u="none" strike="noStrike" kern="1200" cap="none" spc="0" normalizeH="0" baseline="0" noProof="0" dirty="0">
                <a:ln>
                  <a:noFill/>
                </a:ln>
                <a:solidFill>
                  <a:prstClr val="black"/>
                </a:solidFill>
                <a:effectLst/>
                <a:uLnTx/>
                <a:uFillTx/>
                <a:latin typeface="Palatino Linotype"/>
                <a:ea typeface="+mn-ea"/>
                <a:cs typeface="+mn-cs"/>
              </a:rPr>
              <a:t> avulla </a:t>
            </a:r>
            <a:r>
              <a:rPr kumimoji="0" lang="fi-FI" i="0" u="none" strike="noStrike" kern="1200" cap="none" spc="0" normalizeH="0" baseline="0" noProof="0" dirty="0">
                <a:ln>
                  <a:noFill/>
                </a:ln>
                <a:solidFill>
                  <a:prstClr val="black"/>
                </a:solidFill>
                <a:effectLst/>
                <a:uLnTx/>
                <a:uFillTx/>
                <a:latin typeface="Palatino Linotype"/>
                <a:ea typeface="+mn-ea"/>
                <a:cs typeface="+mn-cs"/>
              </a:rPr>
              <a:t>oppilas </a:t>
            </a:r>
            <a:r>
              <a:rPr kumimoji="0" lang="fi-FI" b="0" i="0" u="none" strike="noStrike" kern="1200" cap="none" spc="0" normalizeH="0" baseline="0" noProof="0" dirty="0">
                <a:ln>
                  <a:noFill/>
                </a:ln>
                <a:solidFill>
                  <a:prstClr val="black"/>
                </a:solidFill>
                <a:effectLst/>
                <a:uLnTx/>
                <a:uFillTx/>
                <a:latin typeface="Palatino Linotype"/>
                <a:ea typeface="+mn-ea"/>
                <a:cs typeface="+mn-cs"/>
              </a:rPr>
              <a:t>voi kuroa umpeen välimatkaa sen hetkisen osaamisen ja oppimistavoitteen välillä</a:t>
            </a:r>
          </a:p>
        </p:txBody>
      </p:sp>
      <p:sp>
        <p:nvSpPr>
          <p:cNvPr id="5" name="Rectangle 4"/>
          <p:cNvSpPr/>
          <p:nvPr/>
        </p:nvSpPr>
        <p:spPr>
          <a:xfrm>
            <a:off x="4136157" y="5965569"/>
            <a:ext cx="5007843" cy="923330"/>
          </a:xfrm>
          <a:prstGeom prst="rect">
            <a:avLst/>
          </a:prstGeom>
          <a:solidFill>
            <a:schemeClr val="bg1"/>
          </a:solidFill>
        </p:spPr>
        <p:txBody>
          <a:bodyPr wrap="square">
            <a:spAutoFit/>
          </a:bodyPr>
          <a:lstStyle/>
          <a:p>
            <a:r>
              <a:rPr lang="fi-FI" dirty="0">
                <a:solidFill>
                  <a:srgbClr val="002060"/>
                </a:solidFill>
                <a:cs typeface="Calibri" panose="020F0502020204030204" pitchFamily="34" charset="0"/>
              </a:rPr>
              <a:t>Havainnoi millaisia reaktioita (toiminnan ja tunteiden muutoksia) on havaittavissa oppilaissa opettajan palautteen seurauksena?</a:t>
            </a:r>
            <a:endParaRPr lang="fi-FI" dirty="0"/>
          </a:p>
        </p:txBody>
      </p:sp>
      <p:sp>
        <p:nvSpPr>
          <p:cNvPr id="10" name="Plus 9"/>
          <p:cNvSpPr/>
          <p:nvPr/>
        </p:nvSpPr>
        <p:spPr>
          <a:xfrm>
            <a:off x="1933561" y="2406612"/>
            <a:ext cx="598035" cy="615590"/>
          </a:xfrm>
          <a:prstGeom prst="mathPlus">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1" name="Right Arrow 10"/>
          <p:cNvSpPr/>
          <p:nvPr/>
        </p:nvSpPr>
        <p:spPr>
          <a:xfrm rot="18981765">
            <a:off x="4548587" y="3970954"/>
            <a:ext cx="1661000" cy="283738"/>
          </a:xfrm>
          <a:prstGeom prst="rightArrow">
            <a:avLst/>
          </a:prstGeom>
          <a:solidFill>
            <a:srgbClr val="FEF2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52008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4" name="Title 3"/>
          <p:cNvSpPr>
            <a:spLocks noGrp="1"/>
          </p:cNvSpPr>
          <p:nvPr>
            <p:ph type="title"/>
          </p:nvPr>
        </p:nvSpPr>
        <p:spPr>
          <a:xfrm>
            <a:off x="436638" y="567892"/>
            <a:ext cx="7356324" cy="731520"/>
          </a:xfrm>
        </p:spPr>
        <p:txBody>
          <a:bodyPr>
            <a:normAutofit/>
          </a:bodyPr>
          <a:lstStyle/>
          <a:p>
            <a:r>
              <a:rPr lang="fi-FI" dirty="0"/>
              <a:t>Ennakkotehtävän läpikäyntiä</a:t>
            </a:r>
          </a:p>
        </p:txBody>
      </p:sp>
      <p:sp>
        <p:nvSpPr>
          <p:cNvPr id="6" name="Date Placeholder 5"/>
          <p:cNvSpPr>
            <a:spLocks noGrp="1"/>
          </p:cNvSpPr>
          <p:nvPr>
            <p:ph type="dt" sz="half" idx="10"/>
          </p:nvPr>
        </p:nvSpPr>
        <p:spPr/>
        <p:txBody>
          <a:bodyPr/>
          <a:lstStyle/>
          <a:p>
            <a:fld id="{F9D46576-D913-A841-B054-014875DAA31A}" type="datetime1">
              <a:rPr lang="fi-FI" smtClean="0"/>
              <a:t>3.2.2026</a:t>
            </a:fld>
            <a:endParaRPr lang="fi-FI" dirty="0"/>
          </a:p>
        </p:txBody>
      </p:sp>
      <p:sp>
        <p:nvSpPr>
          <p:cNvPr id="3" name="Slide Number Placeholder 2"/>
          <p:cNvSpPr>
            <a:spLocks noGrp="1"/>
          </p:cNvSpPr>
          <p:nvPr>
            <p:ph type="sldNum" sz="quarter" idx="4294967295"/>
          </p:nvPr>
        </p:nvSpPr>
        <p:spPr>
          <a:xfrm>
            <a:off x="8689975" y="6592888"/>
            <a:ext cx="454025" cy="180975"/>
          </a:xfrm>
        </p:spPr>
        <p:txBody>
          <a:bodyPr/>
          <a:lstStyle/>
          <a:p>
            <a:fld id="{0FE3988A-0109-0B40-965D-9E0ED41EFEE4}" type="slidenum">
              <a:rPr lang="fi-FI" smtClean="0"/>
              <a:pPr/>
              <a:t>6</a:t>
            </a:fld>
            <a:endParaRPr lang="fi-FI" dirty="0"/>
          </a:p>
        </p:txBody>
      </p:sp>
      <p:sp>
        <p:nvSpPr>
          <p:cNvPr id="10" name="Rectangle 9"/>
          <p:cNvSpPr/>
          <p:nvPr/>
        </p:nvSpPr>
        <p:spPr>
          <a:xfrm>
            <a:off x="436638" y="1545595"/>
            <a:ext cx="8175024" cy="4401205"/>
          </a:xfrm>
          <a:prstGeom prst="rect">
            <a:avLst/>
          </a:prstGeom>
        </p:spPr>
        <p:txBody>
          <a:bodyPr wrap="square">
            <a:spAutoFit/>
          </a:bodyPr>
          <a:lstStyle/>
          <a:p>
            <a:r>
              <a:rPr lang="fi-FI" sz="2800" dirty="0"/>
              <a:t>Laura Ketosen podcast "Arviointi ja palaute" Valitse yksi Lauran esittämistä väitteistä ja keskustele ryhmässä siitä: </a:t>
            </a:r>
          </a:p>
          <a:p>
            <a:pPr marL="514350" indent="-514350">
              <a:buAutoNum type="arabicParenR"/>
            </a:pPr>
            <a:r>
              <a:rPr lang="fi-FI" sz="2800" dirty="0"/>
              <a:t>Oppilaiden on vaikeaa oppia hyödyntämään opettajan palautetta </a:t>
            </a:r>
          </a:p>
          <a:p>
            <a:pPr marL="514350" indent="-514350">
              <a:buAutoNum type="arabicParenR"/>
            </a:pPr>
            <a:r>
              <a:rPr lang="fi-FI" sz="2800" dirty="0"/>
              <a:t>Oppilaiden kehuminen heidän ominaisuuksistaan (ei työskentelystään) on haitallista </a:t>
            </a:r>
          </a:p>
          <a:p>
            <a:pPr marL="514350" indent="-514350">
              <a:buAutoNum type="arabicParenR"/>
            </a:pPr>
            <a:r>
              <a:rPr lang="fi-FI" sz="2800" dirty="0"/>
              <a:t>Formatiivinen arviointi tapahtuu opettajalta luonnostaan </a:t>
            </a:r>
            <a:endParaRPr lang="fi-FI" sz="25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218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056611" y="520162"/>
            <a:ext cx="4392069" cy="5112307"/>
          </a:xfrm>
          <a:prstGeom prst="roundRect">
            <a:avLst/>
          </a:prstGeom>
          <a:solidFill>
            <a:schemeClr val="accent5"/>
          </a:solidFill>
          <a:ln w="571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ounded Rectangle 9"/>
          <p:cNvSpPr/>
          <p:nvPr/>
        </p:nvSpPr>
        <p:spPr>
          <a:xfrm>
            <a:off x="274318" y="520162"/>
            <a:ext cx="3516285" cy="3902209"/>
          </a:xfrm>
          <a:prstGeom prst="roundRect">
            <a:avLst/>
          </a:prstGeom>
          <a:solidFill>
            <a:schemeClr val="accent5"/>
          </a:solidFill>
          <a:ln w="5715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7</a:t>
            </a:fld>
            <a:endParaRPr lang="fi-FI" dirty="0"/>
          </a:p>
        </p:txBody>
      </p:sp>
      <p:sp>
        <p:nvSpPr>
          <p:cNvPr id="4" name="Title 3"/>
          <p:cNvSpPr>
            <a:spLocks noGrp="1"/>
          </p:cNvSpPr>
          <p:nvPr>
            <p:ph type="title"/>
          </p:nvPr>
        </p:nvSpPr>
        <p:spPr>
          <a:xfrm>
            <a:off x="673332" y="504574"/>
            <a:ext cx="3383280" cy="1481863"/>
          </a:xfrm>
        </p:spPr>
        <p:txBody>
          <a:bodyPr>
            <a:normAutofit/>
          </a:bodyPr>
          <a:lstStyle/>
          <a:p>
            <a:r>
              <a:rPr lang="fi-FI" dirty="0"/>
              <a:t>Arvioinnin kohteet</a:t>
            </a:r>
          </a:p>
        </p:txBody>
      </p:sp>
      <p:sp>
        <p:nvSpPr>
          <p:cNvPr id="5" name="Content Placeholder 4"/>
          <p:cNvSpPr>
            <a:spLocks noGrp="1"/>
          </p:cNvSpPr>
          <p:nvPr>
            <p:ph idx="1"/>
          </p:nvPr>
        </p:nvSpPr>
        <p:spPr>
          <a:xfrm>
            <a:off x="423948" y="2177208"/>
            <a:ext cx="3366655" cy="2029032"/>
          </a:xfrm>
        </p:spPr>
        <p:txBody>
          <a:bodyPr>
            <a:normAutofit/>
          </a:bodyPr>
          <a:lstStyle/>
          <a:p>
            <a:r>
              <a:rPr lang="fi-FI" dirty="0"/>
              <a:t>Oppiminen</a:t>
            </a:r>
          </a:p>
          <a:p>
            <a:r>
              <a:rPr lang="fi-FI" dirty="0"/>
              <a:t>Työskentely</a:t>
            </a:r>
          </a:p>
          <a:p>
            <a:r>
              <a:rPr lang="fi-FI" dirty="0"/>
              <a:t>Käyttäytyminen</a:t>
            </a:r>
          </a:p>
          <a:p>
            <a:pPr marL="0" indent="0">
              <a:buNone/>
            </a:pPr>
            <a:endParaRPr lang="fi-FI" dirty="0"/>
          </a:p>
        </p:txBody>
      </p:sp>
      <p:sp>
        <p:nvSpPr>
          <p:cNvPr id="6" name="Date Placeholder 5"/>
          <p:cNvSpPr>
            <a:spLocks noGrp="1"/>
          </p:cNvSpPr>
          <p:nvPr>
            <p:ph type="dt" sz="half" idx="10"/>
          </p:nvPr>
        </p:nvSpPr>
        <p:spPr/>
        <p:txBody>
          <a:bodyPr/>
          <a:lstStyle/>
          <a:p>
            <a:fld id="{F9D46576-D913-A841-B054-014875DAA31A}" type="datetime1">
              <a:rPr lang="fi-FI" smtClean="0"/>
              <a:t>3.2.2026</a:t>
            </a:fld>
            <a:endParaRPr lang="fi-FI" dirty="0"/>
          </a:p>
        </p:txBody>
      </p:sp>
      <p:sp>
        <p:nvSpPr>
          <p:cNvPr id="7" name="Title 3"/>
          <p:cNvSpPr txBox="1">
            <a:spLocks/>
          </p:cNvSpPr>
          <p:nvPr/>
        </p:nvSpPr>
        <p:spPr>
          <a:xfrm>
            <a:off x="4350997" y="699659"/>
            <a:ext cx="3803295" cy="1152915"/>
          </a:xfrm>
          <a:prstGeom prst="rect">
            <a:avLst/>
          </a:prstGeom>
        </p:spPr>
        <p:txBody>
          <a:bodyPr vert="horz" lIns="91440" tIns="45720" rIns="91440" bIns="45720" rtlCol="0" anchor="ctr">
            <a:normAutofit lnSpcReduction="10000"/>
          </a:bodyPr>
          <a:lstStyle>
            <a:lvl1pPr algn="l" defTabSz="457200" rtl="0" eaLnBrk="1" latinLnBrk="0" hangingPunct="1">
              <a:lnSpc>
                <a:spcPct val="100000"/>
              </a:lnSpc>
              <a:spcBef>
                <a:spcPct val="0"/>
              </a:spcBef>
              <a:buNone/>
              <a:defRPr sz="3600" b="1" i="0" kern="1200">
                <a:solidFill>
                  <a:schemeClr val="tx2"/>
                </a:solidFill>
                <a:latin typeface="Helvetica" pitchFamily="34" charset="0"/>
                <a:ea typeface="+mj-ea"/>
                <a:cs typeface="Helvetica"/>
              </a:defRPr>
            </a:lvl1pPr>
          </a:lstStyle>
          <a:p>
            <a:r>
              <a:rPr lang="fi-FI" dirty="0"/>
              <a:t>Arvioinnin tehtävät</a:t>
            </a:r>
          </a:p>
        </p:txBody>
      </p:sp>
      <p:sp>
        <p:nvSpPr>
          <p:cNvPr id="8" name="Content Placeholder 4"/>
          <p:cNvSpPr txBox="1">
            <a:spLocks/>
          </p:cNvSpPr>
          <p:nvPr/>
        </p:nvSpPr>
        <p:spPr>
          <a:xfrm>
            <a:off x="4056612" y="1841139"/>
            <a:ext cx="4937761" cy="3791330"/>
          </a:xfrm>
          <a:prstGeom prst="rect">
            <a:avLst/>
          </a:prstGeom>
        </p:spPr>
        <p:txBody>
          <a:bodyPr vert="horz" lIns="91440" tIns="45720" rIns="91440" bIns="45720" rtlCol="0">
            <a:normAutofit fontScale="70000" lnSpcReduction="20000"/>
          </a:bodyPr>
          <a:lstStyle>
            <a:lvl1pPr marL="342900" indent="-342900" algn="l" defTabSz="457200" rtl="0" eaLnBrk="1" latinLnBrk="0" hangingPunct="1">
              <a:lnSpc>
                <a:spcPct val="100000"/>
              </a:lnSpc>
              <a:spcBef>
                <a:spcPts val="768"/>
              </a:spcBef>
              <a:buClr>
                <a:schemeClr val="accent1"/>
              </a:buClr>
              <a:buFont typeface="Arial"/>
              <a:buChar char="•"/>
              <a:defRPr sz="3200" kern="1200">
                <a:solidFill>
                  <a:schemeClr val="tx2"/>
                </a:solidFill>
                <a:latin typeface="Helvetica" pitchFamily="34" charset="0"/>
                <a:ea typeface="+mn-ea"/>
                <a:cs typeface="Helvetica"/>
              </a:defRPr>
            </a:lvl1pPr>
            <a:lvl2pPr marL="742950" indent="-285750" algn="l" defTabSz="457200" rtl="0" eaLnBrk="1" latinLnBrk="0" hangingPunct="1">
              <a:lnSpc>
                <a:spcPct val="100000"/>
              </a:lnSpc>
              <a:spcBef>
                <a:spcPts val="768"/>
              </a:spcBef>
              <a:buClr>
                <a:schemeClr val="accent1"/>
              </a:buClr>
              <a:buFontTx/>
              <a:buBlip>
                <a:blip r:embed="rId2"/>
              </a:buBlip>
              <a:defRPr sz="2800" kern="1200">
                <a:solidFill>
                  <a:schemeClr val="tx2"/>
                </a:solidFill>
                <a:latin typeface="Helvetica" pitchFamily="34" charset="0"/>
                <a:ea typeface="+mn-ea"/>
                <a:cs typeface="Helvetica"/>
              </a:defRPr>
            </a:lvl2pPr>
            <a:lvl3pPr marL="1144800" indent="-228600" algn="l" defTabSz="457200" rtl="0" eaLnBrk="1" latinLnBrk="0" hangingPunct="1">
              <a:lnSpc>
                <a:spcPct val="100000"/>
              </a:lnSpc>
              <a:spcBef>
                <a:spcPts val="768"/>
              </a:spcBef>
              <a:buClr>
                <a:schemeClr val="accent1"/>
              </a:buClr>
              <a:buSzPct val="80000"/>
              <a:buFontTx/>
              <a:buBlip>
                <a:blip r:embed="rId3"/>
              </a:buBlip>
              <a:defRPr sz="2400" kern="1200">
                <a:solidFill>
                  <a:schemeClr val="tx2"/>
                </a:solidFill>
                <a:latin typeface="Helvetica" pitchFamily="34" charset="0"/>
                <a:ea typeface="+mn-ea"/>
                <a:cs typeface="Helvetica"/>
              </a:defRPr>
            </a:lvl3pPr>
            <a:lvl4pPr marL="16002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4pPr>
            <a:lvl5pPr marL="2057400" indent="-228600" algn="l" defTabSz="457200" rtl="0" eaLnBrk="1" latinLnBrk="0" hangingPunct="1">
              <a:lnSpc>
                <a:spcPct val="100000"/>
              </a:lnSpc>
              <a:spcBef>
                <a:spcPts val="768"/>
              </a:spcBef>
              <a:buClr>
                <a:schemeClr val="accent1"/>
              </a:buClr>
              <a:buFont typeface="Arial"/>
              <a:buChar char="»"/>
              <a:defRPr sz="2000" kern="1200">
                <a:solidFill>
                  <a:schemeClr val="tx2"/>
                </a:solidFill>
                <a:latin typeface="Helvetica" pitchFamily="34" charset="0"/>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spcBef>
                <a:spcPts val="300"/>
              </a:spcBef>
            </a:pPr>
            <a:r>
              <a:rPr lang="fi-FI" sz="4100" dirty="0"/>
              <a:t>Ohjata oppimista</a:t>
            </a:r>
          </a:p>
          <a:p>
            <a:pPr>
              <a:lnSpc>
                <a:spcPct val="120000"/>
              </a:lnSpc>
              <a:spcBef>
                <a:spcPts val="300"/>
              </a:spcBef>
            </a:pPr>
            <a:r>
              <a:rPr lang="fi-FI" sz="4100" dirty="0"/>
              <a:t>Kannustaa ja motivoida opiskelua</a:t>
            </a:r>
          </a:p>
          <a:p>
            <a:pPr>
              <a:lnSpc>
                <a:spcPct val="120000"/>
              </a:lnSpc>
              <a:spcBef>
                <a:spcPts val="300"/>
              </a:spcBef>
            </a:pPr>
            <a:r>
              <a:rPr lang="fi-FI" sz="4100" dirty="0"/>
              <a:t>Todeta ja kuvata, miten hyvin oppilas on saavuttanut kasvulle ja oppimiselle asetetut tavoitteet</a:t>
            </a:r>
          </a:p>
          <a:p>
            <a:pPr marL="0" indent="0">
              <a:buFont typeface="Arial"/>
              <a:buNone/>
            </a:pPr>
            <a:endParaRPr lang="fi-FI" dirty="0"/>
          </a:p>
          <a:p>
            <a:endParaRPr lang="fi-FI" dirty="0"/>
          </a:p>
          <a:p>
            <a:endParaRPr lang="fi-FI" dirty="0"/>
          </a:p>
        </p:txBody>
      </p:sp>
      <p:sp>
        <p:nvSpPr>
          <p:cNvPr id="9" name="Rectangle 8"/>
          <p:cNvSpPr/>
          <p:nvPr/>
        </p:nvSpPr>
        <p:spPr>
          <a:xfrm>
            <a:off x="795028" y="5800209"/>
            <a:ext cx="2448106" cy="461665"/>
          </a:xfrm>
          <a:prstGeom prst="rect">
            <a:avLst/>
          </a:prstGeom>
        </p:spPr>
        <p:txBody>
          <a:bodyPr wrap="none">
            <a:spAutoFit/>
          </a:bodyPr>
          <a:lstStyle/>
          <a:p>
            <a:r>
              <a:rPr lang="fi-FI" sz="2400" dirty="0">
                <a:latin typeface="Calibri" panose="020F0502020204030204" pitchFamily="34" charset="0"/>
                <a:cs typeface="Calibri" panose="020F0502020204030204" pitchFamily="34" charset="0"/>
              </a:rPr>
              <a:t>(Lähde: OPS 2014</a:t>
            </a:r>
            <a:r>
              <a:rPr lang="fi-FI"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306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795253601"/>
              </p:ext>
            </p:extLst>
          </p:nvPr>
        </p:nvGraphicFramePr>
        <p:xfrm>
          <a:off x="390618" y="0"/>
          <a:ext cx="8307612" cy="6151761"/>
        </p:xfrm>
        <a:graphic>
          <a:graphicData uri="http://schemas.openxmlformats.org/drawingml/2006/table">
            <a:tbl>
              <a:tblPr firstRow="1" firstCol="1" bandRow="1"/>
              <a:tblGrid>
                <a:gridCol w="3765746">
                  <a:extLst>
                    <a:ext uri="{9D8B030D-6E8A-4147-A177-3AD203B41FA5}">
                      <a16:colId xmlns:a16="http://schemas.microsoft.com/office/drawing/2014/main" val="2690444714"/>
                    </a:ext>
                  </a:extLst>
                </a:gridCol>
                <a:gridCol w="1961803">
                  <a:extLst>
                    <a:ext uri="{9D8B030D-6E8A-4147-A177-3AD203B41FA5}">
                      <a16:colId xmlns:a16="http://schemas.microsoft.com/office/drawing/2014/main" val="4123730649"/>
                    </a:ext>
                  </a:extLst>
                </a:gridCol>
                <a:gridCol w="2580063">
                  <a:extLst>
                    <a:ext uri="{9D8B030D-6E8A-4147-A177-3AD203B41FA5}">
                      <a16:colId xmlns:a16="http://schemas.microsoft.com/office/drawing/2014/main" val="265890413"/>
                    </a:ext>
                  </a:extLst>
                </a:gridCol>
              </a:tblGrid>
              <a:tr h="346487">
                <a:tc>
                  <a:txBody>
                    <a:bodyPr/>
                    <a:lstStyle/>
                    <a:p>
                      <a:pPr algn="ctr">
                        <a:lnSpc>
                          <a:spcPct val="107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Palauteluokat</a:t>
                      </a:r>
                    </a:p>
                    <a:p>
                      <a:pPr algn="ctr">
                        <a:lnSpc>
                          <a:spcPct val="107000"/>
                        </a:lnSpc>
                        <a:spcAft>
                          <a:spcPts val="0"/>
                        </a:spcAft>
                      </a:pPr>
                      <a:r>
                        <a:rPr lang="fi-FI" sz="1400" b="1" dirty="0">
                          <a:effectLst/>
                          <a:latin typeface="Calibri" panose="020F0502020204030204" pitchFamily="34" charset="0"/>
                          <a:ea typeface="Calibri" panose="020F0502020204030204" pitchFamily="34" charset="0"/>
                          <a:cs typeface="Times New Roman" panose="02020603050405020304" pitchFamily="18" charset="0"/>
                        </a:rPr>
                        <a:t>A. KIELELLINEN 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HAVAINNOT </a:t>
                      </a:r>
                    </a:p>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montako</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kertaa</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aseline="0" dirty="0">
                          <a:effectLst/>
                          <a:latin typeface="Calibri" panose="020F0502020204030204" pitchFamily="34" charset="0"/>
                          <a:ea typeface="Calibri" panose="020F0502020204030204" pitchFamily="34" charset="0"/>
                          <a:cs typeface="Times New Roman" panose="02020603050405020304" pitchFamily="18" charset="0"/>
                        </a:rPr>
                        <a:t>)</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KIRJOITA VAPAITA HAVAINTOJA/SITAATTEJA</a:t>
                      </a: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1996781"/>
                  </a:ext>
                </a:extLst>
              </a:tr>
              <a:tr h="381163">
                <a:tc>
                  <a:txBody>
                    <a:bodyPr/>
                    <a:lstStyle/>
                    <a:p>
                      <a:pPr marL="342900" lvl="0" indent="-342900">
                        <a:lnSpc>
                          <a:spcPct val="107000"/>
                        </a:lnSpc>
                        <a:spcAft>
                          <a:spcPts val="0"/>
                        </a:spcAft>
                        <a:buFont typeface="+mj-lt"/>
                        <a:buAutoNum type="arabicPeriod"/>
                      </a:pPr>
                      <a:r>
                        <a:rPr lang="fi-FI" sz="1400" dirty="0">
                          <a:effectLst/>
                          <a:latin typeface="Calibri" panose="020F0502020204030204" pitchFamily="34" charset="0"/>
                          <a:ea typeface="Calibri" panose="020F0502020204030204" pitchFamily="34" charset="0"/>
                          <a:cs typeface="Times New Roman" panose="02020603050405020304" pitchFamily="18" charset="0"/>
                        </a:rPr>
                        <a:t>Korkeamman tason palaute (=ajattelua kehittävä 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99756700"/>
                  </a:ext>
                </a:extLst>
              </a:tr>
              <a:tr h="381163">
                <a:tc>
                  <a:txBody>
                    <a:bodyPr/>
                    <a:lstStyle/>
                    <a:p>
                      <a:pPr marL="342900" lvl="0" indent="-342900">
                        <a:lnSpc>
                          <a:spcPct val="107000"/>
                        </a:lnSpc>
                        <a:spcAft>
                          <a:spcPts val="0"/>
                        </a:spcAft>
                        <a:buFont typeface="+mj-lt"/>
                        <a:buAutoNum type="arabicPlain" startAt="2"/>
                      </a:pPr>
                      <a:r>
                        <a:rPr lang="fi-FI" sz="1400" dirty="0">
                          <a:effectLst/>
                          <a:latin typeface="Calibri" panose="020F0502020204030204" pitchFamily="34" charset="0"/>
                          <a:ea typeface="Calibri" panose="020F0502020204030204" pitchFamily="34" charset="0"/>
                          <a:cs typeface="Times New Roman" panose="02020603050405020304" pitchFamily="18" charset="0"/>
                        </a:rPr>
                        <a:t>Korkeamman tason kysymys (=vaativa</a:t>
                      </a:r>
                    </a:p>
                    <a:p>
                      <a:pPr marL="0" lvl="0" indent="0">
                        <a:lnSpc>
                          <a:spcPct val="107000"/>
                        </a:lnSpc>
                        <a:spcAft>
                          <a:spcPts val="0"/>
                        </a:spcAft>
                        <a:buFont typeface="+mj-lt"/>
                        <a:buNone/>
                      </a:pPr>
                      <a:r>
                        <a:rPr lang="fi-FI" sz="1400" baseline="0" dirty="0">
                          <a:effectLst/>
                          <a:latin typeface="Calibri" panose="020F0502020204030204" pitchFamily="34" charset="0"/>
                          <a:ea typeface="Calibri" panose="020F0502020204030204" pitchFamily="34" charset="0"/>
                          <a:cs typeface="Times New Roman" panose="02020603050405020304" pitchFamily="18" charset="0"/>
                        </a:rPr>
                        <a:t>        </a:t>
                      </a:r>
                      <a:r>
                        <a:rPr lang="fi-FI" sz="1400" dirty="0">
                          <a:effectLst/>
                          <a:latin typeface="Calibri" panose="020F0502020204030204" pitchFamily="34" charset="0"/>
                          <a:ea typeface="Calibri" panose="020F0502020204030204" pitchFamily="34" charset="0"/>
                          <a:cs typeface="Times New Roman" panose="02020603050405020304" pitchFamily="18" charset="0"/>
                        </a:rPr>
                        <a:t>ajattelutehtävä)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93392147"/>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3     Opettaja antaa aikaa miettiä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7714445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4      Opettaja keskustelee oppilaan kanssa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09013978"/>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5       Kannustava myönteinen palaute (”hienoa”)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7944319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6       Hyväksyvä palaute (”joo-o”, ”hyvä”)</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78172497"/>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7       Hylkäävä palaute, opettaja ei hyväksy</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53398161"/>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8       Opettaja toistaa oppilaan vastauksen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43793090"/>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9       Pyytää oppilasta toistamaan vastauksen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298102"/>
                  </a:ext>
                </a:extLst>
              </a:tr>
              <a:tr h="267353">
                <a:tc>
                  <a:txBody>
                    <a:bodyPr/>
                    <a:lstStyle/>
                    <a:p>
                      <a:pPr marL="342900" lvl="0" indent="-342900">
                        <a:lnSpc>
                          <a:spcPct val="107000"/>
                        </a:lnSpc>
                        <a:spcAft>
                          <a:spcPts val="0"/>
                        </a:spcAft>
                        <a:buFont typeface="+mj-lt"/>
                        <a:buAutoNum type="arabicPlain" startAt="10"/>
                      </a:pPr>
                      <a:r>
                        <a:rPr lang="fi-FI" sz="1400" dirty="0">
                          <a:effectLst/>
                          <a:latin typeface="Calibri" panose="020F0502020204030204" pitchFamily="34" charset="0"/>
                          <a:ea typeface="Calibri" panose="020F0502020204030204" pitchFamily="34" charset="0"/>
                          <a:cs typeface="Times New Roman" panose="02020603050405020304" pitchFamily="18" charset="0"/>
                        </a:rPr>
                        <a:t>Moite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31963311"/>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11     Ei palautetta</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9067933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12     Opettaja kääntyy muiden puoleen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10722358"/>
                  </a:ext>
                </a:extLst>
              </a:tr>
              <a:tr h="267353">
                <a:tc>
                  <a:txBody>
                    <a:bodyPr/>
                    <a:lstStyle/>
                    <a:p>
                      <a:pPr marL="457200">
                        <a:lnSpc>
                          <a:spcPct val="107000"/>
                        </a:lnSpc>
                        <a:spcAft>
                          <a:spcPts val="0"/>
                        </a:spcAft>
                      </a:pPr>
                      <a:r>
                        <a:rPr lang="fi-FI" sz="1400" dirty="0">
                          <a:effectLst/>
                          <a:latin typeface="Calibri" panose="020F0502020204030204" pitchFamily="34" charset="0"/>
                          <a:ea typeface="Calibri" panose="020F0502020204030204" pitchFamily="34" charset="0"/>
                          <a:cs typeface="Times New Roman" panose="02020603050405020304" pitchFamily="18" charset="0"/>
                        </a:rPr>
                        <a:t>B</a:t>
                      </a:r>
                      <a:r>
                        <a:rPr lang="fi-FI" sz="1400" b="1" dirty="0">
                          <a:effectLst/>
                          <a:latin typeface="Calibri" panose="020F0502020204030204" pitchFamily="34" charset="0"/>
                          <a:ea typeface="Calibri" panose="020F0502020204030204" pitchFamily="34" charset="0"/>
                          <a:cs typeface="Times New Roman" panose="02020603050405020304" pitchFamily="18" charset="0"/>
                        </a:rPr>
                        <a:t>. EI-KIELELLINEN</a:t>
                      </a:r>
                      <a:r>
                        <a:rPr lang="fi-FI" sz="14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fi-FI" sz="1400" b="1" dirty="0">
                          <a:effectLst/>
                          <a:latin typeface="Calibri" panose="020F0502020204030204" pitchFamily="34" charset="0"/>
                          <a:ea typeface="Calibri" panose="020F0502020204030204" pitchFamily="34" charset="0"/>
                          <a:cs typeface="Times New Roman" panose="02020603050405020304" pitchFamily="18" charset="0"/>
                        </a:rPr>
                        <a:t>PALAUTE</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86273884"/>
                  </a:ext>
                </a:extLst>
              </a:tr>
              <a:tr h="267353">
                <a:tc>
                  <a:txBody>
                    <a:bodyPr/>
                    <a:lstStyle/>
                    <a:p>
                      <a:pPr marL="342900" lvl="0" indent="-342900">
                        <a:lnSpc>
                          <a:spcPct val="107000"/>
                        </a:lnSpc>
                        <a:spcAft>
                          <a:spcPts val="0"/>
                        </a:spcAft>
                        <a:buFont typeface="+mj-lt"/>
                        <a:buAutoNum type="arabicPlain" startAt="13"/>
                      </a:pPr>
                      <a:r>
                        <a:rPr lang="fi-FI" sz="1400" dirty="0">
                          <a:effectLst/>
                          <a:latin typeface="Calibri" panose="020F0502020204030204" pitchFamily="34" charset="0"/>
                          <a:ea typeface="Calibri" panose="020F0502020204030204" pitchFamily="34" charset="0"/>
                          <a:cs typeface="Times New Roman" panose="02020603050405020304" pitchFamily="18" charset="0"/>
                        </a:rPr>
                        <a:t>Katsekontakti</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76774549"/>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14     Positiivisia pään liikkeitä (nyökkäys)</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56446113"/>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15     Positiivisia ilmeitä (hymy)</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8568650"/>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16     Oppilaan koskettaminen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7988558"/>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17     Muut ilmeet ja eleet</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35069264"/>
                  </a:ext>
                </a:extLst>
              </a:tr>
              <a:tr h="267353">
                <a:tc>
                  <a:txBody>
                    <a:bodyPr/>
                    <a:lstStyle/>
                    <a:p>
                      <a:pPr marL="0" lvl="0" indent="0">
                        <a:lnSpc>
                          <a:spcPct val="107000"/>
                        </a:lnSpc>
                        <a:spcAft>
                          <a:spcPts val="0"/>
                        </a:spcAft>
                        <a:buFont typeface="+mj-lt"/>
                        <a:buNone/>
                      </a:pPr>
                      <a:r>
                        <a:rPr lang="fi-FI" sz="1400" dirty="0">
                          <a:effectLst/>
                          <a:latin typeface="Calibri" panose="020F0502020204030204" pitchFamily="34" charset="0"/>
                          <a:ea typeface="Calibri" panose="020F0502020204030204" pitchFamily="34" charset="0"/>
                          <a:cs typeface="Times New Roman" panose="02020603050405020304" pitchFamily="18" charset="0"/>
                        </a:rPr>
                        <a:t>18     Pään pudistaminen</a:t>
                      </a: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a:effectLst/>
                          <a:latin typeface="Calibri" panose="020F0502020204030204" pitchFamily="34" charset="0"/>
                          <a:ea typeface="Calibri" panose="020F0502020204030204" pitchFamily="34" charset="0"/>
                          <a:cs typeface="Times New Roman" panose="02020603050405020304" pitchFamily="18" charset="0"/>
                        </a:rPr>
                        <a:t> </a:t>
                      </a:r>
                      <a:endParaRPr lang="fi-FI" sz="90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625954"/>
                  </a:ext>
                </a:extLst>
              </a:tr>
              <a:tr h="267353">
                <a:tc>
                  <a:txBody>
                    <a:bodyPr/>
                    <a:lstStyle/>
                    <a:p>
                      <a:pPr marL="0" lvl="0" indent="0">
                        <a:lnSpc>
                          <a:spcPct val="107000"/>
                        </a:lnSpc>
                        <a:spcAft>
                          <a:spcPts val="0"/>
                        </a:spcAft>
                        <a:buFont typeface="+mj-lt"/>
                        <a:buNone/>
                      </a:pPr>
                      <a:endParaRPr lang="fi-FI"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i-FI" sz="700" dirty="0">
                          <a:effectLst/>
                          <a:latin typeface="Calibri" panose="020F0502020204030204" pitchFamily="34" charset="0"/>
                          <a:ea typeface="Calibri" panose="020F0502020204030204" pitchFamily="34" charset="0"/>
                          <a:cs typeface="Times New Roman" panose="02020603050405020304" pitchFamily="18" charset="0"/>
                        </a:rPr>
                        <a:t> </a:t>
                      </a:r>
                      <a:endParaRPr lang="fi-FI"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96" marR="580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20123994"/>
                  </a:ext>
                </a:extLst>
              </a:tr>
            </a:tbl>
          </a:graphicData>
        </a:graphic>
      </p:graphicFrame>
      <p:sp>
        <p:nvSpPr>
          <p:cNvPr id="4" name="Date Placeholder 3"/>
          <p:cNvSpPr>
            <a:spLocks noGrp="1"/>
          </p:cNvSpPr>
          <p:nvPr>
            <p:ph type="dt" sz="half" idx="10"/>
          </p:nvPr>
        </p:nvSpPr>
        <p:spPr/>
        <p:txBody>
          <a:bodyPr/>
          <a:lstStyle/>
          <a:p>
            <a:fld id="{FBC18E16-9918-4234-8B10-46C6B9558AAD}" type="datetime1">
              <a:rPr lang="fi-FI" smtClean="0"/>
              <a:t>3.2.2026</a:t>
            </a:fld>
            <a:endParaRPr lang="fi-FI"/>
          </a:p>
        </p:txBody>
      </p:sp>
      <p:sp>
        <p:nvSpPr>
          <p:cNvPr id="6" name="Slide Number Placeholder 5"/>
          <p:cNvSpPr>
            <a:spLocks noGrp="1"/>
          </p:cNvSpPr>
          <p:nvPr>
            <p:ph type="sldNum" sz="quarter" idx="12"/>
          </p:nvPr>
        </p:nvSpPr>
        <p:spPr/>
        <p:txBody>
          <a:bodyPr/>
          <a:lstStyle/>
          <a:p>
            <a:fld id="{3B3D6F9F-EFE3-444B-8F53-12BE563373A6}" type="slidenum">
              <a:rPr lang="fi-FI" smtClean="0"/>
              <a:pPr/>
              <a:t>8</a:t>
            </a:fld>
            <a:endParaRPr lang="fi-FI"/>
          </a:p>
        </p:txBody>
      </p:sp>
      <p:sp>
        <p:nvSpPr>
          <p:cNvPr id="8" name="Rectangle 7"/>
          <p:cNvSpPr/>
          <p:nvPr/>
        </p:nvSpPr>
        <p:spPr>
          <a:xfrm>
            <a:off x="932250" y="6544619"/>
            <a:ext cx="7224348" cy="276999"/>
          </a:xfrm>
          <a:prstGeom prst="rect">
            <a:avLst/>
          </a:prstGeom>
        </p:spPr>
        <p:txBody>
          <a:bodyPr wrap="square">
            <a:spAutoFit/>
          </a:bodyPr>
          <a:lstStyle/>
          <a:p>
            <a:pPr algn="r"/>
            <a:r>
              <a:rPr lang="fi-FI" sz="1200" dirty="0"/>
              <a:t>Törmä (2011) Tutkiva opettaja 1/2011 </a:t>
            </a:r>
          </a:p>
        </p:txBody>
      </p:sp>
      <p:sp>
        <p:nvSpPr>
          <p:cNvPr id="9" name="Rectangle 8"/>
          <p:cNvSpPr/>
          <p:nvPr/>
        </p:nvSpPr>
        <p:spPr>
          <a:xfrm>
            <a:off x="390618" y="6234413"/>
            <a:ext cx="8307612" cy="246221"/>
          </a:xfrm>
          <a:prstGeom prst="rect">
            <a:avLst/>
          </a:prstGeom>
          <a:solidFill>
            <a:schemeClr val="bg1"/>
          </a:solidFill>
        </p:spPr>
        <p:txBody>
          <a:bodyPr wrap="square">
            <a:spAutoFit/>
          </a:bodyPr>
          <a:lstStyle/>
          <a:p>
            <a:r>
              <a:rPr lang="fi-FI" sz="1000" dirty="0"/>
              <a:t>Havainnoija: ___________________________________________ pvm: _________________________Oppitunti:__________________________</a:t>
            </a:r>
          </a:p>
        </p:txBody>
      </p:sp>
    </p:spTree>
    <p:extLst>
      <p:ext uri="{BB962C8B-B14F-4D97-AF65-F5344CB8AC3E}">
        <p14:creationId xmlns:p14="http://schemas.microsoft.com/office/powerpoint/2010/main" val="1160526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i-FI" b="1">
                <a:solidFill>
                  <a:schemeClr val="accent1"/>
                </a:solidFill>
              </a:rPr>
              <a:t>JYU. </a:t>
            </a:r>
            <a:r>
              <a:rPr lang="fi-FI" b="1"/>
              <a:t>Since 1863.</a:t>
            </a:r>
            <a:endParaRPr lang="fi-FI" b="1" dirty="0"/>
          </a:p>
        </p:txBody>
      </p:sp>
      <p:sp>
        <p:nvSpPr>
          <p:cNvPr id="3" name="Slide Number Placeholder 2"/>
          <p:cNvSpPr>
            <a:spLocks noGrp="1"/>
          </p:cNvSpPr>
          <p:nvPr>
            <p:ph type="sldNum" sz="quarter" idx="12"/>
          </p:nvPr>
        </p:nvSpPr>
        <p:spPr/>
        <p:txBody>
          <a:bodyPr/>
          <a:lstStyle/>
          <a:p>
            <a:fld id="{0FE3988A-0109-0B40-965D-9E0ED41EFEE4}" type="slidenum">
              <a:rPr lang="fi-FI" smtClean="0"/>
              <a:pPr/>
              <a:t>9</a:t>
            </a:fld>
            <a:endParaRPr lang="fi-FI" dirty="0"/>
          </a:p>
        </p:txBody>
      </p:sp>
      <p:sp>
        <p:nvSpPr>
          <p:cNvPr id="4" name="Title 3"/>
          <p:cNvSpPr>
            <a:spLocks noGrp="1"/>
          </p:cNvSpPr>
          <p:nvPr>
            <p:ph type="title"/>
          </p:nvPr>
        </p:nvSpPr>
        <p:spPr>
          <a:xfrm>
            <a:off x="1676475" y="288547"/>
            <a:ext cx="4741260" cy="901894"/>
          </a:xfrm>
        </p:spPr>
        <p:txBody>
          <a:bodyPr>
            <a:normAutofit/>
          </a:bodyPr>
          <a:lstStyle/>
          <a:p>
            <a:r>
              <a:rPr lang="fi-FI" dirty="0">
                <a:hlinkClick r:id="rId2" action="ppaction://hlinkfile"/>
              </a:rPr>
              <a:t>Video I</a:t>
            </a:r>
            <a:endParaRPr lang="fi-FI" dirty="0"/>
          </a:p>
        </p:txBody>
      </p:sp>
      <p:sp>
        <p:nvSpPr>
          <p:cNvPr id="6" name="Date Placeholder 5"/>
          <p:cNvSpPr>
            <a:spLocks noGrp="1"/>
          </p:cNvSpPr>
          <p:nvPr>
            <p:ph type="dt" sz="half" idx="10"/>
          </p:nvPr>
        </p:nvSpPr>
        <p:spPr/>
        <p:txBody>
          <a:bodyPr/>
          <a:lstStyle/>
          <a:p>
            <a:fld id="{02F6C6FE-2BCB-574D-9E89-D023255ACA90}" type="datetime1">
              <a:rPr lang="fi-FI" smtClean="0"/>
              <a:t>3.2.2026</a:t>
            </a:fld>
            <a:endParaRPr lang="fi-FI" dirty="0"/>
          </a:p>
        </p:txBody>
      </p:sp>
      <p:sp>
        <p:nvSpPr>
          <p:cNvPr id="5" name="TextBox 4"/>
          <p:cNvSpPr txBox="1"/>
          <p:nvPr/>
        </p:nvSpPr>
        <p:spPr>
          <a:xfrm>
            <a:off x="155226" y="1434404"/>
            <a:ext cx="5929690" cy="3354765"/>
          </a:xfrm>
          <a:prstGeom prst="rect">
            <a:avLst/>
          </a:prstGeom>
          <a:solidFill>
            <a:schemeClr val="bg1"/>
          </a:solidFill>
        </p:spPr>
        <p:txBody>
          <a:bodyPr wrap="square" rtlCol="0">
            <a:spAutoFit/>
          </a:bodyPr>
          <a:lstStyle/>
          <a:p>
            <a:pPr>
              <a:spcAft>
                <a:spcPts val="1200"/>
              </a:spcAft>
            </a:pPr>
            <a:r>
              <a:rPr lang="fi-FI" sz="2600" b="1" dirty="0">
                <a:solidFill>
                  <a:srgbClr val="002060"/>
                </a:solidFill>
                <a:latin typeface="Calibri" panose="020F0502020204030204" pitchFamily="34" charset="0"/>
                <a:cs typeface="Calibri" panose="020F0502020204030204" pitchFamily="34" charset="0"/>
              </a:rPr>
              <a:t>Käytä havainnointilomaketta apuna havainnoidessasi miten videossa (nro 26) näkyy </a:t>
            </a:r>
          </a:p>
          <a:p>
            <a:pPr>
              <a:spcAft>
                <a:spcPts val="1200"/>
              </a:spcAft>
            </a:pPr>
            <a:r>
              <a:rPr lang="fi-FI" sz="2600" b="1" dirty="0">
                <a:solidFill>
                  <a:srgbClr val="002060"/>
                </a:solidFill>
                <a:latin typeface="Calibri" panose="020F0502020204030204" pitchFamily="34" charset="0"/>
                <a:cs typeface="Calibri" panose="020F0502020204030204" pitchFamily="34" charset="0"/>
              </a:rPr>
              <a:t>1) arvioinnin kohde </a:t>
            </a:r>
            <a:r>
              <a:rPr lang="fi-FI" sz="2600" dirty="0">
                <a:solidFill>
                  <a:srgbClr val="002060"/>
                </a:solidFill>
                <a:latin typeface="Calibri" panose="020F0502020204030204" pitchFamily="34" charset="0"/>
                <a:cs typeface="Calibri" panose="020F0502020204030204" pitchFamily="34" charset="0"/>
              </a:rPr>
              <a:t>oppiminen/työskentely/käyttäytyminen</a:t>
            </a:r>
          </a:p>
          <a:p>
            <a:pPr>
              <a:spcBef>
                <a:spcPts val="600"/>
              </a:spcBef>
            </a:pPr>
            <a:r>
              <a:rPr lang="fi-FI" sz="2600" b="1" dirty="0">
                <a:solidFill>
                  <a:srgbClr val="002060"/>
                </a:solidFill>
                <a:latin typeface="Calibri" panose="020F0502020204030204" pitchFamily="34" charset="0"/>
                <a:cs typeface="Calibri" panose="020F0502020204030204" pitchFamily="34" charset="0"/>
              </a:rPr>
              <a:t>2) arvioinnin tehtävä </a:t>
            </a:r>
          </a:p>
          <a:p>
            <a:pPr>
              <a:spcBef>
                <a:spcPts val="600"/>
              </a:spcBef>
            </a:pPr>
            <a:r>
              <a:rPr lang="fi-FI" sz="2600" dirty="0">
                <a:solidFill>
                  <a:srgbClr val="002060"/>
                </a:solidFill>
                <a:latin typeface="Calibri" panose="020F0502020204030204" pitchFamily="34" charset="0"/>
                <a:cs typeface="Calibri" panose="020F0502020204030204" pitchFamily="34" charset="0"/>
              </a:rPr>
              <a:t>ohjaava/motivoiva &amp; kannustava/toteava</a:t>
            </a:r>
          </a:p>
        </p:txBody>
      </p:sp>
    </p:spTree>
    <p:extLst>
      <p:ext uri="{BB962C8B-B14F-4D97-AF65-F5344CB8AC3E}">
        <p14:creationId xmlns:p14="http://schemas.microsoft.com/office/powerpoint/2010/main" val="3593098212"/>
      </p:ext>
    </p:extLst>
  </p:cSld>
  <p:clrMapOvr>
    <a:masterClrMapping/>
  </p:clrMapOvr>
</p:sld>
</file>

<file path=ppt/theme/theme1.xml><?xml version="1.0" encoding="utf-8"?>
<a:theme xmlns:a="http://schemas.openxmlformats.org/drawingml/2006/main" name="JYU Otsikkodi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YU sisältö pohjat">
  <a:themeElements>
    <a:clrScheme name="JYU">
      <a:dk1>
        <a:sysClr val="windowText" lastClr="000000"/>
      </a:dk1>
      <a:lt1>
        <a:sysClr val="window" lastClr="FFFFFF"/>
      </a:lt1>
      <a:dk2>
        <a:srgbClr val="002957"/>
      </a:dk2>
      <a:lt2>
        <a:srgbClr val="C7C9C8"/>
      </a:lt2>
      <a:accent1>
        <a:srgbClr val="F1563F"/>
      </a:accent1>
      <a:accent2>
        <a:srgbClr val="002957"/>
      </a:accent2>
      <a:accent3>
        <a:srgbClr val="C29A5B"/>
      </a:accent3>
      <a:accent4>
        <a:srgbClr val="C7C9C8"/>
      </a:accent4>
      <a:accent5>
        <a:srgbClr val="EEEFEE"/>
      </a:accent5>
      <a:accent6>
        <a:srgbClr val="1A3C68"/>
      </a:accent6>
      <a:hlink>
        <a:srgbClr val="F1563F"/>
      </a:hlink>
      <a:folHlink>
        <a:srgbClr val="CD1619"/>
      </a:folHlink>
    </a:clrScheme>
    <a:fontScheme name="Elementit">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utu-2013-laajakuva">
  <a:themeElements>
    <a:clrScheme name="UTU">
      <a:dk1>
        <a:sysClr val="windowText" lastClr="000000"/>
      </a:dk1>
      <a:lt1>
        <a:sysClr val="window" lastClr="FFFFFF"/>
      </a:lt1>
      <a:dk2>
        <a:srgbClr val="1F497D"/>
      </a:dk2>
      <a:lt2>
        <a:srgbClr val="78C8D2"/>
      </a:lt2>
      <a:accent1>
        <a:srgbClr val="1437A5"/>
      </a:accent1>
      <a:accent2>
        <a:srgbClr val="00A5EB"/>
      </a:accent2>
      <a:accent3>
        <a:srgbClr val="14AA3C"/>
      </a:accent3>
      <a:accent4>
        <a:srgbClr val="A0D71E"/>
      </a:accent4>
      <a:accent5>
        <a:srgbClr val="A50082"/>
      </a:accent5>
      <a:accent6>
        <a:srgbClr val="F07D00"/>
      </a:accent6>
      <a:hlink>
        <a:srgbClr val="000000"/>
      </a:hlink>
      <a:folHlink>
        <a:srgbClr val="000000"/>
      </a:folHlink>
    </a:clrScheme>
    <a:fontScheme name="UTU">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c167213-36fa-43ce-a5b8-f5dde8fe5ad3}" enabled="1" method="Standard" siteId="{e9662d58-caa4-4bc1-b138-c8b1acab5a11}" removed="0"/>
</clbl:labelList>
</file>

<file path=docProps/app.xml><?xml version="1.0" encoding="utf-8"?>
<Properties xmlns="http://schemas.openxmlformats.org/officeDocument/2006/extended-properties" xmlns:vt="http://schemas.openxmlformats.org/officeDocument/2006/docPropsVTypes">
  <Template>Office Theme</Template>
  <TotalTime>24860</TotalTime>
  <Words>1077</Words>
  <Application>Microsoft Office PowerPoint</Application>
  <PresentationFormat>On-screen Show (4:3)</PresentationFormat>
  <Paragraphs>208</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Arial Narrow</vt:lpstr>
      <vt:lpstr>Calibri</vt:lpstr>
      <vt:lpstr>Helvetica</vt:lpstr>
      <vt:lpstr>Palatino Linotype</vt:lpstr>
      <vt:lpstr>JYU Otsikkodiat</vt:lpstr>
      <vt:lpstr>JYU sisältö pohjat</vt:lpstr>
      <vt:lpstr>utu-2013-laajakuva</vt:lpstr>
      <vt:lpstr>  Video Club 2  Formatiivinen arviointi ja palaute</vt:lpstr>
      <vt:lpstr>Oppimistilanteiden havainnoinnin prosessit (teacher noticing, professional vision)</vt:lpstr>
      <vt:lpstr>Formatiivinen arviointi</vt:lpstr>
      <vt:lpstr>Palaute</vt:lpstr>
      <vt:lpstr>Formatiivinen arviointi vs. palaute</vt:lpstr>
      <vt:lpstr>Ennakkotehtävän läpikäyntiä</vt:lpstr>
      <vt:lpstr>Arvioinnin kohteet</vt:lpstr>
      <vt:lpstr>PowerPoint Presentation</vt:lpstr>
      <vt:lpstr>Video I</vt:lpstr>
      <vt:lpstr>PowerPoint Presentation</vt:lpstr>
      <vt:lpstr>Video II</vt:lpstr>
      <vt:lpstr>PowerPoint Presentation</vt:lpstr>
      <vt:lpstr>Video III</vt:lpstr>
      <vt:lpstr>PowerPoint Presentation</vt:lpstr>
      <vt:lpstr>Suurryhmäkeskustelu</vt:lpstr>
      <vt:lpstr>Ohjeistus havainnointiin (4 x 75 min)</vt:lpstr>
    </vt:vector>
  </TitlesOfParts>
  <Company>University Of Jyväskylä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Think aloud protocol</dc:title>
  <dc:creator>Metsäpelto, Riitta-Leena</dc:creator>
  <cp:lastModifiedBy>Kepler-Uotinen, Kaili</cp:lastModifiedBy>
  <cp:revision>810</cp:revision>
  <dcterms:created xsi:type="dcterms:W3CDTF">2018-03-21T14:05:28Z</dcterms:created>
  <dcterms:modified xsi:type="dcterms:W3CDTF">2026-02-03T20:38:18Z</dcterms:modified>
</cp:coreProperties>
</file>