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5" r:id="rId6"/>
    <p:sldId id="298" r:id="rId7"/>
    <p:sldId id="299" r:id="rId8"/>
    <p:sldId id="300" r:id="rId9"/>
    <p:sldId id="301" r:id="rId10"/>
    <p:sldId id="303" r:id="rId11"/>
    <p:sldId id="304" r:id="rId12"/>
    <p:sldId id="306" r:id="rId13"/>
    <p:sldId id="286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 Sarlund" userId="c85f864c-318c-49ac-ad75-aa14a143cc52" providerId="ADAL" clId="{9FC854EC-8970-4166-831D-5A9C33CEA8EE}"/>
    <pc:docChg chg="custSel delSld modSld">
      <pc:chgData name="Katri Sarlund" userId="c85f864c-318c-49ac-ad75-aa14a143cc52" providerId="ADAL" clId="{9FC854EC-8970-4166-831D-5A9C33CEA8EE}" dt="2022-01-19T09:02:02.736" v="46" actId="2696"/>
      <pc:docMkLst>
        <pc:docMk/>
      </pc:docMkLst>
      <pc:sldChg chg="modSp">
        <pc:chgData name="Katri Sarlund" userId="c85f864c-318c-49ac-ad75-aa14a143cc52" providerId="ADAL" clId="{9FC854EC-8970-4166-831D-5A9C33CEA8EE}" dt="2022-01-19T09:01:35.582" v="21" actId="14100"/>
        <pc:sldMkLst>
          <pc:docMk/>
          <pc:sldMk cId="1278187326" sldId="256"/>
        </pc:sldMkLst>
        <pc:spChg chg="mod">
          <ac:chgData name="Katri Sarlund" userId="c85f864c-318c-49ac-ad75-aa14a143cc52" providerId="ADAL" clId="{9FC854EC-8970-4166-831D-5A9C33CEA8EE}" dt="2022-01-19T09:01:35.582" v="21" actId="14100"/>
          <ac:spMkLst>
            <pc:docMk/>
            <pc:sldMk cId="1278187326" sldId="256"/>
            <ac:spMk id="2" creationId="{48EDB332-B507-4BA6-99CB-C1BC92D72C06}"/>
          </ac:spMkLst>
        </pc:spChg>
      </pc:sldChg>
      <pc:sldChg chg="del">
        <pc:chgData name="Katri Sarlund" userId="c85f864c-318c-49ac-ad75-aa14a143cc52" providerId="ADAL" clId="{9FC854EC-8970-4166-831D-5A9C33CEA8EE}" dt="2022-01-19T09:01:41.269" v="26" actId="2696"/>
        <pc:sldMkLst>
          <pc:docMk/>
          <pc:sldMk cId="2570089394" sldId="261"/>
        </pc:sldMkLst>
      </pc:sldChg>
      <pc:sldChg chg="del">
        <pc:chgData name="Katri Sarlund" userId="c85f864c-318c-49ac-ad75-aa14a143cc52" providerId="ADAL" clId="{9FC854EC-8970-4166-831D-5A9C33CEA8EE}" dt="2022-01-19T09:02:02.666" v="35" actId="2696"/>
        <pc:sldMkLst>
          <pc:docMk/>
          <pc:sldMk cId="47540827" sldId="264"/>
        </pc:sldMkLst>
      </pc:sldChg>
      <pc:sldChg chg="del">
        <pc:chgData name="Katri Sarlund" userId="c85f864c-318c-49ac-ad75-aa14a143cc52" providerId="ADAL" clId="{9FC854EC-8970-4166-831D-5A9C33CEA8EE}" dt="2022-01-19T09:02:02.681" v="37" actId="2696"/>
        <pc:sldMkLst>
          <pc:docMk/>
          <pc:sldMk cId="3760388870" sldId="266"/>
        </pc:sldMkLst>
      </pc:sldChg>
      <pc:sldChg chg="del">
        <pc:chgData name="Katri Sarlund" userId="c85f864c-318c-49ac-ad75-aa14a143cc52" providerId="ADAL" clId="{9FC854EC-8970-4166-831D-5A9C33CEA8EE}" dt="2022-01-19T09:02:02.686" v="38" actId="2696"/>
        <pc:sldMkLst>
          <pc:docMk/>
          <pc:sldMk cId="2909847542" sldId="267"/>
        </pc:sldMkLst>
      </pc:sldChg>
      <pc:sldChg chg="del">
        <pc:chgData name="Katri Sarlund" userId="c85f864c-318c-49ac-ad75-aa14a143cc52" providerId="ADAL" clId="{9FC854EC-8970-4166-831D-5A9C33CEA8EE}" dt="2022-01-19T09:02:02.696" v="39" actId="2696"/>
        <pc:sldMkLst>
          <pc:docMk/>
          <pc:sldMk cId="2400392692" sldId="268"/>
        </pc:sldMkLst>
      </pc:sldChg>
      <pc:sldChg chg="del">
        <pc:chgData name="Katri Sarlund" userId="c85f864c-318c-49ac-ad75-aa14a143cc52" providerId="ADAL" clId="{9FC854EC-8970-4166-831D-5A9C33CEA8EE}" dt="2022-01-19T09:02:02.676" v="36" actId="2696"/>
        <pc:sldMkLst>
          <pc:docMk/>
          <pc:sldMk cId="2849084517" sldId="274"/>
        </pc:sldMkLst>
      </pc:sldChg>
      <pc:sldChg chg="del">
        <pc:chgData name="Katri Sarlund" userId="c85f864c-318c-49ac-ad75-aa14a143cc52" providerId="ADAL" clId="{9FC854EC-8970-4166-831D-5A9C33CEA8EE}" dt="2022-01-19T09:02:02.701" v="40" actId="2696"/>
        <pc:sldMkLst>
          <pc:docMk/>
          <pc:sldMk cId="2733749964" sldId="279"/>
        </pc:sldMkLst>
      </pc:sldChg>
      <pc:sldChg chg="del">
        <pc:chgData name="Katri Sarlund" userId="c85f864c-318c-49ac-ad75-aa14a143cc52" providerId="ADAL" clId="{9FC854EC-8970-4166-831D-5A9C33CEA8EE}" dt="2022-01-19T09:02:02.706" v="41" actId="2696"/>
        <pc:sldMkLst>
          <pc:docMk/>
          <pc:sldMk cId="2777819883" sldId="280"/>
        </pc:sldMkLst>
      </pc:sldChg>
      <pc:sldChg chg="del">
        <pc:chgData name="Katri Sarlund" userId="c85f864c-318c-49ac-ad75-aa14a143cc52" providerId="ADAL" clId="{9FC854EC-8970-4166-831D-5A9C33CEA8EE}" dt="2022-01-19T09:02:02.715" v="42" actId="2696"/>
        <pc:sldMkLst>
          <pc:docMk/>
          <pc:sldMk cId="859860496" sldId="281"/>
        </pc:sldMkLst>
      </pc:sldChg>
      <pc:sldChg chg="del">
        <pc:chgData name="Katri Sarlund" userId="c85f864c-318c-49ac-ad75-aa14a143cc52" providerId="ADAL" clId="{9FC854EC-8970-4166-831D-5A9C33CEA8EE}" dt="2022-01-19T09:02:02.720" v="43" actId="2696"/>
        <pc:sldMkLst>
          <pc:docMk/>
          <pc:sldMk cId="150298702" sldId="282"/>
        </pc:sldMkLst>
      </pc:sldChg>
      <pc:sldChg chg="del">
        <pc:chgData name="Katri Sarlund" userId="c85f864c-318c-49ac-ad75-aa14a143cc52" providerId="ADAL" clId="{9FC854EC-8970-4166-831D-5A9C33CEA8EE}" dt="2022-01-19T09:02:02.728" v="44" actId="2696"/>
        <pc:sldMkLst>
          <pc:docMk/>
          <pc:sldMk cId="2629740122" sldId="283"/>
        </pc:sldMkLst>
      </pc:sldChg>
      <pc:sldChg chg="del">
        <pc:chgData name="Katri Sarlund" userId="c85f864c-318c-49ac-ad75-aa14a143cc52" providerId="ADAL" clId="{9FC854EC-8970-4166-831D-5A9C33CEA8EE}" dt="2022-01-19T09:02:02.736" v="45" actId="2696"/>
        <pc:sldMkLst>
          <pc:docMk/>
          <pc:sldMk cId="347545167" sldId="284"/>
        </pc:sldMkLst>
      </pc:sldChg>
      <pc:sldChg chg="del">
        <pc:chgData name="Katri Sarlund" userId="c85f864c-318c-49ac-ad75-aa14a143cc52" providerId="ADAL" clId="{9FC854EC-8970-4166-831D-5A9C33CEA8EE}" dt="2022-01-19T09:02:02.736" v="46" actId="2696"/>
        <pc:sldMkLst>
          <pc:docMk/>
          <pc:sldMk cId="3014698170" sldId="285"/>
        </pc:sldMkLst>
      </pc:sldChg>
      <pc:sldChg chg="del">
        <pc:chgData name="Katri Sarlund" userId="c85f864c-318c-49ac-ad75-aa14a143cc52" providerId="ADAL" clId="{9FC854EC-8970-4166-831D-5A9C33CEA8EE}" dt="2022-01-19T09:01:39.670" v="23" actId="2696"/>
        <pc:sldMkLst>
          <pc:docMk/>
          <pc:sldMk cId="1616519247" sldId="287"/>
        </pc:sldMkLst>
      </pc:sldChg>
      <pc:sldChg chg="del">
        <pc:chgData name="Katri Sarlund" userId="c85f864c-318c-49ac-ad75-aa14a143cc52" providerId="ADAL" clId="{9FC854EC-8970-4166-831D-5A9C33CEA8EE}" dt="2022-01-19T09:01:38.926" v="22" actId="2696"/>
        <pc:sldMkLst>
          <pc:docMk/>
          <pc:sldMk cId="765962557" sldId="288"/>
        </pc:sldMkLst>
      </pc:sldChg>
      <pc:sldChg chg="del">
        <pc:chgData name="Katri Sarlund" userId="c85f864c-318c-49ac-ad75-aa14a143cc52" providerId="ADAL" clId="{9FC854EC-8970-4166-831D-5A9C33CEA8EE}" dt="2022-01-19T09:01:40.716" v="25" actId="2696"/>
        <pc:sldMkLst>
          <pc:docMk/>
          <pc:sldMk cId="2637272416" sldId="290"/>
        </pc:sldMkLst>
      </pc:sldChg>
      <pc:sldChg chg="del">
        <pc:chgData name="Katri Sarlund" userId="c85f864c-318c-49ac-ad75-aa14a143cc52" providerId="ADAL" clId="{9FC854EC-8970-4166-831D-5A9C33CEA8EE}" dt="2022-01-19T09:01:40.202" v="24" actId="2696"/>
        <pc:sldMkLst>
          <pc:docMk/>
          <pc:sldMk cId="3118734406" sldId="291"/>
        </pc:sldMkLst>
      </pc:sldChg>
      <pc:sldChg chg="del">
        <pc:chgData name="Katri Sarlund" userId="c85f864c-318c-49ac-ad75-aa14a143cc52" providerId="ADAL" clId="{9FC854EC-8970-4166-831D-5A9C33CEA8EE}" dt="2022-01-19T09:01:41.747" v="27" actId="2696"/>
        <pc:sldMkLst>
          <pc:docMk/>
          <pc:sldMk cId="2983815314" sldId="292"/>
        </pc:sldMkLst>
      </pc:sldChg>
      <pc:sldChg chg="del">
        <pc:chgData name="Katri Sarlund" userId="c85f864c-318c-49ac-ad75-aa14a143cc52" providerId="ADAL" clId="{9FC854EC-8970-4166-831D-5A9C33CEA8EE}" dt="2022-01-19T09:01:42.308" v="28" actId="2696"/>
        <pc:sldMkLst>
          <pc:docMk/>
          <pc:sldMk cId="2349407310" sldId="293"/>
        </pc:sldMkLst>
      </pc:sldChg>
      <pc:sldChg chg="del">
        <pc:chgData name="Katri Sarlund" userId="c85f864c-318c-49ac-ad75-aa14a143cc52" providerId="ADAL" clId="{9FC854EC-8970-4166-831D-5A9C33CEA8EE}" dt="2022-01-19T09:01:42.986" v="29" actId="2696"/>
        <pc:sldMkLst>
          <pc:docMk/>
          <pc:sldMk cId="909284872" sldId="294"/>
        </pc:sldMkLst>
      </pc:sldChg>
      <pc:sldChg chg="del">
        <pc:chgData name="Katri Sarlund" userId="c85f864c-318c-49ac-ad75-aa14a143cc52" providerId="ADAL" clId="{9FC854EC-8970-4166-831D-5A9C33CEA8EE}" dt="2022-01-19T09:01:46.717" v="32" actId="2696"/>
        <pc:sldMkLst>
          <pc:docMk/>
          <pc:sldMk cId="1889737172" sldId="296"/>
        </pc:sldMkLst>
      </pc:sldChg>
      <pc:sldChg chg="del">
        <pc:chgData name="Katri Sarlund" userId="c85f864c-318c-49ac-ad75-aa14a143cc52" providerId="ADAL" clId="{9FC854EC-8970-4166-831D-5A9C33CEA8EE}" dt="2022-01-19T09:01:44.411" v="31" actId="2696"/>
        <pc:sldMkLst>
          <pc:docMk/>
          <pc:sldMk cId="2145718421" sldId="297"/>
        </pc:sldMkLst>
      </pc:sldChg>
      <pc:sldChg chg="del">
        <pc:chgData name="Katri Sarlund" userId="c85f864c-318c-49ac-ad75-aa14a143cc52" providerId="ADAL" clId="{9FC854EC-8970-4166-831D-5A9C33CEA8EE}" dt="2022-01-19T09:01:43.606" v="30" actId="2696"/>
        <pc:sldMkLst>
          <pc:docMk/>
          <pc:sldMk cId="754955561" sldId="307"/>
        </pc:sldMkLst>
      </pc:sldChg>
      <pc:sldChg chg="del">
        <pc:chgData name="Katri Sarlund" userId="c85f864c-318c-49ac-ad75-aa14a143cc52" providerId="ADAL" clId="{9FC854EC-8970-4166-831D-5A9C33CEA8EE}" dt="2022-01-19T09:01:47.406" v="33" actId="2696"/>
        <pc:sldMkLst>
          <pc:docMk/>
          <pc:sldMk cId="979383950" sldId="308"/>
        </pc:sldMkLst>
      </pc:sldChg>
      <pc:sldChg chg="del">
        <pc:chgData name="Katri Sarlund" userId="c85f864c-318c-49ac-ad75-aa14a143cc52" providerId="ADAL" clId="{9FC854EC-8970-4166-831D-5A9C33CEA8EE}" dt="2022-01-19T09:02:02.655" v="34" actId="2696"/>
        <pc:sldMkLst>
          <pc:docMk/>
          <pc:sldMk cId="1732272954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7617BA-6054-4D77-B01D-D001C1185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B7ED9E-8751-41AE-84A7-222A57B64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02310B-9C80-452D-BA2F-7E05A156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26D1DD-AC34-41F5-9DF4-5BE650E2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EC98E9-836D-4E4E-BDCB-8C321A9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89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2AAF8-757B-45E3-81FE-4D19F892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61C288B-98FA-4B8A-8DE3-7D7461E01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42E18F-9CD3-4926-9F69-F5706197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75417A-208D-4CB1-A558-A0ACB3F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F94447-FA0D-4DFC-9860-156BD17D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66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D138A37-E8CC-485F-8AA9-F8A89183C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D290AC6-C12E-496F-9D27-CDAF8221B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F438E2-E68A-4AA6-B19C-499E3BE4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5F131A-869C-4F37-8474-87D3E691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6AEFE2-D12F-435A-9A20-4A25D0A0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13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023F5C-7A5B-4391-A868-31B6EF38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E74573-A7D4-479D-A94E-E9B756A3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C63AA6-22E4-4844-B7C5-6F1A3828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42BA5D-0D2F-4146-ACCA-4669FCF8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2E09DC-690F-4529-ABCF-CE2010F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47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C4B2A4-0F8B-4535-8621-F33AF402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B441384-E3C4-471B-9CC4-CA956A157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C2E9FB-322B-4929-BB18-7917872D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C74248-0D26-408D-B1B9-98E6C24D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549A2E-FB96-40D2-966E-02710204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126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22AFC1-67D5-460A-948F-50DDC56A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E3CFE0-E5EC-4042-90EB-BBEB4C8CF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F421DE-772D-430D-8375-B73B3987D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F007618-F9C2-490A-B0D0-F810F0E1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6FD756-B7DF-4A55-B9B2-D28AAE56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966307-E879-4B20-AA94-7943E40A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725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71EA5B-2AAD-4819-B01D-50473D82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C9A4FC-4E80-424E-B083-3EDB3919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5D53DA-804C-4D5D-85F3-69E592846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DDBA331-D57F-4AAC-A068-42DECD8C1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135A9B-C24A-4B41-84C4-4BA66890D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6A55928-7B13-4F5A-B347-8B769A2C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D1C39E-96A6-4D74-ABF4-87A90C18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4E15E8-A478-4021-8250-96BB8377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825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A99AA9-D039-4CEF-BE83-68402613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8F0563-9314-4C80-90C9-9807342D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0DB5C5-EEC5-44C9-997C-220BB151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CC4EB3-1EE7-40FD-A4DE-0AE5FE43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190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BF70E18-A8C0-4C0D-BBE5-DA11BB09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EFBBDA3-4380-4C55-AD9E-D6207C9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EB8CEAD-D76D-432C-A59A-97E6683D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230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4EF9C-D701-49CD-9A24-5558371D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C4E15-81D7-469F-8356-14762FBB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5B31EB6-B03F-4B9E-9869-0BA2CBFD7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D6D853-B167-49D8-991F-E84282D9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D8FC79-C987-43CF-AE01-FD2F47C4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6864DD-5E80-4B1D-9643-4660D380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60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022DDB-7A77-4FAC-B35E-81C59C52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C42417D-5762-4F27-AEE6-AF46E7B8E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3791DD-0E67-4D77-9055-DB99D27CF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AF4A2A-7A22-4BE2-8D51-6D00D0D4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D9037A-AADF-451A-9665-DAE476D2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CC364C-EE9A-49B2-B11D-3B6DA355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46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BD87EDA-825B-4583-8A48-A5082D9A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7BCFC5-FC99-4BD1-8A47-74B239BDA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895558-568B-43FE-813E-BF56973E4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C867-C938-428C-A3CB-F7D1742E3BF1}" type="datetimeFigureOut">
              <a:rPr lang="fi-FI" smtClean="0"/>
              <a:t>19.1.2022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DA8AAA-AA09-45FF-8F6A-6200297B4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F34E53-51DA-47C7-A743-7B611737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6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EDB332-B507-4BA6-99CB-C1BC92D72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95" y="1470581"/>
            <a:ext cx="10492033" cy="2039382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10. Elämän monipuolistuminen</a:t>
            </a:r>
          </a:p>
        </p:txBody>
      </p:sp>
    </p:spTree>
    <p:extLst>
      <p:ext uri="{BB962C8B-B14F-4D97-AF65-F5344CB8AC3E}">
        <p14:creationId xmlns:p14="http://schemas.microsoft.com/office/powerpoint/2010/main" val="127818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09" y="450929"/>
            <a:ext cx="6772085" cy="994172"/>
          </a:xfrm>
        </p:spPr>
        <p:txBody>
          <a:bodyPr/>
          <a:lstStyle/>
          <a:p>
            <a:r>
              <a:rPr lang="fi-FI" dirty="0"/>
              <a:t>Massasukupuutot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74" y="1514168"/>
            <a:ext cx="11405420" cy="3040500"/>
          </a:xfrm>
        </p:spPr>
        <p:txBody>
          <a:bodyPr>
            <a:normAutofit/>
          </a:bodyPr>
          <a:lstStyle/>
          <a:p>
            <a:r>
              <a:rPr lang="fi-FI" dirty="0"/>
              <a:t>massasukupuuttojen jälkeen evoluutio nopeaa </a:t>
            </a:r>
            <a:r>
              <a:rPr lang="fi-FI" dirty="0">
                <a:sym typeface="Wingdings" panose="05000000000000000000" pitchFamily="2" charset="2"/>
              </a:rPr>
              <a:t> tyhjä ekologinen lokero</a:t>
            </a:r>
          </a:p>
          <a:p>
            <a:r>
              <a:rPr lang="fi-FI" dirty="0">
                <a:sym typeface="Wingdings" panose="05000000000000000000" pitchFamily="2" charset="2"/>
              </a:rPr>
              <a:t>massasukupuuttoihin esitetty neljää syytä: merenpinnan korkeuden muutokset, ilmastonmuutokset, tulivuorenpurkaukset ja meteoriitit (+ ihmisen toiminta)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1979" r="2273" b="26128"/>
          <a:stretch/>
        </p:blipFill>
        <p:spPr>
          <a:xfrm>
            <a:off x="1780964" y="4437113"/>
            <a:ext cx="8451877" cy="21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vanha 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paleotsooninen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570 - 250 milj. vuotta sitten</a:t>
            </a:r>
          </a:p>
          <a:p>
            <a:r>
              <a:rPr lang="fi-FI" dirty="0"/>
              <a:t>550 milj. vuotta sitten ”kambrikauden räjähdys”.</a:t>
            </a:r>
          </a:p>
          <a:p>
            <a:pPr lvl="1"/>
            <a:r>
              <a:rPr lang="fi-FI" dirty="0"/>
              <a:t>Nopea </a:t>
            </a:r>
            <a:r>
              <a:rPr lang="fi-FI" dirty="0" err="1"/>
              <a:t>megaevoluutio</a:t>
            </a:r>
            <a:r>
              <a:rPr lang="fi-FI" dirty="0"/>
              <a:t>, jolloin kaikki nykyiset pääjaksot syntyivät ja merten lajisto monipuolistui.</a:t>
            </a:r>
          </a:p>
          <a:p>
            <a:pPr lvl="1"/>
            <a:r>
              <a:rPr lang="fi-FI" dirty="0"/>
              <a:t>Paljon lajeja syntyi ja paljon hävisi.</a:t>
            </a:r>
          </a:p>
          <a:p>
            <a:r>
              <a:rPr lang="fi-FI" dirty="0"/>
              <a:t>450 milj. vuotta sitten elämä levittäytyi maalle.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05626005-6D1E-42EC-97C0-96E4AF95743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9C777E2E-72C5-4382-8B98-BF46F2B48536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3E6F82CC-880D-4F30-B884-661B9CA55638}"/>
              </a:ext>
            </a:extLst>
          </p:cNvPr>
          <p:cNvCxnSpPr>
            <a:cxnSpLocks/>
          </p:cNvCxnSpPr>
          <p:nvPr/>
        </p:nvCxnSpPr>
        <p:spPr>
          <a:xfrm>
            <a:off x="9581317" y="4333475"/>
            <a:ext cx="983110" cy="45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AAE89565-6B36-427B-9FDC-70EC49E1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13" y="4978407"/>
            <a:ext cx="4395303" cy="1648239"/>
          </a:xfrm>
          <a:prstGeom prst="rect">
            <a:avLst/>
          </a:prstGeom>
        </p:spPr>
      </p:pic>
      <p:sp>
        <p:nvSpPr>
          <p:cNvPr id="19" name="Nuoli: Alas 18">
            <a:extLst>
              <a:ext uri="{FF2B5EF4-FFF2-40B4-BE49-F238E27FC236}">
                <a16:creationId xmlns:a16="http://schemas.microsoft.com/office/drawing/2014/main" id="{B3AFE0CD-A55F-427B-96F8-61C13B9685B1}"/>
              </a:ext>
            </a:extLst>
          </p:cNvPr>
          <p:cNvSpPr/>
          <p:nvPr/>
        </p:nvSpPr>
        <p:spPr>
          <a:xfrm rot="10800000" flipH="1">
            <a:off x="9598768" y="4499488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9962557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01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levittäytyminen maalle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9" y="1617406"/>
            <a:ext cx="5257800" cy="5001426"/>
          </a:xfrm>
        </p:spPr>
        <p:txBody>
          <a:bodyPr>
            <a:normAutofit/>
          </a:bodyPr>
          <a:lstStyle/>
          <a:p>
            <a:r>
              <a:rPr lang="fi-FI" dirty="0"/>
              <a:t>ensin kasvit (sammalet) ja sienet.</a:t>
            </a:r>
          </a:p>
          <a:p>
            <a:r>
              <a:rPr lang="fi-FI" dirty="0"/>
              <a:t>selkärangattomat niveljalkaiset  450 milj. v. sitten</a:t>
            </a:r>
          </a:p>
          <a:p>
            <a:r>
              <a:rPr lang="fi-FI" dirty="0"/>
              <a:t>putkilokasvit (sanikkaiset) 420 milj. v. sitten</a:t>
            </a:r>
          </a:p>
          <a:p>
            <a:r>
              <a:rPr lang="fi-FI" dirty="0"/>
              <a:t>hyönteiset 400 milj. v. sitten</a:t>
            </a:r>
          </a:p>
          <a:p>
            <a:r>
              <a:rPr lang="fi-FI" dirty="0"/>
              <a:t>paljassiemeniset 360 milj. v. sitten</a:t>
            </a:r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2" name="Kuva 21" descr="Saniainen">
            <a:extLst>
              <a:ext uri="{FF2B5EF4-FFF2-40B4-BE49-F238E27FC236}">
                <a16:creationId xmlns:a16="http://schemas.microsoft.com/office/drawing/2014/main" id="{8D22A444-F5AB-4BED-A9D1-978F20D69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086378"/>
            <a:ext cx="1028115" cy="685243"/>
          </a:xfrm>
          <a:prstGeom prst="rect">
            <a:avLst/>
          </a:prstGeom>
        </p:spPr>
      </p:pic>
      <p:pic>
        <p:nvPicPr>
          <p:cNvPr id="26" name="Kuva 25" descr="Sudenkorento lepäämässä ruohonkorrella">
            <a:extLst>
              <a:ext uri="{FF2B5EF4-FFF2-40B4-BE49-F238E27FC236}">
                <a16:creationId xmlns:a16="http://schemas.microsoft.com/office/drawing/2014/main" id="{BBD0F697-DACA-4346-BC87-02906B7E9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805976"/>
            <a:ext cx="1026612" cy="685243"/>
          </a:xfrm>
          <a:prstGeom prst="rect">
            <a:avLst/>
          </a:prstGeom>
        </p:spPr>
      </p:pic>
      <p:pic>
        <p:nvPicPr>
          <p:cNvPr id="9222" name="Picture 6" descr="Karhunsammal (Polytrichum sp.)">
            <a:extLst>
              <a:ext uri="{FF2B5EF4-FFF2-40B4-BE49-F238E27FC236}">
                <a16:creationId xmlns:a16="http://schemas.microsoft.com/office/drawing/2014/main" id="{368CBDEA-1767-49EF-9503-5D601704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1371382"/>
            <a:ext cx="1026612" cy="7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uskojuoksiainen (Lithobius forficatus)">
            <a:extLst>
              <a:ext uri="{FF2B5EF4-FFF2-40B4-BE49-F238E27FC236}">
                <a16:creationId xmlns:a16="http://schemas.microsoft.com/office/drawing/2014/main" id="{9C860EA9-37A5-4175-BE74-6E8897FB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2" y="2154409"/>
            <a:ext cx="1038968" cy="9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Japaninkäpypalmu (Cycas revoluta)">
            <a:extLst>
              <a:ext uri="{FF2B5EF4-FFF2-40B4-BE49-F238E27FC236}">
                <a16:creationId xmlns:a16="http://schemas.microsoft.com/office/drawing/2014/main" id="{DFA01811-4AB9-49C5-AC76-490E361A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4591403"/>
            <a:ext cx="1026612" cy="13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Nuoli: Alas 31">
            <a:extLst>
              <a:ext uri="{FF2B5EF4-FFF2-40B4-BE49-F238E27FC236}">
                <a16:creationId xmlns:a16="http://schemas.microsoft.com/office/drawing/2014/main" id="{5BAE8C81-01E2-4242-91E3-7E6B603D05C9}"/>
              </a:ext>
            </a:extLst>
          </p:cNvPr>
          <p:cNvSpPr/>
          <p:nvPr/>
        </p:nvSpPr>
        <p:spPr>
          <a:xfrm rot="10800000" flipH="1">
            <a:off x="97940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Nuoli: Alas 32">
            <a:extLst>
              <a:ext uri="{FF2B5EF4-FFF2-40B4-BE49-F238E27FC236}">
                <a16:creationId xmlns:a16="http://schemas.microsoft.com/office/drawing/2014/main" id="{3BEDDF90-57D8-4E27-8F2F-5CBC5815C382}"/>
              </a:ext>
            </a:extLst>
          </p:cNvPr>
          <p:cNvSpPr/>
          <p:nvPr/>
        </p:nvSpPr>
        <p:spPr>
          <a:xfrm rot="10800000" flipH="1">
            <a:off x="98792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Nuoli: Alas 33">
            <a:extLst>
              <a:ext uri="{FF2B5EF4-FFF2-40B4-BE49-F238E27FC236}">
                <a16:creationId xmlns:a16="http://schemas.microsoft.com/office/drawing/2014/main" id="{B6EFE535-DEFF-45E4-9005-CD4EA204A902}"/>
              </a:ext>
            </a:extLst>
          </p:cNvPr>
          <p:cNvSpPr/>
          <p:nvPr/>
        </p:nvSpPr>
        <p:spPr>
          <a:xfrm rot="10800000" flipH="1">
            <a:off x="996447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1011201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86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Selkärankaisten eläinten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8" y="1617406"/>
            <a:ext cx="5600279" cy="5001426"/>
          </a:xfrm>
        </p:spPr>
        <p:txBody>
          <a:bodyPr>
            <a:normAutofit/>
          </a:bodyPr>
          <a:lstStyle/>
          <a:p>
            <a:r>
              <a:rPr lang="fi-FI" dirty="0"/>
              <a:t>Ensimmäiset selkärankaiset olivat ympyräsuisia.</a:t>
            </a:r>
          </a:p>
          <a:p>
            <a:r>
              <a:rPr lang="fi-FI" dirty="0"/>
              <a:t>Rustokalat kehittyivät.</a:t>
            </a:r>
          </a:p>
          <a:p>
            <a:r>
              <a:rPr lang="fi-FI" dirty="0"/>
              <a:t>Luukalat kehittyivät 440 milj. v. sitten.</a:t>
            </a:r>
          </a:p>
          <a:p>
            <a:r>
              <a:rPr lang="fi-FI" dirty="0"/>
              <a:t>Maaselkärankaiset kehittyivät varsieväkaloista 360 milj. v. sitten</a:t>
            </a:r>
          </a:p>
          <a:p>
            <a:r>
              <a:rPr lang="fi-FI" dirty="0"/>
              <a:t>Maalla ei ollut petoja, mutta ravintoa oli runsaasti.</a:t>
            </a:r>
          </a:p>
          <a:p>
            <a:r>
              <a:rPr lang="fi-FI" dirty="0"/>
              <a:t>Raajat, keuhkot ja tehokas verenkierto olivat hyviä sopeumia. </a:t>
            </a:r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9836812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2716D41-8AAD-4F04-A58B-B29D6BD2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" y="1415479"/>
            <a:ext cx="1411372" cy="74626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2719057-F139-40DA-8C07-71FFD028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9" y="2226140"/>
            <a:ext cx="1251752" cy="938814"/>
          </a:xfrm>
          <a:prstGeom prst="rect">
            <a:avLst/>
          </a:prstGeom>
        </p:spPr>
      </p:pic>
      <p:pic>
        <p:nvPicPr>
          <p:cNvPr id="10246" name="Picture 6" descr="Latimeria (Latimeria chalumnae)">
            <a:extLst>
              <a:ext uri="{FF2B5EF4-FFF2-40B4-BE49-F238E27FC236}">
                <a16:creationId xmlns:a16="http://schemas.microsoft.com/office/drawing/2014/main" id="{AE84035E-6244-43C9-B6C8-64324E0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1" y="3212097"/>
            <a:ext cx="1262192" cy="6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705F791C-1783-458C-8E51-3DC79E060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39" y="3925063"/>
            <a:ext cx="1277798" cy="852930"/>
          </a:xfrm>
          <a:prstGeom prst="rect">
            <a:avLst/>
          </a:prstGeom>
        </p:spPr>
      </p:pic>
      <p:sp>
        <p:nvSpPr>
          <p:cNvPr id="31" name="Nuoli: Alas 30">
            <a:extLst>
              <a:ext uri="{FF2B5EF4-FFF2-40B4-BE49-F238E27FC236}">
                <a16:creationId xmlns:a16="http://schemas.microsoft.com/office/drawing/2014/main" id="{C7643D6C-F4EE-4EA6-9B46-81C0B3B9769E}"/>
              </a:ext>
            </a:extLst>
          </p:cNvPr>
          <p:cNvSpPr/>
          <p:nvPr/>
        </p:nvSpPr>
        <p:spPr>
          <a:xfrm rot="10800000" flipH="1">
            <a:off x="10113493" y="459288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31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Nuoli: Alas 28">
            <a:extLst>
              <a:ext uri="{FF2B5EF4-FFF2-40B4-BE49-F238E27FC236}">
                <a16:creationId xmlns:a16="http://schemas.microsoft.com/office/drawing/2014/main" id="{C82248BD-DC74-4D1F-BE11-C8C235518C15}"/>
              </a:ext>
            </a:extLst>
          </p:cNvPr>
          <p:cNvSpPr/>
          <p:nvPr/>
        </p:nvSpPr>
        <p:spPr>
          <a:xfrm rot="10800000">
            <a:off x="3986075" y="4527612"/>
            <a:ext cx="74386" cy="75460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B0F0"/>
              </a:solidFill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46214543-F4F0-4291-9640-166456D928A6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FA58B0B4-7588-4817-A7FB-8294FB34FFFF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380430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keskiaika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mesotsooninen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250-65 milj. vuotta sitten.</a:t>
            </a:r>
          </a:p>
          <a:p>
            <a:r>
              <a:rPr lang="fi-FI" dirty="0"/>
              <a:t>Permikauden joukkosukupuutto 250 milj. v. sitten. Ilmasto kuivui ja viileni. 90 % lajeista hävisi.</a:t>
            </a:r>
          </a:p>
          <a:p>
            <a:r>
              <a:rPr lang="fi-FI" dirty="0"/>
              <a:t>Matelijat olivat ensimmäiset täysin maaelämään sopeutuneet eläimet.</a:t>
            </a:r>
          </a:p>
          <a:p>
            <a:r>
              <a:rPr lang="fi-FI" b="1" dirty="0"/>
              <a:t>Sisäinen hedelmöitys </a:t>
            </a:r>
            <a:r>
              <a:rPr lang="fi-FI" dirty="0"/>
              <a:t>ja </a:t>
            </a:r>
            <a:r>
              <a:rPr lang="fi-FI" b="1" dirty="0"/>
              <a:t>muna </a:t>
            </a:r>
            <a:r>
              <a:rPr lang="fi-FI" dirty="0"/>
              <a:t>kehittyivät.</a:t>
            </a:r>
          </a:p>
          <a:p>
            <a:r>
              <a:rPr lang="fi-FI" dirty="0"/>
              <a:t>Ensimmäiset dinosaurukset ilmaantuivat 225 milj. v. sitten.</a:t>
            </a:r>
          </a:p>
          <a:p>
            <a:r>
              <a:rPr lang="fi-FI" dirty="0"/>
              <a:t>Nisäkkäät matelijoista 200 milj. v. sitten. </a:t>
            </a:r>
          </a:p>
          <a:p>
            <a:r>
              <a:rPr lang="fi-FI" dirty="0"/>
              <a:t>Linnut dinosauruksista 150 milj. v.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10539602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6032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56E33CD-E39E-4807-A81B-B61B18ED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497" y="5137828"/>
            <a:ext cx="3080892" cy="1733002"/>
          </a:xfrm>
          <a:prstGeom prst="rect">
            <a:avLst/>
          </a:prstGeom>
        </p:spPr>
      </p:pic>
      <p:sp>
        <p:nvSpPr>
          <p:cNvPr id="18" name="Nuoli: Alas 17">
            <a:extLst>
              <a:ext uri="{FF2B5EF4-FFF2-40B4-BE49-F238E27FC236}">
                <a16:creationId xmlns:a16="http://schemas.microsoft.com/office/drawing/2014/main" id="{12A07D5C-58A0-425A-B42A-474CC8F33E3F}"/>
              </a:ext>
            </a:extLst>
          </p:cNvPr>
          <p:cNvSpPr/>
          <p:nvPr/>
        </p:nvSpPr>
        <p:spPr>
          <a:xfrm rot="10800000" flipH="1">
            <a:off x="10699477" y="4490592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29E1B33E-EAF7-4899-83A7-5CAD524F67AE}"/>
              </a:ext>
            </a:extLst>
          </p:cNvPr>
          <p:cNvSpPr/>
          <p:nvPr/>
        </p:nvSpPr>
        <p:spPr>
          <a:xfrm rot="10800000" flipH="1">
            <a:off x="10859897" y="448257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05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Koppisiemenisten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Elämän keskiajan keskivaiheilla.</a:t>
            </a:r>
          </a:p>
          <a:p>
            <a:r>
              <a:rPr lang="fi-FI" dirty="0"/>
              <a:t>Nopea siementen kehitys.</a:t>
            </a:r>
          </a:p>
          <a:p>
            <a:r>
              <a:rPr lang="fi-FI" dirty="0"/>
              <a:t>Kukka ja hedelmä kehittyivät.</a:t>
            </a:r>
          </a:p>
          <a:p>
            <a:r>
              <a:rPr lang="fi-FI" dirty="0"/>
              <a:t>Pölyttävien hyönteisten </a:t>
            </a:r>
            <a:r>
              <a:rPr lang="fi-FI" b="1" dirty="0" err="1"/>
              <a:t>koevoluutio</a:t>
            </a:r>
            <a:r>
              <a:rPr lang="fi-FI" dirty="0"/>
              <a:t> alkoi.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8429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Mehiläinen keltaisessa kukassa">
            <a:extLst>
              <a:ext uri="{FF2B5EF4-FFF2-40B4-BE49-F238E27FC236}">
                <a16:creationId xmlns:a16="http://schemas.microsoft.com/office/drawing/2014/main" id="{10F16475-635A-4074-AF99-73D90EA26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91" y="3798420"/>
            <a:ext cx="3906192" cy="2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2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C75B78B6-6E90-4BFC-97D5-6B3C38C73327}"/>
              </a:ext>
            </a:extLst>
          </p:cNvPr>
          <p:cNvCxnSpPr>
            <a:cxnSpLocks/>
          </p:cNvCxnSpPr>
          <p:nvPr/>
        </p:nvCxnSpPr>
        <p:spPr>
          <a:xfrm>
            <a:off x="4023980" y="4390588"/>
            <a:ext cx="75011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iruutu 30">
            <a:extLst>
              <a:ext uri="{FF2B5EF4-FFF2-40B4-BE49-F238E27FC236}">
                <a16:creationId xmlns:a16="http://schemas.microsoft.com/office/drawing/2014/main" id="{5A90F477-7AFA-428A-8BE1-4E8C595AC40A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F57A4B1E-84DE-492A-9482-8464E8C568B6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8D196C7A-11F2-4EEF-80C3-D38BDEE4973F}"/>
              </a:ext>
            </a:extLst>
          </p:cNvPr>
          <p:cNvSpPr txBox="1"/>
          <p:nvPr/>
        </p:nvSpPr>
        <p:spPr>
          <a:xfrm>
            <a:off x="7437430" y="2445772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250–65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4466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14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uusi aika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77" y="1267326"/>
            <a:ext cx="6813028" cy="5216672"/>
          </a:xfrm>
        </p:spPr>
        <p:txBody>
          <a:bodyPr>
            <a:normAutofit/>
          </a:bodyPr>
          <a:lstStyle/>
          <a:p>
            <a:r>
              <a:rPr lang="fi-FI" dirty="0"/>
              <a:t>Dinosaurukset kuolivat sukupuuttoon 65 milj. v. sitten.</a:t>
            </a:r>
          </a:p>
          <a:p>
            <a:r>
              <a:rPr lang="fi-FI" dirty="0"/>
              <a:t>Meteoriittitörmäyksen vuoksi ilmasto viileni ja valon määrä väheni.</a:t>
            </a:r>
          </a:p>
          <a:p>
            <a:r>
              <a:rPr lang="fi-FI" dirty="0"/>
              <a:t>Nisäkkäiden ja lintujen kehitys kiihtyi.</a:t>
            </a:r>
          </a:p>
          <a:p>
            <a:r>
              <a:rPr lang="fi-FI" dirty="0"/>
              <a:t>Nisäkkäät kehittyivät nokkaeläimiksi, pussieläimiksi ja istukallisiksi nisäkkäiksi.</a:t>
            </a:r>
          </a:p>
          <a:p>
            <a:r>
              <a:rPr lang="fi-FI" dirty="0"/>
              <a:t>Ihmisten suku kehittyi vasta 2-2,2 milj. v. sitten, nykyihminen 300 000 vuotta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6E4BDC7A-91E0-49CA-8123-D325261C76B3}"/>
              </a:ext>
            </a:extLst>
          </p:cNvPr>
          <p:cNvCxnSpPr>
            <a:cxnSpLocks/>
          </p:cNvCxnSpPr>
          <p:nvPr/>
        </p:nvCxnSpPr>
        <p:spPr>
          <a:xfrm>
            <a:off x="11177909" y="4337997"/>
            <a:ext cx="175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uoli: Alas 20">
            <a:extLst>
              <a:ext uri="{FF2B5EF4-FFF2-40B4-BE49-F238E27FC236}">
                <a16:creationId xmlns:a16="http://schemas.microsoft.com/office/drawing/2014/main" id="{AD3A7913-1C85-4617-AF06-6CD1EA6FA7C9}"/>
              </a:ext>
            </a:extLst>
          </p:cNvPr>
          <p:cNvSpPr/>
          <p:nvPr/>
        </p:nvSpPr>
        <p:spPr>
          <a:xfrm rot="10800000" flipH="1">
            <a:off x="1116376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BAB94316-C018-408C-AC18-403509E0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6" y="5490409"/>
            <a:ext cx="1724527" cy="1293395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9012780-8436-43A8-83D3-F815A6C5F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54" y="5484586"/>
            <a:ext cx="1941094" cy="1293254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73C9FE4-EC6B-4FA3-A4E7-16ECE0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92" y="5484444"/>
            <a:ext cx="2299369" cy="12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1" ma:contentTypeDescription="Create a new document." ma:contentTypeScope="" ma:versionID="c58eb16e0a4d3060c4364aecb1ba8665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3fc8f8f65a893bdb5d4ead1f7a043a6a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Props1.xml><?xml version="1.0" encoding="utf-8"?>
<ds:datastoreItem xmlns:ds="http://schemas.openxmlformats.org/officeDocument/2006/customXml" ds:itemID="{E6A37AF1-8380-4D9C-A212-2C8759953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B6CB12-4171-4B8F-AEBF-33C475591C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397D07-6CD5-481F-B320-891B34EDB182}">
  <ds:schemaRefs>
    <ds:schemaRef ds:uri="bca42fc1-4880-40d4-8ef3-5377c753750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8de771e-5b7d-459a-b0ec-5eb01b48c5e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8987</TotalTime>
  <Words>356</Words>
  <Application>Microsoft Office PowerPoint</Application>
  <PresentationFormat>Laajakuva</PresentationFormat>
  <Paragraphs>47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Office-teema</vt:lpstr>
      <vt:lpstr>10. Elämän monipuolistuminen</vt:lpstr>
      <vt:lpstr>Elämän vanha aika (paleotsooninen)</vt:lpstr>
      <vt:lpstr>Elämän levittäytyminen maalle</vt:lpstr>
      <vt:lpstr>Selkärankaisten eläinten kehittyminen</vt:lpstr>
      <vt:lpstr>PowerPoint-esitys</vt:lpstr>
      <vt:lpstr>Elämän keskiaika (mesotsooninen)</vt:lpstr>
      <vt:lpstr>Koppisiemenisten kehittyminen</vt:lpstr>
      <vt:lpstr>PowerPoint-esitys</vt:lpstr>
      <vt:lpstr>Elämän uusi aika</vt:lpstr>
      <vt:lpstr>Massasukupuutot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Kirsi Ukkola</dc:creator>
  <cp:lastModifiedBy>Katri Sarlund</cp:lastModifiedBy>
  <cp:revision>25</cp:revision>
  <dcterms:created xsi:type="dcterms:W3CDTF">2021-02-10T12:11:06Z</dcterms:created>
  <dcterms:modified xsi:type="dcterms:W3CDTF">2022-01-19T09:02:06Z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