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57" r:id="rId8"/>
    <p:sldId id="258" r:id="rId9"/>
    <p:sldId id="259" r:id="rId10"/>
    <p:sldId id="266" r:id="rId11"/>
    <p:sldId id="260" r:id="rId12"/>
    <p:sldId id="263" r:id="rId13"/>
    <p:sldId id="262" r:id="rId14"/>
    <p:sldId id="26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ED143-6526-48D1-8BC5-C5063B41A73E}" v="56" dt="2023-03-29T12:38:39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80FD-E1E2-4626-A3AA-C54E383F8498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D1E7-4034-4634-83D7-077127E2D8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32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Makro ja mikrotason vaihtelu; miten ”isot” globaalit voimavirrat vaikuttavat ihmisiin ja toisin päin</a:t>
            </a:r>
          </a:p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ED1E7-4034-4634-83D7-077127E2D8B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7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616B5-C084-41B6-F506-AA98AA564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BF84F0-8257-4C96-CAB0-899DB0494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7F97C5-B67C-7948-7B42-20B89406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612E8-C851-F0B4-B2DD-33E16A2B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34E208-F1B5-96E9-59E0-A8EC65E4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21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7CC35-3162-6258-1692-9A7E86C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5EA50F-D343-7D33-33EE-9298CB563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9E4A41-40C7-BF36-E408-5FE6BDE7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896A3F-DD71-8346-36D2-EFE7489B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D23F34-580B-7626-4FDD-B8BAA59B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14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F1C6EB4-A10A-01A3-965D-2392A8C31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67F2840-9225-A07C-479E-A09CCFF48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F773CD-323F-9B6F-FB51-8BE63EC3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F8E16B-E4DD-5554-FB82-724EB1EB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EFC76C-BFAC-6026-349A-49DECFC3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9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A0BE3-0AE4-4A0D-9B6D-DA1FF13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D4466B-F08B-1D3C-57AD-62310ADA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99D73C-4C17-F7BF-1AE1-89BE22D0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87A898-B2F1-EC6C-C5BB-B15C18E3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A46713-76C4-DD79-AEEE-E435BAA1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94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6FF7-5044-D744-958D-39C569EE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EFEC7D-D278-EBF8-5C0C-541328713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CE178-33D6-DA09-FF64-83526274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C6134D-A442-FEBD-D44B-7244DE30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05E0CB-CB57-35B5-CE28-6AA4C807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8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0BBE02-8D97-D453-D2F0-9277571C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1B6058-BF34-1161-9D1A-F4C5D1094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7352DD-E4D3-02BA-0CC5-03DC707FE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4CF98B-20B4-49B2-F18F-FAA58473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697FA8-1069-9F0C-529A-57A746E6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DBDDFF-A772-F3CA-E308-9EE3F16D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62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8240D-22CB-EDF0-1D48-27DB01AC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4C6ED4-0F3F-72C1-32E0-BA96469D1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75B752-FE5A-7C96-9480-B8B3465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5414067-8942-6513-5DBC-5E26327AD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AC1310-9A35-9E72-0A9C-1B0B02E5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CE591FA-B68D-8E6A-29DE-423B2E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5A8D8A0-21D5-3A51-22BC-8C4AE168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907C04-162D-9266-7A89-C2A5F6FF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21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594EC7-48DC-83B9-0635-570EA436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426B13C-4881-4CCF-158D-5D362D32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4FF7E0-EA01-6B37-4B70-DB879E85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10A9C59-7F37-F6A6-A47F-E9AD4A11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2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1D32582-BEAB-7E29-EAF9-AF415B23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EF21F25-1777-340B-1F5A-1E76EDB3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2167B5-7754-B17F-E0BA-78930DA2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98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303606-C777-BF55-18D2-7E09672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6164FE-D7DD-A1D4-B1C5-3D956B45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B4889A1-9DEE-1EE8-D297-82D0E61B8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ADF3C8-387E-40B3-4AEC-E7B7DF89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0E6416-52D1-060C-98D9-F4138F6C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5C4E1D-AA6D-807A-3B84-0CAB6BB2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27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F5B4BE-D309-3CDB-08AD-80E9CB77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D978E66-7A37-048F-4932-91712F2ED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B71355-5D29-F883-1B0A-380C1C6A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383CA3-4571-6C0B-DD97-4B635FBD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F49367-A20A-5807-18D8-8B423BF9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4C078B-5EAF-1653-08BA-DABB8064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60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3B738-BEA9-EA0E-1F9E-10C13DE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BBA5AE-4ED5-25AE-CBDB-A4A0AA553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D3D511-3816-6BB4-675D-767B5634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78CC-9C9C-4912-936E-156BBDD55C0A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28D778-4F84-FBF5-ADA1-191F06926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CD2CF-200F-E009-9A0C-6D0F88EB0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CA0A-6C2B-4AC2-BDC2-EA2362F15F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3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yBQvKXIDiuc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vuutiset.fi/artikkeli/nain-ihmiset-rynnivat-rajan-yli-saksassa-vanhat-uutisvideot-nayttavat-millaisella-innolla-kansa-otti-vastaan-kylman-sodan-julman-monumentin-sortumisen-30-vuotta-sitten/761763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6FB67B-C4F8-1106-73BC-BB03078CC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000" dirty="0" err="1"/>
              <a:t>Hoffmannin</a:t>
            </a:r>
            <a:r>
              <a:rPr lang="fi-FI" sz="8000" dirty="0"/>
              <a:t> perhe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85453B2-8428-03E6-5CB7-FC95A5280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9584"/>
          </a:xfrm>
        </p:spPr>
        <p:txBody>
          <a:bodyPr>
            <a:normAutofit fontScale="62500" lnSpcReduction="20000"/>
          </a:bodyPr>
          <a:lstStyle/>
          <a:p>
            <a:r>
              <a:rPr lang="fi-FI" sz="4500" dirty="0"/>
              <a:t>”Eletään vuotta 1900 jossain päin Saksan keisarikuntaa. Hoffmanin perhe (=te ryhmänä) istuu aamiaispöydässä”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Olette viisihenkinen perhe; äiti, isä ja 2-3 lasta. Pohtikaa seuraavia asioita: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Nimet perheenjäsenille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Missä päin keisarikuntaa perhe asuu?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Perheen ammatti/elinkeino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Perheen uskonnollinen ja poliittinen vakaumus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Asenne elämään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24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0B625CA-5DDB-0F4C-8BA1-E2B29B695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16" y="1268880"/>
            <a:ext cx="8954546" cy="4081905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2DDA4B77-FC4B-DF00-51F2-7C52702F98A2}"/>
              </a:ext>
            </a:extLst>
          </p:cNvPr>
          <p:cNvSpPr/>
          <p:nvPr/>
        </p:nvSpPr>
        <p:spPr>
          <a:xfrm>
            <a:off x="2265028" y="2807166"/>
            <a:ext cx="8355434" cy="1243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66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F886A8E-448D-44A4-35D9-E119A4AFE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567" y="1344300"/>
            <a:ext cx="10342633" cy="4158878"/>
          </a:xfrm>
        </p:spPr>
      </p:pic>
    </p:spTree>
    <p:extLst>
      <p:ext uri="{BB962C8B-B14F-4D97-AF65-F5344CB8AC3E}">
        <p14:creationId xmlns:p14="http://schemas.microsoft.com/office/powerpoint/2010/main" val="319438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F0088F-E847-B22A-88CB-9A22A35A0D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0145" y="45580"/>
            <a:ext cx="5116945" cy="6766839"/>
          </a:xfr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4B370B-69FD-C522-E037-81962F3BD7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0" y="11545"/>
            <a:ext cx="6834910" cy="68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8637EA5-351F-08F2-CB55-EBBA93099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575" y="1676400"/>
            <a:ext cx="5723078" cy="2466975"/>
          </a:xfrm>
        </p:spPr>
      </p:pic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964EE669-CE52-7826-F234-8BC5130BD7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3503612"/>
              </p:ext>
            </p:extLst>
          </p:nvPr>
        </p:nvGraphicFramePr>
        <p:xfrm>
          <a:off x="6238875" y="907574"/>
          <a:ext cx="5181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7890275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28005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9563435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91491162"/>
                    </a:ext>
                  </a:extLst>
                </a:gridCol>
              </a:tblGrid>
              <a:tr h="581759">
                <a:tc>
                  <a:txBody>
                    <a:bodyPr/>
                    <a:lstStyle/>
                    <a:p>
                      <a:r>
                        <a:rPr lang="fi-FI" dirty="0"/>
                        <a:t>Talouden 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40693"/>
                  </a:ext>
                </a:extLst>
              </a:tr>
              <a:tr h="337051">
                <a:tc>
                  <a:txBody>
                    <a:bodyPr/>
                    <a:lstStyle/>
                    <a:p>
                      <a:r>
                        <a:rPr lang="fi-FI" dirty="0"/>
                        <a:t>Maatalous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8207"/>
                  </a:ext>
                </a:extLst>
              </a:tr>
              <a:tr h="581759">
                <a:tc>
                  <a:txBody>
                    <a:bodyPr/>
                    <a:lstStyle/>
                    <a:p>
                      <a:r>
                        <a:rPr lang="fi-FI" dirty="0"/>
                        <a:t>Teollisuus/</a:t>
                      </a:r>
                    </a:p>
                    <a:p>
                      <a:r>
                        <a:rPr lang="fi-FI" dirty="0"/>
                        <a:t>käsityö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90666"/>
                  </a:ext>
                </a:extLst>
              </a:tr>
              <a:tr h="581759">
                <a:tc>
                  <a:txBody>
                    <a:bodyPr/>
                    <a:lstStyle/>
                    <a:p>
                      <a:r>
                        <a:rPr lang="fi-FI" dirty="0"/>
                        <a:t>Kauppa/</a:t>
                      </a:r>
                    </a:p>
                    <a:p>
                      <a:r>
                        <a:rPr lang="fi-FI" dirty="0"/>
                        <a:t>Kuljetus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95401"/>
                  </a:ext>
                </a:extLst>
              </a:tr>
              <a:tr h="337051">
                <a:tc>
                  <a:txBody>
                    <a:bodyPr/>
                    <a:lstStyle/>
                    <a:p>
                      <a:r>
                        <a:rPr lang="fi-FI" dirty="0"/>
                        <a:t>Kotitalous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557548"/>
                  </a:ext>
                </a:extLst>
              </a:tr>
              <a:tr h="581759">
                <a:tc>
                  <a:txBody>
                    <a:bodyPr/>
                    <a:lstStyle/>
                    <a:p>
                      <a:r>
                        <a:rPr lang="fi-FI" dirty="0"/>
                        <a:t>Työtön/</a:t>
                      </a:r>
                    </a:p>
                    <a:p>
                      <a:r>
                        <a:rPr lang="fi-FI" dirty="0"/>
                        <a:t>eläkkeellä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71511"/>
                  </a:ext>
                </a:extLst>
              </a:tr>
              <a:tr h="831085">
                <a:tc>
                  <a:txBody>
                    <a:bodyPr/>
                    <a:lstStyle/>
                    <a:p>
                      <a:r>
                        <a:rPr lang="fi-FI" dirty="0"/>
                        <a:t>Hallinto/</a:t>
                      </a:r>
                    </a:p>
                    <a:p>
                      <a:r>
                        <a:rPr lang="fi-FI" dirty="0"/>
                        <a:t>Vapaat ammatit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177206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243A1E51-CE4E-C14E-D23D-0E052036CE1A}"/>
              </a:ext>
            </a:extLst>
          </p:cNvPr>
          <p:cNvSpPr txBox="1"/>
          <p:nvPr/>
        </p:nvSpPr>
        <p:spPr>
          <a:xfrm>
            <a:off x="6172200" y="435570"/>
            <a:ext cx="58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Elinkeinorakenne % väestöstä</a:t>
            </a:r>
          </a:p>
        </p:txBody>
      </p:sp>
    </p:spTree>
    <p:extLst>
      <p:ext uri="{BB962C8B-B14F-4D97-AF65-F5344CB8AC3E}">
        <p14:creationId xmlns:p14="http://schemas.microsoft.com/office/powerpoint/2010/main" val="370364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F1A9E8B-F806-7E7F-C793-539C65A1A467}"/>
              </a:ext>
            </a:extLst>
          </p:cNvPr>
          <p:cNvSpPr/>
          <p:nvPr/>
        </p:nvSpPr>
        <p:spPr>
          <a:xfrm>
            <a:off x="643278" y="2807768"/>
            <a:ext cx="3182102" cy="3410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F96778-B067-CF65-B2B9-E995D8A68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768"/>
            <a:ext cx="3194444" cy="34107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dirty="0" err="1"/>
              <a:t>Ottakaa</a:t>
            </a:r>
            <a:r>
              <a:rPr lang="en-US" sz="2200" dirty="0"/>
              <a:t> </a:t>
            </a:r>
            <a:r>
              <a:rPr lang="en-US" sz="2200" dirty="0" err="1"/>
              <a:t>selvää</a:t>
            </a:r>
            <a:r>
              <a:rPr lang="en-US" sz="2200" dirty="0"/>
              <a:t> </a:t>
            </a:r>
            <a:r>
              <a:rPr lang="en-US" sz="2200" dirty="0" err="1"/>
              <a:t>dokumentin</a:t>
            </a:r>
            <a:r>
              <a:rPr lang="en-US" sz="2200" dirty="0"/>
              <a:t> </a:t>
            </a:r>
            <a:r>
              <a:rPr lang="en-US" sz="2200" dirty="0" err="1"/>
              <a:t>sisällöstä</a:t>
            </a:r>
            <a:endParaRPr lang="en-US" sz="2200" dirty="0"/>
          </a:p>
          <a:p>
            <a:pPr lvl="1"/>
            <a:r>
              <a:rPr lang="en-US" sz="1800" dirty="0"/>
              <a:t>Mihin </a:t>
            </a:r>
            <a:r>
              <a:rPr lang="en-US" sz="1800" dirty="0" err="1"/>
              <a:t>tapahtumaan</a:t>
            </a:r>
            <a:r>
              <a:rPr lang="en-US" sz="1800" dirty="0"/>
              <a:t> </a:t>
            </a:r>
            <a:r>
              <a:rPr lang="en-US" sz="1800" dirty="0" err="1"/>
              <a:t>uutinen</a:t>
            </a:r>
            <a:r>
              <a:rPr lang="en-US" sz="1800" dirty="0"/>
              <a:t> </a:t>
            </a:r>
            <a:r>
              <a:rPr lang="en-US" sz="1800" dirty="0" err="1"/>
              <a:t>liittyy</a:t>
            </a:r>
            <a:r>
              <a:rPr lang="en-US" sz="1800" dirty="0"/>
              <a:t>?</a:t>
            </a:r>
          </a:p>
          <a:p>
            <a:pPr lvl="1"/>
            <a:r>
              <a:rPr lang="en-US" sz="1800" dirty="0" err="1"/>
              <a:t>Mikä</a:t>
            </a:r>
            <a:r>
              <a:rPr lang="en-US" sz="1800" dirty="0"/>
              <a:t> </a:t>
            </a:r>
            <a:r>
              <a:rPr lang="en-US" sz="1800" dirty="0" err="1"/>
              <a:t>uutista</a:t>
            </a:r>
            <a:r>
              <a:rPr lang="en-US" sz="1800" dirty="0"/>
              <a:t> on </a:t>
            </a:r>
            <a:r>
              <a:rPr lang="en-US" sz="1800" dirty="0" err="1"/>
              <a:t>edeltänyt</a:t>
            </a:r>
            <a:r>
              <a:rPr lang="en-US" sz="1800" dirty="0"/>
              <a:t>?</a:t>
            </a:r>
          </a:p>
          <a:p>
            <a:r>
              <a:rPr lang="en-US" sz="2200" dirty="0" err="1"/>
              <a:t>Pohtikaa</a:t>
            </a:r>
            <a:r>
              <a:rPr lang="en-US" sz="2200" dirty="0"/>
              <a:t> ja </a:t>
            </a:r>
            <a:r>
              <a:rPr lang="en-US" sz="2200" dirty="0" err="1"/>
              <a:t>keskustelkaa</a:t>
            </a:r>
            <a:r>
              <a:rPr lang="en-US" sz="2200" dirty="0"/>
              <a:t>, </a:t>
            </a: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ajatteli</a:t>
            </a:r>
            <a:r>
              <a:rPr lang="en-US" sz="2200" dirty="0"/>
              <a:t> ja </a:t>
            </a:r>
            <a:r>
              <a:rPr lang="en-US" sz="2200" dirty="0" err="1"/>
              <a:t>millaisia</a:t>
            </a:r>
            <a:r>
              <a:rPr lang="en-US" sz="2200" dirty="0"/>
              <a:t> </a:t>
            </a:r>
            <a:r>
              <a:rPr lang="en-US" sz="2200" dirty="0" err="1"/>
              <a:t>ratkaisuja</a:t>
            </a:r>
            <a:r>
              <a:rPr lang="en-US" sz="2200" dirty="0"/>
              <a:t> he </a:t>
            </a:r>
            <a:r>
              <a:rPr lang="en-US" sz="2200" dirty="0" err="1"/>
              <a:t>tekivät</a:t>
            </a:r>
            <a:r>
              <a:rPr lang="en-US" sz="2200" dirty="0"/>
              <a:t> </a:t>
            </a:r>
            <a:r>
              <a:rPr lang="en-US" sz="2200" dirty="0" err="1"/>
              <a:t>uutisen</a:t>
            </a:r>
            <a:r>
              <a:rPr lang="en-US" sz="2200" dirty="0"/>
              <a:t> </a:t>
            </a:r>
            <a:r>
              <a:rPr lang="en-US" sz="2200" dirty="0" err="1"/>
              <a:t>nähtyään</a:t>
            </a:r>
            <a:endParaRPr lang="en-US" sz="2200" dirty="0"/>
          </a:p>
          <a:p>
            <a:r>
              <a:rPr lang="en-US" sz="2200" dirty="0" err="1"/>
              <a:t>Kuvatkaa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tarinaa</a:t>
            </a:r>
            <a:r>
              <a:rPr lang="en-US" sz="2200" dirty="0"/>
              <a:t> </a:t>
            </a:r>
            <a:r>
              <a:rPr lang="en-US" sz="2200" dirty="0" err="1"/>
              <a:t>tästä</a:t>
            </a:r>
            <a:r>
              <a:rPr lang="en-US" sz="2200" dirty="0"/>
              <a:t> </a:t>
            </a:r>
            <a:r>
              <a:rPr lang="en-US" sz="2200" dirty="0" err="1"/>
              <a:t>eteenpäin</a:t>
            </a:r>
            <a:endParaRPr lang="en-US" sz="2200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0CDDE1-8A08-845E-8222-C8B90A4E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1918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sanomalehti, kuvakaappaus&#10;&#10;Kuvaus luotu automaattisesti">
            <a:extLst>
              <a:ext uri="{FF2B5EF4-FFF2-40B4-BE49-F238E27FC236}">
                <a16:creationId xmlns:a16="http://schemas.microsoft.com/office/drawing/2014/main" id="{D5FE202F-4518-C0AC-A6CD-EA742249C1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73" y="-569053"/>
            <a:ext cx="8539312" cy="76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D60EF90D-D34C-10B5-560B-C1A5190F078C}"/>
              </a:ext>
            </a:extLst>
          </p:cNvPr>
          <p:cNvSpPr/>
          <p:nvPr/>
        </p:nvSpPr>
        <p:spPr>
          <a:xfrm>
            <a:off x="630238" y="2786214"/>
            <a:ext cx="3182102" cy="3410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BB83AA-B60A-140B-C620-880C49DF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169539" cy="17185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1935: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Nürnbergin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lait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kalenteri&#10;&#10;Kuvaus luotu automaattisesti">
            <a:extLst>
              <a:ext uri="{FF2B5EF4-FFF2-40B4-BE49-F238E27FC236}">
                <a16:creationId xmlns:a16="http://schemas.microsoft.com/office/drawing/2014/main" id="{3678B495-1B5C-159F-97B3-B04DA55B3B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15" y="497840"/>
            <a:ext cx="8171542" cy="5720080"/>
          </a:xfrm>
          <a:prstGeom prst="rect">
            <a:avLst/>
          </a:prstGeom>
        </p:spPr>
      </p:pic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5633147C-AF35-EED0-BF25-8C2893528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806700"/>
            <a:ext cx="3170237" cy="34115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dirty="0" err="1"/>
              <a:t>Ottakaa</a:t>
            </a:r>
            <a:r>
              <a:rPr lang="en-US" sz="2200" dirty="0"/>
              <a:t> </a:t>
            </a:r>
            <a:r>
              <a:rPr lang="en-US" sz="2200" dirty="0" err="1"/>
              <a:t>selvää</a:t>
            </a:r>
            <a:r>
              <a:rPr lang="en-US" sz="2200" dirty="0"/>
              <a:t> </a:t>
            </a:r>
            <a:r>
              <a:rPr lang="en-US" sz="2200" dirty="0" err="1"/>
              <a:t>dokumentin</a:t>
            </a:r>
            <a:r>
              <a:rPr lang="en-US" sz="2200" dirty="0"/>
              <a:t> </a:t>
            </a:r>
            <a:r>
              <a:rPr lang="en-US" sz="2200" dirty="0" err="1"/>
              <a:t>sisällöstä</a:t>
            </a:r>
            <a:endParaRPr lang="en-US" sz="2200" dirty="0"/>
          </a:p>
          <a:p>
            <a:pPr lvl="1"/>
            <a:r>
              <a:rPr lang="en-US" sz="1800" dirty="0"/>
              <a:t>Mihin </a:t>
            </a:r>
            <a:r>
              <a:rPr lang="en-US" sz="1800" dirty="0" err="1"/>
              <a:t>tapahtumaan</a:t>
            </a:r>
            <a:r>
              <a:rPr lang="en-US" sz="1800" dirty="0"/>
              <a:t> </a:t>
            </a:r>
            <a:r>
              <a:rPr lang="en-US" sz="1800" dirty="0" err="1"/>
              <a:t>dokumentti</a:t>
            </a:r>
            <a:r>
              <a:rPr lang="en-US" sz="1800" dirty="0"/>
              <a:t> </a:t>
            </a:r>
            <a:r>
              <a:rPr lang="en-US" sz="1800" dirty="0" err="1"/>
              <a:t>liittyy</a:t>
            </a:r>
            <a:r>
              <a:rPr lang="en-US" sz="1800" dirty="0"/>
              <a:t>?</a:t>
            </a:r>
          </a:p>
          <a:p>
            <a:pPr lvl="1"/>
            <a:r>
              <a:rPr lang="en-US" sz="1800" dirty="0" err="1"/>
              <a:t>Mikä</a:t>
            </a:r>
            <a:r>
              <a:rPr lang="en-US" sz="1800" dirty="0"/>
              <a:t> </a:t>
            </a:r>
            <a:r>
              <a:rPr lang="en-US" sz="1800" dirty="0" err="1"/>
              <a:t>dokumenttia</a:t>
            </a:r>
            <a:r>
              <a:rPr lang="en-US" sz="1800" dirty="0"/>
              <a:t> on </a:t>
            </a:r>
            <a:r>
              <a:rPr lang="en-US" sz="1800" dirty="0" err="1"/>
              <a:t>edeltänyt</a:t>
            </a:r>
            <a:r>
              <a:rPr lang="en-US" sz="1800" dirty="0"/>
              <a:t>?</a:t>
            </a:r>
          </a:p>
          <a:p>
            <a:r>
              <a:rPr lang="en-US" sz="2200" dirty="0" err="1"/>
              <a:t>Pohtikaa</a:t>
            </a:r>
            <a:r>
              <a:rPr lang="en-US" sz="2200" dirty="0"/>
              <a:t> ja </a:t>
            </a:r>
            <a:r>
              <a:rPr lang="en-US" sz="2200" dirty="0" err="1"/>
              <a:t>keskustelkaa</a:t>
            </a:r>
            <a:r>
              <a:rPr lang="en-US" sz="2200" dirty="0"/>
              <a:t>, </a:t>
            </a: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ajatteli</a:t>
            </a:r>
            <a:r>
              <a:rPr lang="en-US" sz="2200" dirty="0"/>
              <a:t> ja </a:t>
            </a:r>
            <a:r>
              <a:rPr lang="en-US" sz="2200" dirty="0" err="1"/>
              <a:t>millaisia</a:t>
            </a:r>
            <a:r>
              <a:rPr lang="en-US" sz="2200" dirty="0"/>
              <a:t> </a:t>
            </a:r>
            <a:r>
              <a:rPr lang="en-US" sz="2200" dirty="0" err="1"/>
              <a:t>ratkaisuja</a:t>
            </a:r>
            <a:r>
              <a:rPr lang="en-US" sz="2200" dirty="0"/>
              <a:t> he </a:t>
            </a:r>
            <a:r>
              <a:rPr lang="en-US" sz="2200" dirty="0" err="1"/>
              <a:t>tekivät</a:t>
            </a:r>
            <a:r>
              <a:rPr lang="en-US" sz="2200" dirty="0"/>
              <a:t> </a:t>
            </a:r>
            <a:r>
              <a:rPr lang="en-US" sz="2200" dirty="0" err="1"/>
              <a:t>dokumentin</a:t>
            </a:r>
            <a:r>
              <a:rPr lang="en-US" sz="2200" dirty="0"/>
              <a:t> </a:t>
            </a:r>
            <a:r>
              <a:rPr lang="en-US" sz="2200" dirty="0" err="1"/>
              <a:t>nähtyään</a:t>
            </a:r>
            <a:endParaRPr lang="en-US" sz="2200" dirty="0"/>
          </a:p>
          <a:p>
            <a:r>
              <a:rPr lang="en-US" sz="2200" dirty="0" err="1"/>
              <a:t>Kuvatkaa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tarinaa</a:t>
            </a:r>
            <a:r>
              <a:rPr lang="en-US" sz="2200" dirty="0"/>
              <a:t> </a:t>
            </a:r>
            <a:r>
              <a:rPr lang="en-US" sz="2200" dirty="0" err="1"/>
              <a:t>tästä</a:t>
            </a:r>
            <a:r>
              <a:rPr lang="en-US" sz="2200" dirty="0"/>
              <a:t> </a:t>
            </a:r>
            <a:r>
              <a:rPr lang="en-US" sz="2200" dirty="0" err="1"/>
              <a:t>eteenpäin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457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E68886D-401A-2F2F-6ED6-29BB15CDAA1E}"/>
              </a:ext>
            </a:extLst>
          </p:cNvPr>
          <p:cNvSpPr/>
          <p:nvPr/>
        </p:nvSpPr>
        <p:spPr>
          <a:xfrm>
            <a:off x="838199" y="2885813"/>
            <a:ext cx="3993860" cy="3355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5A2DDD-58C6-71EF-C965-305F4962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1963 </a:t>
            </a:r>
            <a:r>
              <a:rPr lang="en-US" sz="4000" dirty="0" err="1"/>
              <a:t>Berliinissä</a:t>
            </a:r>
            <a:endParaRPr lang="en-US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C65BD-8233-585D-D988-C39208C2B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200" dirty="0" err="1"/>
              <a:t>Ottakaa</a:t>
            </a:r>
            <a:r>
              <a:rPr lang="en-US" sz="2200" dirty="0"/>
              <a:t> </a:t>
            </a:r>
            <a:r>
              <a:rPr lang="en-US" sz="2200" dirty="0" err="1"/>
              <a:t>selvää</a:t>
            </a:r>
            <a:r>
              <a:rPr lang="en-US" sz="2200" dirty="0"/>
              <a:t> </a:t>
            </a:r>
            <a:r>
              <a:rPr lang="en-US" sz="2200" dirty="0" err="1"/>
              <a:t>dokumentin</a:t>
            </a:r>
            <a:r>
              <a:rPr lang="en-US" sz="2200" dirty="0"/>
              <a:t> </a:t>
            </a:r>
            <a:r>
              <a:rPr lang="en-US" sz="2200" dirty="0" err="1"/>
              <a:t>sisällöstä</a:t>
            </a:r>
            <a:endParaRPr lang="en-US" sz="2200" dirty="0"/>
          </a:p>
          <a:p>
            <a:pPr lvl="1"/>
            <a:r>
              <a:rPr lang="en-US" sz="1800" dirty="0"/>
              <a:t>Mihin </a:t>
            </a:r>
            <a:r>
              <a:rPr lang="en-US" sz="1800" dirty="0" err="1"/>
              <a:t>tapahtumaan</a:t>
            </a:r>
            <a:r>
              <a:rPr lang="en-US" sz="1800" dirty="0"/>
              <a:t> </a:t>
            </a:r>
            <a:r>
              <a:rPr lang="en-US" sz="1800" dirty="0" err="1"/>
              <a:t>puhe</a:t>
            </a:r>
            <a:r>
              <a:rPr lang="en-US" sz="1800" dirty="0"/>
              <a:t> </a:t>
            </a:r>
            <a:r>
              <a:rPr lang="en-US" sz="1800" dirty="0" err="1"/>
              <a:t>liittyy</a:t>
            </a:r>
            <a:r>
              <a:rPr lang="en-US" sz="1800" dirty="0"/>
              <a:t>?</a:t>
            </a:r>
          </a:p>
          <a:p>
            <a:pPr lvl="1"/>
            <a:r>
              <a:rPr lang="en-US" sz="1800" dirty="0" err="1"/>
              <a:t>Mikä</a:t>
            </a:r>
            <a:r>
              <a:rPr lang="en-US" sz="1800" dirty="0"/>
              <a:t> </a:t>
            </a:r>
            <a:r>
              <a:rPr lang="en-US" sz="1800" dirty="0" err="1"/>
              <a:t>puhetta</a:t>
            </a:r>
            <a:r>
              <a:rPr lang="en-US" sz="1800" dirty="0"/>
              <a:t> on </a:t>
            </a:r>
            <a:r>
              <a:rPr lang="en-US" sz="1800" dirty="0" err="1"/>
              <a:t>edeltänyt</a:t>
            </a:r>
            <a:r>
              <a:rPr lang="en-US" sz="1800" dirty="0"/>
              <a:t>?</a:t>
            </a:r>
          </a:p>
          <a:p>
            <a:r>
              <a:rPr lang="en-US" sz="2200" dirty="0" err="1"/>
              <a:t>Pohtikaa</a:t>
            </a:r>
            <a:r>
              <a:rPr lang="en-US" sz="2200" dirty="0"/>
              <a:t> ja </a:t>
            </a:r>
            <a:r>
              <a:rPr lang="en-US" sz="2200" dirty="0" err="1"/>
              <a:t>keskustelkaa</a:t>
            </a:r>
            <a:r>
              <a:rPr lang="en-US" sz="2200" dirty="0"/>
              <a:t>, </a:t>
            </a: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ajatteli</a:t>
            </a:r>
            <a:r>
              <a:rPr lang="en-US" sz="2200" dirty="0"/>
              <a:t> ja </a:t>
            </a:r>
            <a:r>
              <a:rPr lang="en-US" sz="2200" dirty="0" err="1"/>
              <a:t>millaisia</a:t>
            </a:r>
            <a:r>
              <a:rPr lang="en-US" sz="2200" dirty="0"/>
              <a:t> </a:t>
            </a:r>
            <a:r>
              <a:rPr lang="en-US" sz="2200" dirty="0" err="1"/>
              <a:t>ratkaisuja</a:t>
            </a:r>
            <a:r>
              <a:rPr lang="en-US" sz="2200" dirty="0"/>
              <a:t> he </a:t>
            </a:r>
            <a:r>
              <a:rPr lang="en-US" sz="2200" dirty="0" err="1"/>
              <a:t>tekivät</a:t>
            </a:r>
            <a:r>
              <a:rPr lang="en-US" sz="2200" dirty="0"/>
              <a:t> </a:t>
            </a:r>
            <a:r>
              <a:rPr lang="en-US" sz="2200" dirty="0" err="1"/>
              <a:t>puheen</a:t>
            </a:r>
            <a:r>
              <a:rPr lang="en-US" sz="2200" dirty="0"/>
              <a:t> </a:t>
            </a:r>
            <a:r>
              <a:rPr lang="en-US" sz="2200" dirty="0" err="1"/>
              <a:t>kuultuaan</a:t>
            </a:r>
            <a:endParaRPr lang="en-US" sz="2200" dirty="0"/>
          </a:p>
          <a:p>
            <a:r>
              <a:rPr lang="en-US" sz="2200" dirty="0" err="1"/>
              <a:t>Kuvatkaa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tarinaa</a:t>
            </a:r>
            <a:r>
              <a:rPr lang="en-US" sz="2200" dirty="0"/>
              <a:t> </a:t>
            </a:r>
            <a:r>
              <a:rPr lang="en-US" sz="2200" dirty="0" err="1"/>
              <a:t>tästä</a:t>
            </a:r>
            <a:r>
              <a:rPr lang="en-US" sz="2200" dirty="0"/>
              <a:t> </a:t>
            </a:r>
            <a:r>
              <a:rPr lang="en-US" sz="2200" dirty="0" err="1"/>
              <a:t>eteenpäin</a:t>
            </a:r>
            <a:endParaRPr lang="en-US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https://www.youtube.com/watch?v=yBQvKXIDiuc</a:t>
            </a:r>
            <a:r>
              <a:rPr lang="en-US" sz="2000" dirty="0"/>
              <a:t> </a:t>
            </a:r>
          </a:p>
        </p:txBody>
      </p:sp>
      <p:pic>
        <p:nvPicPr>
          <p:cNvPr id="6" name="Sisällön paikkamerkki 5" descr="Kuva, joka sisältää kohteen henkilö, väkijoukko&#10;&#10;Kuvaus luotu automaattisesti">
            <a:extLst>
              <a:ext uri="{FF2B5EF4-FFF2-40B4-BE49-F238E27FC236}">
                <a16:creationId xmlns:a16="http://schemas.microsoft.com/office/drawing/2014/main" id="{124CF61B-C66F-9A77-928D-C83B42189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4858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423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DE76-A3F4-B72A-DCC6-1B88346AB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”Ettei Auschwitz enää toistu, on tähdellisin kasvatukselle asetettavista velvoitteista.”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95CF-3D55-41A4-2EC0-914486876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- Theodor </a:t>
            </a:r>
            <a:r>
              <a:rPr lang="fi-FI" dirty="0" err="1"/>
              <a:t>Adorno</a:t>
            </a:r>
            <a:r>
              <a:rPr lang="fi-FI" dirty="0"/>
              <a:t> 1966</a:t>
            </a:r>
          </a:p>
        </p:txBody>
      </p:sp>
    </p:spTree>
    <p:extLst>
      <p:ext uri="{BB962C8B-B14F-4D97-AF65-F5344CB8AC3E}">
        <p14:creationId xmlns:p14="http://schemas.microsoft.com/office/powerpoint/2010/main" val="259530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85B67235-A56A-2504-B0A8-E3E7C2F9F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DA3E4A-F1FD-9408-325E-901397D0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1989 </a:t>
            </a:r>
            <a:r>
              <a:rPr lang="en-US" sz="4000" dirty="0" err="1"/>
              <a:t>Berliinissä</a:t>
            </a:r>
            <a:endParaRPr lang="en-US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1B6B7-73F2-072D-5CC1-711C4B789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200" dirty="0" err="1"/>
              <a:t>Ottakaa</a:t>
            </a:r>
            <a:r>
              <a:rPr lang="en-US" sz="2200" dirty="0"/>
              <a:t> </a:t>
            </a:r>
            <a:r>
              <a:rPr lang="en-US" sz="2200" dirty="0" err="1"/>
              <a:t>selvää</a:t>
            </a:r>
            <a:r>
              <a:rPr lang="en-US" sz="2200" dirty="0"/>
              <a:t> </a:t>
            </a:r>
            <a:r>
              <a:rPr lang="en-US" sz="2200" dirty="0" err="1"/>
              <a:t>dokumentin</a:t>
            </a:r>
            <a:r>
              <a:rPr lang="en-US" sz="2200" dirty="0"/>
              <a:t> </a:t>
            </a:r>
            <a:r>
              <a:rPr lang="en-US" sz="2200" dirty="0" err="1"/>
              <a:t>sisällöstä</a:t>
            </a:r>
            <a:endParaRPr lang="en-US" sz="2200" dirty="0"/>
          </a:p>
          <a:p>
            <a:pPr lvl="1"/>
            <a:r>
              <a:rPr lang="en-US" sz="1800" dirty="0"/>
              <a:t>Mihin </a:t>
            </a:r>
            <a:r>
              <a:rPr lang="en-US" sz="1800" dirty="0" err="1"/>
              <a:t>tapahtumaan</a:t>
            </a:r>
            <a:r>
              <a:rPr lang="en-US" sz="1800" dirty="0"/>
              <a:t> </a:t>
            </a:r>
            <a:r>
              <a:rPr lang="en-US" sz="1800" dirty="0" err="1"/>
              <a:t>uutinen</a:t>
            </a:r>
            <a:r>
              <a:rPr lang="en-US" sz="1800" dirty="0"/>
              <a:t> </a:t>
            </a:r>
            <a:r>
              <a:rPr lang="en-US" sz="1800" dirty="0" err="1"/>
              <a:t>liittyy</a:t>
            </a:r>
            <a:r>
              <a:rPr lang="en-US" sz="1800" dirty="0"/>
              <a:t>?</a:t>
            </a:r>
          </a:p>
          <a:p>
            <a:pPr lvl="1"/>
            <a:r>
              <a:rPr lang="en-US" sz="1800" dirty="0" err="1"/>
              <a:t>Mikä</a:t>
            </a:r>
            <a:r>
              <a:rPr lang="en-US" sz="1800" dirty="0"/>
              <a:t> </a:t>
            </a:r>
            <a:r>
              <a:rPr lang="en-US" sz="1800" dirty="0" err="1"/>
              <a:t>uutista</a:t>
            </a:r>
            <a:r>
              <a:rPr lang="en-US" sz="1800" dirty="0"/>
              <a:t> on </a:t>
            </a:r>
            <a:r>
              <a:rPr lang="en-US" sz="1800" dirty="0" err="1"/>
              <a:t>edeltänyt</a:t>
            </a:r>
            <a:r>
              <a:rPr lang="en-US" sz="1800" dirty="0"/>
              <a:t>?</a:t>
            </a:r>
          </a:p>
          <a:p>
            <a:r>
              <a:rPr lang="en-US" sz="2200" dirty="0" err="1"/>
              <a:t>Pohtikaa</a:t>
            </a:r>
            <a:r>
              <a:rPr lang="en-US" sz="2200" dirty="0"/>
              <a:t> ja </a:t>
            </a:r>
            <a:r>
              <a:rPr lang="en-US" sz="2200" dirty="0" err="1"/>
              <a:t>keskustelkaa</a:t>
            </a:r>
            <a:r>
              <a:rPr lang="en-US" sz="2200" dirty="0"/>
              <a:t>, </a:t>
            </a: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ajatteli</a:t>
            </a:r>
            <a:r>
              <a:rPr lang="en-US" sz="2200" dirty="0"/>
              <a:t> ja </a:t>
            </a:r>
            <a:r>
              <a:rPr lang="en-US" sz="2200" dirty="0" err="1"/>
              <a:t>millaisia</a:t>
            </a:r>
            <a:r>
              <a:rPr lang="en-US" sz="2200" dirty="0"/>
              <a:t> </a:t>
            </a:r>
            <a:r>
              <a:rPr lang="en-US" sz="2200" dirty="0" err="1"/>
              <a:t>ratkaisuja</a:t>
            </a:r>
            <a:r>
              <a:rPr lang="en-US" sz="2200" dirty="0"/>
              <a:t> he </a:t>
            </a:r>
            <a:r>
              <a:rPr lang="en-US" sz="2200" dirty="0" err="1"/>
              <a:t>tekivät</a:t>
            </a:r>
            <a:r>
              <a:rPr lang="en-US" sz="2200" dirty="0"/>
              <a:t> </a:t>
            </a:r>
            <a:r>
              <a:rPr lang="en-US" sz="2200" dirty="0" err="1"/>
              <a:t>uutisen</a:t>
            </a:r>
            <a:r>
              <a:rPr lang="en-US" sz="2200" dirty="0"/>
              <a:t> </a:t>
            </a:r>
            <a:r>
              <a:rPr lang="en-US" sz="2200" dirty="0" err="1"/>
              <a:t>nähtyään</a:t>
            </a:r>
            <a:endParaRPr lang="en-US" sz="2200" dirty="0"/>
          </a:p>
          <a:p>
            <a:r>
              <a:rPr lang="en-US" sz="2200" dirty="0" err="1"/>
              <a:t>Kuvatkaa</a:t>
            </a:r>
            <a:r>
              <a:rPr lang="en-US" sz="2200" dirty="0"/>
              <a:t> </a:t>
            </a:r>
            <a:r>
              <a:rPr lang="en-US" sz="2200" dirty="0" err="1"/>
              <a:t>perheenne</a:t>
            </a:r>
            <a:r>
              <a:rPr lang="en-US" sz="2200" dirty="0"/>
              <a:t> </a:t>
            </a:r>
            <a:r>
              <a:rPr lang="en-US" sz="2200" dirty="0" err="1"/>
              <a:t>tarinaa</a:t>
            </a:r>
            <a:r>
              <a:rPr lang="en-US" sz="2200" dirty="0"/>
              <a:t> </a:t>
            </a:r>
            <a:r>
              <a:rPr lang="en-US" sz="2200" dirty="0" err="1"/>
              <a:t>tästä</a:t>
            </a:r>
            <a:r>
              <a:rPr lang="en-US" sz="2200" dirty="0"/>
              <a:t> </a:t>
            </a:r>
            <a:r>
              <a:rPr lang="en-US" sz="2200" dirty="0" err="1"/>
              <a:t>eteenpäin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https://www.mtvuutiset.fi/artikkeli/nain-ihmiset-rynnivat-rajan-yli-saksassa-vanhat-uutisvideot-nayttavat-millaisella-innolla-kansa-otti-vastaan-kylman-sodan-julman-monumentin-sortumisen-30-vuotta-sitten/7617630</a:t>
            </a:r>
            <a:endParaRPr lang="en-US" sz="2000" dirty="0"/>
          </a:p>
          <a:p>
            <a:r>
              <a:rPr lang="en-US" sz="2000" dirty="0" err="1"/>
              <a:t>Pitäkää</a:t>
            </a:r>
            <a:r>
              <a:rPr lang="en-US" sz="2000" dirty="0"/>
              <a:t> </a:t>
            </a:r>
            <a:r>
              <a:rPr lang="en-US" sz="2000" dirty="0" err="1"/>
              <a:t>mielessänne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Kleo</a:t>
            </a:r>
            <a:r>
              <a:rPr lang="en-US" sz="2000" dirty="0"/>
              <a:t> -</a:t>
            </a:r>
            <a:r>
              <a:rPr lang="en-US" sz="2000" dirty="0" err="1"/>
              <a:t>sarjan</a:t>
            </a:r>
            <a:r>
              <a:rPr lang="en-US" sz="2000" dirty="0"/>
              <a:t> </a:t>
            </a:r>
            <a:r>
              <a:rPr lang="en-US" sz="2000" dirty="0" err="1"/>
              <a:t>ensimmäinen</a:t>
            </a:r>
            <a:r>
              <a:rPr lang="en-US" sz="2000" dirty="0"/>
              <a:t> </a:t>
            </a:r>
            <a:r>
              <a:rPr lang="en-US" sz="2000" dirty="0" err="1"/>
              <a:t>osa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51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C85C5A9-1124-B561-75CF-6FB3825F9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18" y="728268"/>
            <a:ext cx="9617363" cy="4400397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A8373ECA-F1FD-D68B-29AD-7DFA1022AFF9}"/>
              </a:ext>
            </a:extLst>
          </p:cNvPr>
          <p:cNvSpPr/>
          <p:nvPr/>
        </p:nvSpPr>
        <p:spPr>
          <a:xfrm>
            <a:off x="2416030" y="4082293"/>
            <a:ext cx="8355434" cy="1243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1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198E0B9DAAC144897FA9BB3EB71E01" ma:contentTypeVersion="4" ma:contentTypeDescription="Luo uusi asiakirja." ma:contentTypeScope="" ma:versionID="d325d2f7230d2149a66c6aa17f57b79e">
  <xsd:schema xmlns:xsd="http://www.w3.org/2001/XMLSchema" xmlns:xs="http://www.w3.org/2001/XMLSchema" xmlns:p="http://schemas.microsoft.com/office/2006/metadata/properties" xmlns:ns2="5da9b8cd-efe8-4577-bd62-019d6b095ab7" targetNamespace="http://schemas.microsoft.com/office/2006/metadata/properties" ma:root="true" ma:fieldsID="5b5cab765ae279879af1442068b20202" ns2:_="">
    <xsd:import namespace="5da9b8cd-efe8-4577-bd62-019d6b095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9b8cd-efe8-4577-bd62-019d6b095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82CFF-FC26-464C-8A81-6AF62D5C8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9b8cd-efe8-4577-bd62-019d6b095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F07984-B90E-4E37-8CCC-59D111D62E2E}">
  <ds:schemaRefs>
    <ds:schemaRef ds:uri="5da9b8cd-efe8-4577-bd62-019d6b095ab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4B43B5-09BD-4EBD-9EA9-985A06D684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303</Words>
  <Application>Microsoft Office PowerPoint</Application>
  <PresentationFormat>Laajakuva</PresentationFormat>
  <Paragraphs>73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Hoffmannin perhe</vt:lpstr>
      <vt:lpstr>PowerPoint-esitys</vt:lpstr>
      <vt:lpstr>PowerPoint-esitys</vt:lpstr>
      <vt:lpstr>1918</vt:lpstr>
      <vt:lpstr>1935: Nürnbergin lait</vt:lpstr>
      <vt:lpstr>1963 Berliinissä</vt:lpstr>
      <vt:lpstr>”Ettei Auschwitz enää toistu, on tähdellisin kasvatukselle asetettavista velvoitteista.”</vt:lpstr>
      <vt:lpstr>1989 Berliinissä</vt:lpstr>
      <vt:lpstr>PowerPoint-esitys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Hoffmannin perhe</dc:title>
  <dc:creator>Hiljanen, Mikko</dc:creator>
  <cp:lastModifiedBy>Hiljanen, Mikko</cp:lastModifiedBy>
  <cp:revision>2</cp:revision>
  <dcterms:created xsi:type="dcterms:W3CDTF">2023-03-28T06:33:42Z</dcterms:created>
  <dcterms:modified xsi:type="dcterms:W3CDTF">2023-04-12T17:29:20Z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0x01010072198E0B9DAAC144897FA9BB3EB71E01</vt:lpwstr>
  </property>
</Properties>
</file>