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1" r:id="rId3"/>
    <p:sldId id="260" r:id="rId4"/>
    <p:sldId id="257" r:id="rId5"/>
    <p:sldId id="258" r:id="rId6"/>
    <p:sldId id="263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CDB1F7-8FD1-96A6-5BF6-66096DC02567}" v="2471" dt="2021-03-24T16:21:31.890"/>
    <p1510:client id="{AB35B49C-6FD6-4034-A39A-397D78A9E993}" v="236" dt="2021-03-24T10:42:27.475"/>
    <p1510:client id="{F4C89EF1-03AD-5255-5918-FDF7B640E41B}" v="906" dt="2021-03-24T09:06:48.2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22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609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14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736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799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174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251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6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56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268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82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541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09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10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919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1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60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76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tvuutiset.fi/artikkeli/poliisi-elokapina-liike-osoittaa-mielta-ja-sotkee-paikkoja-sanomatalon-sisalla-helsingissa-puutumme-asiaan-mikaki-sotkeminen-jatkuu/8078522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le.fi/uutiset/3-11687068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oikeamedia.com/o1-14422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E58348C3-6249-4952-AA86-C63DB35EA9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E6174AD-DBB0-43E6-98C2-738DB3A152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959100" y="-4763"/>
            <a:ext cx="5014912" cy="6862763"/>
            <a:chOff x="2928938" y="-4763"/>
            <a:chExt cx="5014912" cy="6862763"/>
          </a:xfrm>
        </p:grpSpPr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50A59800-3661-4778-9D8A-F816C85C41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7A810977-C816-4698-B7E7-0E6BDED79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181E4B1B-2437-4A14-8927-817FC7AED6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3F98AD26-9FF7-44EA-B876-9C857F8ED9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32EBB12A-A9CE-446F-9462-15DAC0D0FA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id="{85925599-F99B-48E5-A384-76136C081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448299" y="1380068"/>
            <a:ext cx="6054723" cy="2616199"/>
          </a:xfrm>
        </p:spPr>
        <p:txBody>
          <a:bodyPr>
            <a:normAutofit/>
          </a:bodyPr>
          <a:lstStyle/>
          <a:p>
            <a:r>
              <a:rPr lang="fi-FI">
                <a:cs typeface="Calibri Light"/>
              </a:rPr>
              <a:t>Elokapina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336254" y="3996267"/>
            <a:ext cx="5166768" cy="138853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>
                <a:cs typeface="Calibri"/>
              </a:rPr>
              <a:t>Vilma, Eetu, Artem, Joona</a:t>
            </a:r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ABC1796B-E60C-4132-B03B-AE5FA9F04C1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604" r="1" b="1"/>
          <a:stretch/>
        </p:blipFill>
        <p:spPr>
          <a:xfrm>
            <a:off x="20" y="10"/>
            <a:ext cx="5448280" cy="6857990"/>
          </a:xfrm>
          <a:custGeom>
            <a:avLst/>
            <a:gdLst/>
            <a:ahLst/>
            <a:cxnLst/>
            <a:rect l="l" t="t" r="r" b="b"/>
            <a:pathLst>
              <a:path w="5448300" h="6858000">
                <a:moveTo>
                  <a:pt x="0" y="0"/>
                </a:moveTo>
                <a:lnTo>
                  <a:pt x="3513666" y="0"/>
                </a:lnTo>
                <a:lnTo>
                  <a:pt x="2861733" y="2548466"/>
                </a:lnTo>
                <a:lnTo>
                  <a:pt x="5448300" y="6853767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 w="3810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643778-7F6C-4E8D-84D1-D5CDB9928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D22F88D-6907-48AF-B024-346E855E0D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94E7263-627E-422D-8545-7F6B084AC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12" y="685801"/>
            <a:ext cx="2743200" cy="5105400"/>
          </a:xfrm>
        </p:spPr>
        <p:txBody>
          <a:bodyPr>
            <a:normAutofit/>
          </a:bodyPr>
          <a:lstStyle/>
          <a:p>
            <a:pPr algn="l"/>
            <a:r>
              <a:rPr lang="fi-FI" sz="3200">
                <a:solidFill>
                  <a:srgbClr val="FFFFFF"/>
                </a:solidFill>
              </a:rPr>
              <a:t>Pohjustusta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3842748-48B5-4DD0-A06A-A31C74024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48E99BE-1071-4690-9B9C-07926CEE5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9301F039-B467-413A-B25C-770E51069D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9F06AEC1-5558-49E8-8CAC-FEBD00DF0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D10B76B9-BA68-471E-B58C-ED91198A9F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EB3913B-54A3-490E-BA4B-5D0330990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F75DC961-08A4-46F8-8A80-2E1FB977E1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3D2D1F-BB44-4A7D-B2A2-E2D8168A1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7106" y="685801"/>
            <a:ext cx="6385918" cy="510540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Font typeface="Arial" charset="2"/>
              <a:buChar char="•"/>
            </a:pPr>
            <a:r>
              <a:rPr lang="fi-FI" sz="2000" dirty="0"/>
              <a:t>Elokapina tai laajemmin tunnettuna </a:t>
            </a:r>
            <a:r>
              <a:rPr lang="fi-FI" sz="2000" dirty="0" err="1">
                <a:ea typeface="+mn-lt"/>
                <a:cs typeface="+mn-lt"/>
              </a:rPr>
              <a:t>Extinction</a:t>
            </a:r>
            <a:r>
              <a:rPr lang="fi-FI" sz="2000" dirty="0">
                <a:ea typeface="+mn-lt"/>
                <a:cs typeface="+mn-lt"/>
              </a:rPr>
              <a:t> </a:t>
            </a:r>
            <a:r>
              <a:rPr lang="fi-FI" sz="2000" dirty="0" err="1">
                <a:ea typeface="+mn-lt"/>
                <a:cs typeface="+mn-lt"/>
              </a:rPr>
              <a:t>Rebellion</a:t>
            </a:r>
            <a:r>
              <a:rPr lang="fi-FI" sz="2000" dirty="0">
                <a:ea typeface="+mn-lt"/>
                <a:cs typeface="+mn-lt"/>
              </a:rPr>
              <a:t> on Iso-Britanniasta lähtenyt ilmaston, ympäristön ja kuudennen massasukupuuton pysäyttämisen puolesta kamppaileva ympäristöliike</a:t>
            </a:r>
          </a:p>
          <a:p>
            <a:pPr>
              <a:buFont typeface="Arial" charset="2"/>
              <a:buChar char="•"/>
            </a:pPr>
            <a:r>
              <a:rPr lang="fi-FI" sz="2000" dirty="0"/>
              <a:t>Elokapina käyttää mieltenosoituksissaan </a:t>
            </a:r>
            <a:r>
              <a:rPr lang="fi-FI" sz="2000" dirty="0">
                <a:ea typeface="+mn-lt"/>
                <a:cs typeface="+mn-lt"/>
              </a:rPr>
              <a:t>väkivallatonta kansalaistottelemattomuutta ja rikkovat tarvittaessa lakia, jotta välttäisivät pahemman skenaarion</a:t>
            </a:r>
          </a:p>
          <a:p>
            <a:pPr>
              <a:buFont typeface="Arial" charset="2"/>
              <a:buChar char="•"/>
            </a:pPr>
            <a:r>
              <a:rPr lang="fi-FI" sz="2000" dirty="0">
                <a:ea typeface="+mn-lt"/>
                <a:cs typeface="+mn-lt"/>
              </a:rPr>
              <a:t>Elokapinan tavoite on perustaa massaliike, joka pystyisi toiminnallaan häiritä arkea ja levittää täten ilmasto- ja ympäristökriisin huomiota</a:t>
            </a:r>
          </a:p>
        </p:txBody>
      </p:sp>
    </p:spTree>
    <p:extLst>
      <p:ext uri="{BB962C8B-B14F-4D97-AF65-F5344CB8AC3E}">
        <p14:creationId xmlns:p14="http://schemas.microsoft.com/office/powerpoint/2010/main" val="295900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Rectangle 114">
            <a:extLst>
              <a:ext uri="{FF2B5EF4-FFF2-40B4-BE49-F238E27FC236}">
                <a16:creationId xmlns:a16="http://schemas.microsoft.com/office/drawing/2014/main" id="{E03BF673-8C68-4092-BF1B-53C57EFE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72" name="Freeform: Shape 116">
            <a:extLst>
              <a:ext uri="{FF2B5EF4-FFF2-40B4-BE49-F238E27FC236}">
                <a16:creationId xmlns:a16="http://schemas.microsoft.com/office/drawing/2014/main" id="{B1BDB70B-F0E6-4867-818F-C582494FB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7083" y="0"/>
            <a:ext cx="11134917" cy="6858000"/>
          </a:xfrm>
          <a:custGeom>
            <a:avLst/>
            <a:gdLst>
              <a:gd name="connsiteX0" fmla="*/ 7627977 w 11134917"/>
              <a:gd name="connsiteY0" fmla="*/ 0 h 6858000"/>
              <a:gd name="connsiteX1" fmla="*/ 8129873 w 11134917"/>
              <a:gd name="connsiteY1" fmla="*/ 0 h 6858000"/>
              <a:gd name="connsiteX2" fmla="*/ 11134917 w 11134917"/>
              <a:gd name="connsiteY2" fmla="*/ 0 h 6858000"/>
              <a:gd name="connsiteX3" fmla="*/ 11134917 w 11134917"/>
              <a:gd name="connsiteY3" fmla="*/ 6858000 h 6858000"/>
              <a:gd name="connsiteX4" fmla="*/ 8129873 w 11134917"/>
              <a:gd name="connsiteY4" fmla="*/ 6858000 h 6858000"/>
              <a:gd name="connsiteX5" fmla="*/ 7627977 w 11134917"/>
              <a:gd name="connsiteY5" fmla="*/ 6858000 h 6858000"/>
              <a:gd name="connsiteX6" fmla="*/ 7627977 w 11134917"/>
              <a:gd name="connsiteY6" fmla="*/ 6857419 h 6858000"/>
              <a:gd name="connsiteX7" fmla="*/ 1921931 w 11134917"/>
              <a:gd name="connsiteY7" fmla="*/ 6850814 h 6858000"/>
              <a:gd name="connsiteX8" fmla="*/ 0 w 11134917"/>
              <a:gd name="connsiteY8" fmla="*/ 5325357 h 6858000"/>
              <a:gd name="connsiteX9" fmla="*/ 838199 w 11134917"/>
              <a:gd name="connsiteY9" fmla="*/ 7331 h 6858000"/>
              <a:gd name="connsiteX10" fmla="*/ 7627977 w 11134917"/>
              <a:gd name="connsiteY10" fmla="*/ 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134917" h="6858000">
                <a:moveTo>
                  <a:pt x="7627977" y="0"/>
                </a:moveTo>
                <a:lnTo>
                  <a:pt x="8129873" y="0"/>
                </a:lnTo>
                <a:lnTo>
                  <a:pt x="11134917" y="0"/>
                </a:lnTo>
                <a:lnTo>
                  <a:pt x="11134917" y="6858000"/>
                </a:lnTo>
                <a:lnTo>
                  <a:pt x="8129873" y="6858000"/>
                </a:lnTo>
                <a:lnTo>
                  <a:pt x="7627977" y="6858000"/>
                </a:lnTo>
                <a:lnTo>
                  <a:pt x="7627977" y="6857419"/>
                </a:lnTo>
                <a:lnTo>
                  <a:pt x="1921931" y="6850814"/>
                </a:lnTo>
                <a:lnTo>
                  <a:pt x="0" y="5325357"/>
                </a:lnTo>
                <a:lnTo>
                  <a:pt x="838199" y="7331"/>
                </a:lnTo>
                <a:lnTo>
                  <a:pt x="7627977" y="50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1E52C707-F508-47B5-8864-8CC3EE0F0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12025" y="0"/>
            <a:ext cx="2436813" cy="6858001"/>
            <a:chOff x="1320800" y="0"/>
            <a:chExt cx="2436813" cy="6858001"/>
          </a:xfrm>
        </p:grpSpPr>
        <p:sp>
          <p:nvSpPr>
            <p:cNvPr id="120" name="Freeform 6">
              <a:extLst>
                <a:ext uri="{FF2B5EF4-FFF2-40B4-BE49-F238E27FC236}">
                  <a16:creationId xmlns:a16="http://schemas.microsoft.com/office/drawing/2014/main" id="{066B5DD9-1C9B-4957-AF7C-8E11C7E88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21" name="Freeform 7">
              <a:extLst>
                <a:ext uri="{FF2B5EF4-FFF2-40B4-BE49-F238E27FC236}">
                  <a16:creationId xmlns:a16="http://schemas.microsoft.com/office/drawing/2014/main" id="{8DF9D480-2CEE-4037-8C1B-6380686300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22" name="Freeform 8">
              <a:extLst>
                <a:ext uri="{FF2B5EF4-FFF2-40B4-BE49-F238E27FC236}">
                  <a16:creationId xmlns:a16="http://schemas.microsoft.com/office/drawing/2014/main" id="{EBF6F7B8-E51D-495D-B944-B8E2E84C5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23" name="Freeform 9">
              <a:extLst>
                <a:ext uri="{FF2B5EF4-FFF2-40B4-BE49-F238E27FC236}">
                  <a16:creationId xmlns:a16="http://schemas.microsoft.com/office/drawing/2014/main" id="{F43BB0F7-F9F4-4CFA-9277-2B671DC70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4" name="Freeform 10">
              <a:extLst>
                <a:ext uri="{FF2B5EF4-FFF2-40B4-BE49-F238E27FC236}">
                  <a16:creationId xmlns:a16="http://schemas.microsoft.com/office/drawing/2014/main" id="{D51F18A6-D926-4462-B110-63097184F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25" name="Freeform 11">
              <a:extLst>
                <a:ext uri="{FF2B5EF4-FFF2-40B4-BE49-F238E27FC236}">
                  <a16:creationId xmlns:a16="http://schemas.microsoft.com/office/drawing/2014/main" id="{ED77B4F5-55D8-444A-9EFF-CAAA8CD69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73DEADD-6B68-4F7A-8ADC-344D07F61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6013" y="1072609"/>
            <a:ext cx="3041557" cy="4522647"/>
          </a:xfrm>
          <a:effectLst/>
        </p:spPr>
        <p:txBody>
          <a:bodyPr anchor="ctr">
            <a:normAutofit/>
          </a:bodyPr>
          <a:lstStyle/>
          <a:p>
            <a:pPr algn="l"/>
            <a:r>
              <a:rPr lang="fi-FI" sz="3200">
                <a:solidFill>
                  <a:schemeClr val="tx2"/>
                </a:solidFill>
              </a:rPr>
              <a:t>Uutiset aiheesta</a:t>
            </a:r>
          </a:p>
        </p:txBody>
      </p:sp>
      <p:sp>
        <p:nvSpPr>
          <p:cNvPr id="366" name="Sisällön paikkamerkki 365">
            <a:extLst>
              <a:ext uri="{FF2B5EF4-FFF2-40B4-BE49-F238E27FC236}">
                <a16:creationId xmlns:a16="http://schemas.microsoft.com/office/drawing/2014/main" id="{C0213A2F-50F5-47E7-8CA3-0B280D3E8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9032" y="1072609"/>
            <a:ext cx="6383207" cy="4522647"/>
          </a:xfrm>
        </p:spPr>
        <p:txBody>
          <a:bodyPr anchor="ctr">
            <a:normAutofit/>
          </a:bodyPr>
          <a:lstStyle/>
          <a:p>
            <a:r>
              <a:rPr lang="fi-FI" sz="2000">
                <a:hlinkClick r:id="rId3"/>
              </a:rPr>
              <a:t>https://www.mtvuutiset.fi/artikkeli/poliisi-elokapina-liike-osoittaa-mielta-ja-sotkee-paikkoja-sanomatalon-sisalla-helsingissa-puutumme-asiaan-mikaki-sotkeminen-jatkuu/8078522</a:t>
            </a:r>
            <a:endParaRPr lang="fi-FI" sz="2000"/>
          </a:p>
          <a:p>
            <a:r>
              <a:rPr lang="fi-FI" sz="2000"/>
              <a:t>Mielenosoituksessa Elokapinan jäsenet kaatoivat päälleen verta Sanomatalossa</a:t>
            </a:r>
          </a:p>
          <a:p>
            <a:r>
              <a:rPr lang="fi-FI" sz="2000"/>
              <a:t>Uutinen kertoi tapahtuneen dramaattisella sävyllä, vaikka mielenosoitus ei ollut kovin vakava</a:t>
            </a:r>
          </a:p>
          <a:p>
            <a:r>
              <a:rPr lang="fi-FI" sz="2000">
                <a:hlinkClick r:id="rId4"/>
              </a:rPr>
              <a:t>https://yle.fi/uutiset/3-11687068</a:t>
            </a:r>
            <a:endParaRPr lang="fi-FI" sz="2000"/>
          </a:p>
          <a:p>
            <a:r>
              <a:rPr lang="fi-FI" sz="2000"/>
              <a:t>Uutinen käsitteli mielenosoitusta, jossa osallistuja tukkivat liikenteen Helsingissä</a:t>
            </a:r>
          </a:p>
          <a:p>
            <a:r>
              <a:rPr lang="fi-FI" sz="2000"/>
              <a:t>Poliisi sumutti mielenosoittajia OC-kaasulla</a:t>
            </a:r>
          </a:p>
        </p:txBody>
      </p:sp>
    </p:spTree>
    <p:extLst>
      <p:ext uri="{BB962C8B-B14F-4D97-AF65-F5344CB8AC3E}">
        <p14:creationId xmlns:p14="http://schemas.microsoft.com/office/powerpoint/2010/main" val="554881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A957A2-02D1-4F49-A20A-A3BC5D018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Puolueellinen kanta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3F161C-A493-43A5-929B-45EAD5A07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" charset="2"/>
              <a:buChar char="•"/>
            </a:pPr>
            <a:r>
              <a:rPr lang="fi-FI" sz="2000">
                <a:solidFill>
                  <a:schemeClr val="tx1"/>
                </a:solidFill>
                <a:ea typeface="+mn-lt"/>
                <a:cs typeface="+mn-lt"/>
                <a:hlinkClick r:id="rId2"/>
              </a:rPr>
              <a:t>https://oikeamedia.com/o1-144224</a:t>
            </a:r>
            <a:endParaRPr lang="fi-FI" sz="200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buFont typeface="Arial" charset="2"/>
              <a:buChar char="•"/>
            </a:pPr>
            <a:r>
              <a:rPr lang="fi-FI" sz="2000">
                <a:solidFill>
                  <a:schemeClr val="tx1"/>
                </a:solidFill>
                <a:ea typeface="+mn-lt"/>
                <a:cs typeface="+mn-lt"/>
              </a:rPr>
              <a:t>Uutisessa kerrotaan, kuinka Jussi Halla-aho kommentoi elokapinan jäseniä ja puolusti poliisin toimintaa.</a:t>
            </a:r>
          </a:p>
          <a:p>
            <a:r>
              <a:rPr lang="fi-FI" sz="2000">
                <a:solidFill>
                  <a:schemeClr val="tx1"/>
                </a:solidFill>
                <a:ea typeface="+mn-lt"/>
                <a:cs typeface="+mn-lt"/>
              </a:rPr>
              <a:t>Halla-aho haukkuu elokapinan jäseniä</a:t>
            </a:r>
            <a:r>
              <a:rPr lang="fi-FI" sz="2000">
                <a:solidFill>
                  <a:schemeClr val="tx1"/>
                </a:solidFill>
              </a:rPr>
              <a:t> näillä sanoilla: ”Pilalle hemmotellut ilmastofanaatikot, rupusakkia”</a:t>
            </a:r>
          </a:p>
          <a:p>
            <a:pPr marL="0" indent="0">
              <a:buNone/>
            </a:pPr>
            <a:endParaRPr lang="fi-FI" u="sng">
              <a:solidFill>
                <a:srgbClr val="FF0000"/>
              </a:solidFill>
              <a:ea typeface="+mn-lt"/>
              <a:cs typeface="+mn-lt"/>
            </a:endParaRPr>
          </a:p>
          <a:p>
            <a:endParaRPr lang="fi-FI">
              <a:ea typeface="+mn-lt"/>
              <a:cs typeface="+mn-lt"/>
            </a:endParaRPr>
          </a:p>
          <a:p>
            <a:endParaRPr lang="fi-FI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7062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28A3E0-5DB8-43B0-945D-1441CA6DA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Pilakuva aiheesta</a:t>
            </a:r>
          </a:p>
        </p:txBody>
      </p:sp>
      <p:pic>
        <p:nvPicPr>
          <p:cNvPr id="4" name="Kuva 4" descr="Kuva, joka sisältää kohteen teksti, kirja&#10;&#10;Kuvaus luotu automaattisesti">
            <a:extLst>
              <a:ext uri="{FF2B5EF4-FFF2-40B4-BE49-F238E27FC236}">
                <a16:creationId xmlns:a16="http://schemas.microsoft.com/office/drawing/2014/main" id="{B42C8D1F-A6FF-43E3-B7E1-AB04047F56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69655" y="2222619"/>
            <a:ext cx="5445551" cy="4267080"/>
          </a:xfr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697B78EE-45B8-4FDE-8CFA-102D28EC3A03}"/>
              </a:ext>
            </a:extLst>
          </p:cNvPr>
          <p:cNvSpPr txBox="1"/>
          <p:nvPr/>
        </p:nvSpPr>
        <p:spPr>
          <a:xfrm>
            <a:off x="2596551" y="1920815"/>
            <a:ext cx="274320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/>
              <a:t>Kuvassa käsitellään elokapinan mielenosoituksien "vaarallisuutta".</a:t>
            </a:r>
          </a:p>
        </p:txBody>
      </p:sp>
    </p:spTree>
    <p:extLst>
      <p:ext uri="{BB962C8B-B14F-4D97-AF65-F5344CB8AC3E}">
        <p14:creationId xmlns:p14="http://schemas.microsoft.com/office/powerpoint/2010/main" val="2058191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957DC0-269E-4A00-9251-D417BC8C5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Yleistä pohdintaa/tulkintaa aiheeseen liittyen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677B21-F181-45C8-BEC3-A1BCAB877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Elokapina herättää paljon eri mielipiteitä, heidän toimintaansa ylistetään ja myös kritisoidaan kovasti</a:t>
            </a:r>
          </a:p>
          <a:p>
            <a:pPr>
              <a:buClr>
                <a:srgbClr val="1287C3"/>
              </a:buClr>
            </a:pPr>
            <a:r>
              <a:rPr lang="fi-FI" dirty="0"/>
              <a:t>Väkivallattomat, mutta joskus muuta "vahinkoa" (roskaaminen, liikenteen pysähtyminen) aiheuttavat mielenosoitukset ovat usein esillä mediassa</a:t>
            </a:r>
          </a:p>
          <a:p>
            <a:pPr lvl="1">
              <a:buClr>
                <a:srgbClr val="1287C3"/>
              </a:buClr>
            </a:pPr>
            <a:r>
              <a:rPr lang="fi-FI" dirty="0"/>
              <a:t>Elokapina hakee median huomiota, tavoitteena saada näkyvyyttä ilmastoasioihin</a:t>
            </a:r>
          </a:p>
          <a:p>
            <a:pPr lvl="1">
              <a:buClr>
                <a:srgbClr val="1287C3"/>
              </a:buClr>
            </a:pPr>
            <a:r>
              <a:rPr lang="fi-FI" dirty="0"/>
              <a:t>Kansanliikkeen ja median välillä voidaan nähdä symbioottinen suhde: Elokapina saa huomiota asialleen ja samalla media lukijoita/katselukertoja yms. Uutisoidessaan liikkeestä</a:t>
            </a:r>
          </a:p>
          <a:p>
            <a:pPr>
              <a:buClr>
                <a:srgbClr val="1287C3"/>
              </a:buClr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2902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50057E-8BA2-4887-BF46-CC595BC5E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Pohdittavia kysymyksiä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905082-9D3B-4C5C-AEF2-132D9CDBA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Millä tavoin kansan olisi tuotava esille tyytymättömyytensä? Mielenosoitukset, adressit vai jokin muu?</a:t>
            </a:r>
          </a:p>
          <a:p>
            <a:pPr lvl="1">
              <a:buClr>
                <a:srgbClr val="1287C3"/>
              </a:buClr>
            </a:pPr>
            <a:r>
              <a:rPr lang="fi-FI" dirty="0"/>
              <a:t>Minkälaiset mielenilmaukset ovat sopivia kun kyseessä on koko maailmaa koskeva asia, kuten ilmastonmuutos?</a:t>
            </a:r>
          </a:p>
          <a:p>
            <a:pPr>
              <a:buClr>
                <a:srgbClr val="1287C3"/>
              </a:buClr>
            </a:pPr>
            <a:r>
              <a:rPr lang="fi-FI" dirty="0"/>
              <a:t>Suurin osa CO2-päästöistä tulee maailmanlaajuisilta yrityksiltä. Millä tavoin multimiljoonayrityksiä voisi saada muuttamaan toimenpiteitään?</a:t>
            </a:r>
          </a:p>
          <a:p>
            <a:pPr>
              <a:buClr>
                <a:srgbClr val="1287C3"/>
              </a:buClr>
            </a:pPr>
            <a:r>
              <a:rPr lang="fi-FI" dirty="0"/>
              <a:t>Median rooli Elokapinan kaltaisten liikkeiden suosiossa on suuri. Missä määrin media on vastuussa joistakin Elokapinan tekemistä "tuhotöistä"?</a:t>
            </a:r>
          </a:p>
          <a:p>
            <a:pPr>
              <a:buClr>
                <a:srgbClr val="1287C3"/>
              </a:buClr>
            </a:pPr>
            <a:endParaRPr lang="fi-FI" dirty="0"/>
          </a:p>
          <a:p>
            <a:pPr>
              <a:buClr>
                <a:srgbClr val="1287C3"/>
              </a:buClr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92775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300</Words>
  <Application>Microsoft Office PowerPoint</Application>
  <PresentationFormat>Laajakuva</PresentationFormat>
  <Paragraphs>30</Paragraphs>
  <Slides>7</Slides>
  <Notes>0</Notes>
  <HiddenSlides>1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Corbel</vt:lpstr>
      <vt:lpstr>Parallax</vt:lpstr>
      <vt:lpstr>Elokapina</vt:lpstr>
      <vt:lpstr>Pohjustusta</vt:lpstr>
      <vt:lpstr>Uutiset aiheesta</vt:lpstr>
      <vt:lpstr>Puolueellinen kanta</vt:lpstr>
      <vt:lpstr>Pilakuva aiheesta</vt:lpstr>
      <vt:lpstr>Yleistä pohdintaa/tulkintaa aiheeseen liittyen</vt:lpstr>
      <vt:lpstr>Pohdittavia kysymyksiä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Käyttäjä</dc:creator>
  <cp:lastModifiedBy>Janne Romppainen</cp:lastModifiedBy>
  <cp:revision>121</cp:revision>
  <dcterms:created xsi:type="dcterms:W3CDTF">2021-03-04T10:58:43Z</dcterms:created>
  <dcterms:modified xsi:type="dcterms:W3CDTF">2021-03-25T07:25:17Z</dcterms:modified>
</cp:coreProperties>
</file>