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4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1577D0-04FC-64B0-89F6-FE6CFFC37D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E1F34B4-08BD-E9FE-4E22-4F9268A96E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2B8F11C-6087-7CC3-A479-F0D3C2451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80C2-7E3A-49CF-80A6-BCB8FCAE3790}" type="datetimeFigureOut">
              <a:rPr lang="fi-FI" smtClean="0"/>
              <a:t>14.1.2025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B5272A4-9EBC-6947-3D7F-ECD9F02C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13C4388-5C94-9416-997A-C8F12AE8B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B1B3-ADDB-4660-A33E-EA39781FF6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8572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299598B-6B93-423B-11A7-894CEE849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C7932D1-F489-F23E-7E31-9018A866F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3ACFF8D-64DA-4111-8CCE-755B13B3D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80C2-7E3A-49CF-80A6-BCB8FCAE3790}" type="datetimeFigureOut">
              <a:rPr lang="fi-FI" smtClean="0"/>
              <a:t>14.1.2025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DE7062E-13DB-AC0E-060F-8EBFCB692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FE0FF30-F7EE-E341-C335-351D11400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B1B3-ADDB-4660-A33E-EA39781FF6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4999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C1E92D8B-AC41-D704-DF14-191F30239E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17A4A0B-0AD4-8D8B-2579-4B85229344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D62DE3A-302C-624A-72E4-E421747A1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80C2-7E3A-49CF-80A6-BCB8FCAE3790}" type="datetimeFigureOut">
              <a:rPr lang="fi-FI" smtClean="0"/>
              <a:t>14.1.2025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04B8A49-F7BF-37F9-27C2-B1D88DE69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1EDDEB1-9519-8106-4182-47655883D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B1B3-ADDB-4660-A33E-EA39781FF6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0479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BA092E-BF6B-4580-C7EE-CA80015A7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A9842A3-7F0F-C72A-D724-7509B4D89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AD2BCF2-9935-D765-877B-2FB78E70C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80C2-7E3A-49CF-80A6-BCB8FCAE3790}" type="datetimeFigureOut">
              <a:rPr lang="fi-FI" smtClean="0"/>
              <a:t>14.1.2025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7D65BAC-27F1-208B-547B-C7B40FD12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DE47481-ECF9-6C41-90B2-44F04D86C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B1B3-ADDB-4660-A33E-EA39781FF6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2119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F4E8FBC-E3AA-BC75-D65F-5DFF27B3A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175DF4D-302D-86C2-30CC-5FFB0556D6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0DE9DED-CEE8-56E7-F685-B6A24FC4C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80C2-7E3A-49CF-80A6-BCB8FCAE3790}" type="datetimeFigureOut">
              <a:rPr lang="fi-FI" smtClean="0"/>
              <a:t>14.1.2025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A2F8122-5A84-B484-4309-7C9BDB162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8781E36-EBEF-9FBC-E706-E0780CBDF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B1B3-ADDB-4660-A33E-EA39781FF6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687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A7D0895-37D4-EF83-7A09-24641A3C9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85FF12E-B26B-F5E2-1375-9B023C748E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85DE3BA-BA50-850A-ECF6-E325BD803E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7C2BF36-6039-A60D-0A57-79D74B92C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80C2-7E3A-49CF-80A6-BCB8FCAE3790}" type="datetimeFigureOut">
              <a:rPr lang="fi-FI" smtClean="0"/>
              <a:t>14.1.2025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3D0C545-ABE1-2565-C17D-9A657FBD9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520910B-656C-C4C8-7400-546830B6F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B1B3-ADDB-4660-A33E-EA39781FF6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0254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A7281C9-1B3C-A3C0-488A-FD97A2721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364C835-754E-1D06-D4B1-957F346A8F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6A941E0-7E42-4787-2FEF-C2FB57A902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C89F61B-7C1A-7909-1F8F-F112E002E9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BCA8C5A7-9451-F018-5A61-0F920000A6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BE03C95-28ED-D9C3-E34F-32EBD37C4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80C2-7E3A-49CF-80A6-BCB8FCAE3790}" type="datetimeFigureOut">
              <a:rPr lang="fi-FI" smtClean="0"/>
              <a:t>14.1.2025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49216518-3614-450A-1086-D79A7024E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C01B3FB3-56BC-3899-CF25-805B33819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B1B3-ADDB-4660-A33E-EA39781FF6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6193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246A0D-1E19-845B-324C-BE5B92513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1D6C327E-4E61-4B0F-4B62-F632A9497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80C2-7E3A-49CF-80A6-BCB8FCAE3790}" type="datetimeFigureOut">
              <a:rPr lang="fi-FI" smtClean="0"/>
              <a:t>14.1.2025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635B2DF-85AE-28A9-0D0D-4FD11E9A6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B66B217-C662-DC7A-7730-692C4E714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B1B3-ADDB-4660-A33E-EA39781FF6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1746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918ED1FA-35C4-E680-3ED8-DD4F72FD2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80C2-7E3A-49CF-80A6-BCB8FCAE3790}" type="datetimeFigureOut">
              <a:rPr lang="fi-FI" smtClean="0"/>
              <a:t>14.1.2025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93DBADAA-B71A-9279-2BBE-7A1545020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42F81CF-1DDE-3F60-43E7-79B218942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B1B3-ADDB-4660-A33E-EA39781FF6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884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B5961E1-D964-99F1-7CB1-908C235F8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9448AFC-6C8C-0B4D-3BE9-D41EAD019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5EA233E-C2B8-9FEB-DD24-E9F46B57DC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3CAE204-4E53-ECDD-5CA8-DB2743D97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80C2-7E3A-49CF-80A6-BCB8FCAE3790}" type="datetimeFigureOut">
              <a:rPr lang="fi-FI" smtClean="0"/>
              <a:t>14.1.2025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6F1BF23-847F-E950-2093-DF1F61535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55A1384-B370-821E-E2F0-60F64ABCF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B1B3-ADDB-4660-A33E-EA39781FF6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4685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2686A1C-992F-CA51-311C-FA763A867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DF2E6B60-0182-1A08-14B8-770C56B9F2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034E76C-3990-E3EC-D095-09D0B7215D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54EFCC6-BDE5-3CCC-A7A8-7FA08B57D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80C2-7E3A-49CF-80A6-BCB8FCAE3790}" type="datetimeFigureOut">
              <a:rPr lang="fi-FI" smtClean="0"/>
              <a:t>14.1.2025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C5B830F-197D-CEDE-FDF6-BFCFDEE74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93753DC-9315-B1E7-7FF3-8CB535972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B1B3-ADDB-4660-A33E-EA39781FF6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6708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9BE59F39-3D74-0B76-040A-53D295C5C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467021E-99D7-152F-C927-0B02D34925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8D979F7-42E7-B5F9-D31A-ED8FE8705A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280C2-7E3A-49CF-80A6-BCB8FCAE3790}" type="datetimeFigureOut">
              <a:rPr lang="fi-FI" smtClean="0"/>
              <a:t>14.1.2025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9D1F0B6-1D98-49E3-B4E6-2613C35074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FF2F83E-AD5B-EA85-90F2-18CD7A8F1E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7B1B3-ADDB-4660-A33E-EA39781FF6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9476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58D869-2D7D-9EC6-83EE-C17E6C2AF4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47700"/>
            <a:ext cx="9144000" cy="1234281"/>
          </a:xfrm>
        </p:spPr>
        <p:txBody>
          <a:bodyPr>
            <a:normAutofit/>
          </a:bodyPr>
          <a:lstStyle/>
          <a:p>
            <a:r>
              <a:rPr lang="fi-FI" sz="3600" dirty="0" err="1">
                <a:solidFill>
                  <a:srgbClr val="FF0000"/>
                </a:solidFill>
              </a:rPr>
              <a:t>Reactivity</a:t>
            </a:r>
            <a:r>
              <a:rPr lang="fi-FI" sz="3600" dirty="0">
                <a:solidFill>
                  <a:srgbClr val="FF0000"/>
                </a:solidFill>
              </a:rPr>
              <a:t> 3.4: Electron-</a:t>
            </a:r>
            <a:r>
              <a:rPr lang="fi-FI" sz="3600" dirty="0" err="1">
                <a:solidFill>
                  <a:srgbClr val="FF0000"/>
                </a:solidFill>
              </a:rPr>
              <a:t>Pair</a:t>
            </a:r>
            <a:r>
              <a:rPr lang="fi-FI" sz="3600" dirty="0">
                <a:solidFill>
                  <a:srgbClr val="FF0000"/>
                </a:solidFill>
              </a:rPr>
              <a:t> </a:t>
            </a:r>
            <a:r>
              <a:rPr lang="fi-FI" sz="3600" dirty="0" err="1">
                <a:solidFill>
                  <a:srgbClr val="FF0000"/>
                </a:solidFill>
              </a:rPr>
              <a:t>Sharing</a:t>
            </a:r>
            <a:r>
              <a:rPr lang="fi-FI" sz="3600" dirty="0">
                <a:solidFill>
                  <a:srgbClr val="FF0000"/>
                </a:solidFill>
              </a:rPr>
              <a:t> </a:t>
            </a:r>
            <a:r>
              <a:rPr lang="fi-FI" sz="3600" dirty="0" err="1">
                <a:solidFill>
                  <a:srgbClr val="FF0000"/>
                </a:solidFill>
              </a:rPr>
              <a:t>Reactions</a:t>
            </a:r>
            <a:endParaRPr lang="fi-FI" sz="3600" dirty="0">
              <a:solidFill>
                <a:srgbClr val="FF0000"/>
              </a:solidFill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661FE70-7159-D7C0-6B3C-687C317F0E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8750" y="2030412"/>
            <a:ext cx="9144000" cy="4522787"/>
          </a:xfrm>
        </p:spPr>
        <p:txBody>
          <a:bodyPr/>
          <a:lstStyle/>
          <a:p>
            <a:pPr algn="l"/>
            <a:r>
              <a:rPr lang="fi-FI" dirty="0" err="1">
                <a:solidFill>
                  <a:srgbClr val="00B050"/>
                </a:solidFill>
              </a:rPr>
              <a:t>Define</a:t>
            </a:r>
            <a:r>
              <a:rPr lang="fi-FI" dirty="0">
                <a:solidFill>
                  <a:srgbClr val="00B050"/>
                </a:solidFill>
              </a:rPr>
              <a:t> </a:t>
            </a:r>
            <a:r>
              <a:rPr lang="fi-FI" dirty="0" err="1">
                <a:solidFill>
                  <a:srgbClr val="00B050"/>
                </a:solidFill>
              </a:rPr>
              <a:t>the</a:t>
            </a:r>
            <a:r>
              <a:rPr lang="fi-FI" dirty="0">
                <a:solidFill>
                  <a:srgbClr val="00B050"/>
                </a:solidFill>
              </a:rPr>
              <a:t> </a:t>
            </a:r>
            <a:r>
              <a:rPr lang="fi-FI" dirty="0" err="1">
                <a:solidFill>
                  <a:srgbClr val="00B050"/>
                </a:solidFill>
              </a:rPr>
              <a:t>following</a:t>
            </a:r>
            <a:r>
              <a:rPr lang="fi-FI" dirty="0">
                <a:solidFill>
                  <a:srgbClr val="00B050"/>
                </a:solidFill>
              </a:rPr>
              <a:t> </a:t>
            </a:r>
            <a:r>
              <a:rPr lang="fi-FI" dirty="0" err="1">
                <a:solidFill>
                  <a:srgbClr val="00B050"/>
                </a:solidFill>
              </a:rPr>
              <a:t>terms</a:t>
            </a:r>
            <a:r>
              <a:rPr lang="fi-FI" dirty="0">
                <a:solidFill>
                  <a:srgbClr val="00B050"/>
                </a:solidFill>
              </a:rPr>
              <a:t>:</a:t>
            </a:r>
          </a:p>
          <a:p>
            <a:pPr algn="l"/>
            <a:r>
              <a:rPr lang="fi-FI" dirty="0">
                <a:solidFill>
                  <a:srgbClr val="00B050"/>
                </a:solidFill>
              </a:rPr>
              <a:t>	-</a:t>
            </a:r>
            <a:r>
              <a:rPr lang="fi-FI" dirty="0" err="1">
                <a:solidFill>
                  <a:srgbClr val="00B050"/>
                </a:solidFill>
              </a:rPr>
              <a:t>Nucleophile</a:t>
            </a:r>
            <a:endParaRPr lang="fi-FI" dirty="0">
              <a:solidFill>
                <a:srgbClr val="00B050"/>
              </a:solidFill>
            </a:endParaRPr>
          </a:p>
          <a:p>
            <a:pPr algn="l"/>
            <a:r>
              <a:rPr lang="fi-FI" dirty="0">
                <a:solidFill>
                  <a:srgbClr val="00B050"/>
                </a:solidFill>
              </a:rPr>
              <a:t>	- </a:t>
            </a:r>
            <a:r>
              <a:rPr lang="fi-FI" dirty="0" err="1">
                <a:solidFill>
                  <a:srgbClr val="00B050"/>
                </a:solidFill>
              </a:rPr>
              <a:t>Leaving</a:t>
            </a:r>
            <a:r>
              <a:rPr lang="fi-FI" dirty="0">
                <a:solidFill>
                  <a:srgbClr val="00B050"/>
                </a:solidFill>
              </a:rPr>
              <a:t> </a:t>
            </a:r>
            <a:r>
              <a:rPr lang="fi-FI" dirty="0" err="1">
                <a:solidFill>
                  <a:srgbClr val="00B050"/>
                </a:solidFill>
              </a:rPr>
              <a:t>group</a:t>
            </a:r>
            <a:endParaRPr lang="fi-FI" dirty="0">
              <a:solidFill>
                <a:srgbClr val="00B050"/>
              </a:solidFill>
            </a:endParaRPr>
          </a:p>
          <a:p>
            <a:pPr algn="l"/>
            <a:r>
              <a:rPr lang="fi-FI" dirty="0">
                <a:solidFill>
                  <a:srgbClr val="00B050"/>
                </a:solidFill>
              </a:rPr>
              <a:t>	-</a:t>
            </a:r>
            <a:r>
              <a:rPr lang="fi-FI" dirty="0" err="1">
                <a:solidFill>
                  <a:srgbClr val="00B050"/>
                </a:solidFill>
              </a:rPr>
              <a:t>Heterolytic</a:t>
            </a:r>
            <a:r>
              <a:rPr lang="fi-FI" dirty="0">
                <a:solidFill>
                  <a:srgbClr val="00B050"/>
                </a:solidFill>
              </a:rPr>
              <a:t> fission</a:t>
            </a:r>
          </a:p>
          <a:p>
            <a:pPr algn="l"/>
            <a:r>
              <a:rPr lang="fi-FI" dirty="0">
                <a:solidFill>
                  <a:srgbClr val="00B050"/>
                </a:solidFill>
              </a:rPr>
              <a:t>	-</a:t>
            </a:r>
            <a:r>
              <a:rPr lang="fi-FI">
                <a:solidFill>
                  <a:srgbClr val="00B050"/>
                </a:solidFill>
              </a:rPr>
              <a:t>Carbocation</a:t>
            </a:r>
            <a:endParaRPr lang="fi-FI" dirty="0">
              <a:solidFill>
                <a:srgbClr val="00B050"/>
              </a:solidFill>
            </a:endParaRPr>
          </a:p>
          <a:p>
            <a:pPr algn="l"/>
            <a:r>
              <a:rPr lang="fi-FI" dirty="0">
                <a:solidFill>
                  <a:srgbClr val="00B050"/>
                </a:solidFill>
              </a:rPr>
              <a:t>	-</a:t>
            </a:r>
            <a:r>
              <a:rPr lang="fi-FI" dirty="0" err="1">
                <a:solidFill>
                  <a:srgbClr val="00B050"/>
                </a:solidFill>
              </a:rPr>
              <a:t>Electrophile</a:t>
            </a:r>
            <a:endParaRPr lang="fi-FI" dirty="0">
              <a:solidFill>
                <a:srgbClr val="00B050"/>
              </a:solidFill>
            </a:endParaRPr>
          </a:p>
          <a:p>
            <a:pPr algn="l"/>
            <a:r>
              <a:rPr lang="fi-FI" dirty="0">
                <a:solidFill>
                  <a:srgbClr val="00B050"/>
                </a:solidFill>
              </a:rPr>
              <a:t>	-</a:t>
            </a:r>
            <a:r>
              <a:rPr lang="fi-FI" dirty="0" err="1">
                <a:solidFill>
                  <a:srgbClr val="00B050"/>
                </a:solidFill>
              </a:rPr>
              <a:t>Substitution</a:t>
            </a:r>
            <a:endParaRPr lang="fi-FI" dirty="0">
              <a:solidFill>
                <a:srgbClr val="00B050"/>
              </a:solidFill>
            </a:endParaRPr>
          </a:p>
          <a:p>
            <a:pPr algn="l"/>
            <a:r>
              <a:rPr lang="fi-FI" dirty="0">
                <a:solidFill>
                  <a:srgbClr val="00B050"/>
                </a:solidFill>
              </a:rPr>
              <a:t>	-</a:t>
            </a:r>
            <a:r>
              <a:rPr lang="fi-FI" dirty="0" err="1">
                <a:solidFill>
                  <a:srgbClr val="00B050"/>
                </a:solidFill>
              </a:rPr>
              <a:t>Electrophilic</a:t>
            </a:r>
            <a:r>
              <a:rPr lang="fi-FI" dirty="0">
                <a:solidFill>
                  <a:srgbClr val="00B050"/>
                </a:solidFill>
              </a:rPr>
              <a:t> addition</a:t>
            </a:r>
          </a:p>
          <a:p>
            <a:pPr algn="l"/>
            <a:endParaRPr lang="fi-FI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840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CAFB827-54D5-86E0-B01D-D7C398019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8076" y="0"/>
            <a:ext cx="6511925" cy="1042988"/>
          </a:xfrm>
        </p:spPr>
        <p:txBody>
          <a:bodyPr rtlCol="0">
            <a:normAutofit/>
          </a:bodyPr>
          <a:lstStyle/>
          <a:p>
            <a:pPr marL="320040" indent="-320040">
              <a:buClr>
                <a:schemeClr val="accent6">
                  <a:lumMod val="75000"/>
                </a:schemeClr>
              </a:buClr>
              <a:defRPr/>
            </a:pPr>
            <a:r>
              <a:rPr lang="fi-FI" sz="3200" dirty="0" err="1"/>
              <a:t>Substitution</a:t>
            </a:r>
            <a:r>
              <a:rPr lang="fi-FI" sz="3200" dirty="0"/>
              <a:t> </a:t>
            </a:r>
            <a:r>
              <a:rPr lang="fi-FI" sz="3200" dirty="0" err="1"/>
              <a:t>Reactions</a:t>
            </a:r>
            <a:endParaRPr lang="fi-FI" sz="3200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2E9B0ED-0EB2-F093-E79F-21A1C933C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341438"/>
            <a:ext cx="6400800" cy="2519362"/>
          </a:xfrm>
        </p:spPr>
        <p:txBody>
          <a:bodyPr rtlCol="0">
            <a:normAutofit lnSpcReduction="10000"/>
          </a:bodyPr>
          <a:lstStyle/>
          <a:p>
            <a:pPr indent="-182880">
              <a:buClr>
                <a:schemeClr val="accent6">
                  <a:lumMod val="75000"/>
                </a:schemeClr>
              </a:buClr>
              <a:defRPr/>
            </a:pPr>
            <a:r>
              <a:rPr lang="fi-F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Halogenoalkanes</a:t>
            </a:r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include</a:t>
            </a:r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fi-F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polar</a:t>
            </a:r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halogen-carbon</a:t>
            </a:r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bond</a:t>
            </a:r>
            <a:endParaRPr lang="fi-FI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48640" lvl="1" indent="-182880">
              <a:buClr>
                <a:schemeClr val="accent6">
                  <a:lumMod val="75000"/>
                </a:schemeClr>
              </a:buClr>
              <a:defRPr/>
            </a:pPr>
            <a:r>
              <a:rPr lang="fi-F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Reagents</a:t>
            </a:r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with a </a:t>
            </a:r>
            <a:r>
              <a:rPr lang="fi-F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non-bonding</a:t>
            </a:r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pair</a:t>
            </a:r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</a:t>
            </a:r>
            <a:r>
              <a:rPr lang="fi-F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electrons</a:t>
            </a:r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will</a:t>
            </a:r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</a:t>
            </a:r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attracted</a:t>
            </a:r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 a </a:t>
            </a:r>
            <a:r>
              <a:rPr lang="fi-F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carbon</a:t>
            </a:r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atom</a:t>
            </a:r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fi-F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substitution</a:t>
            </a:r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occurs</a:t>
            </a:r>
            <a:endParaRPr lang="fi-FI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48640" lvl="1" indent="-182880">
              <a:buClr>
                <a:schemeClr val="accent6">
                  <a:lumMod val="75000"/>
                </a:schemeClr>
              </a:buClr>
              <a:defRPr/>
            </a:pPr>
            <a:r>
              <a:rPr lang="fi-F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Curved</a:t>
            </a:r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arrows</a:t>
            </a:r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will</a:t>
            </a:r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show the </a:t>
            </a:r>
            <a:r>
              <a:rPr lang="fi-F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movement</a:t>
            </a:r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</a:t>
            </a:r>
            <a:r>
              <a:rPr lang="fi-F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electron</a:t>
            </a:r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pairs</a:t>
            </a:r>
            <a:endParaRPr lang="fi-FI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48640" lvl="1" indent="-182880">
              <a:buClr>
                <a:schemeClr val="accent6">
                  <a:lumMod val="75000"/>
                </a:schemeClr>
              </a:buClr>
              <a:defRPr/>
            </a:pPr>
            <a:endParaRPr lang="fi-FI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508" name="Tekstiruutu 3">
            <a:extLst>
              <a:ext uri="{FF2B5EF4-FFF2-40B4-BE49-F238E27FC236}">
                <a16:creationId xmlns:a16="http://schemas.microsoft.com/office/drawing/2014/main" id="{B80AB340-CC82-0645-5220-473399B02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1175" y="4724401"/>
            <a:ext cx="685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fi-FI" altLang="fi-FI" sz="5400">
                <a:latin typeface="Arial" panose="020B0604020202020204" pitchFamily="34" charset="0"/>
              </a:rPr>
              <a:t>C</a:t>
            </a:r>
          </a:p>
        </p:txBody>
      </p:sp>
      <p:cxnSp>
        <p:nvCxnSpPr>
          <p:cNvPr id="6" name="Suora yhdysviiva 5">
            <a:extLst>
              <a:ext uri="{FF2B5EF4-FFF2-40B4-BE49-F238E27FC236}">
                <a16:creationId xmlns:a16="http://schemas.microsoft.com/office/drawing/2014/main" id="{3B220C95-2422-0027-41FE-CC9CA5D4F3A5}"/>
              </a:ext>
            </a:extLst>
          </p:cNvPr>
          <p:cNvCxnSpPr/>
          <p:nvPr/>
        </p:nvCxnSpPr>
        <p:spPr>
          <a:xfrm flipV="1">
            <a:off x="5934075" y="3986213"/>
            <a:ext cx="0" cy="8636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" name="Suora yhdysviiva 6">
            <a:extLst>
              <a:ext uri="{FF2B5EF4-FFF2-40B4-BE49-F238E27FC236}">
                <a16:creationId xmlns:a16="http://schemas.microsoft.com/office/drawing/2014/main" id="{E89286F3-8B6C-6312-AC33-32263A0E3C11}"/>
              </a:ext>
            </a:extLst>
          </p:cNvPr>
          <p:cNvCxnSpPr/>
          <p:nvPr/>
        </p:nvCxnSpPr>
        <p:spPr>
          <a:xfrm flipH="1">
            <a:off x="4943476" y="5245101"/>
            <a:ext cx="720725" cy="84772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6F70C134-1FF3-6128-B043-070209FE1198}"/>
              </a:ext>
            </a:extLst>
          </p:cNvPr>
          <p:cNvCxnSpPr/>
          <p:nvPr/>
        </p:nvCxnSpPr>
        <p:spPr>
          <a:xfrm>
            <a:off x="6238875" y="5154613"/>
            <a:ext cx="577850" cy="57785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" name="Suora yhdysviiva 8">
            <a:extLst>
              <a:ext uri="{FF2B5EF4-FFF2-40B4-BE49-F238E27FC236}">
                <a16:creationId xmlns:a16="http://schemas.microsoft.com/office/drawing/2014/main" id="{6CBBCF08-6332-4843-5831-8B7F4A86498F}"/>
              </a:ext>
            </a:extLst>
          </p:cNvPr>
          <p:cNvCxnSpPr/>
          <p:nvPr/>
        </p:nvCxnSpPr>
        <p:spPr>
          <a:xfrm flipV="1">
            <a:off x="5943600" y="5516564"/>
            <a:ext cx="0" cy="86518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1513" name="Tekstiruutu 11">
            <a:extLst>
              <a:ext uri="{FF2B5EF4-FFF2-40B4-BE49-F238E27FC236}">
                <a16:creationId xmlns:a16="http://schemas.microsoft.com/office/drawing/2014/main" id="{1D4955E2-1315-CC1A-1C13-7981F5EB96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9601" y="5595939"/>
            <a:ext cx="8112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fi-FI" altLang="fi-FI" sz="4000">
                <a:latin typeface="Arial" panose="020B0604020202020204" pitchFamily="34" charset="0"/>
              </a:rPr>
              <a:t>Br</a:t>
            </a:r>
            <a:r>
              <a:rPr lang="fi-FI" altLang="fi-FI" sz="4000" baseline="30000">
                <a:latin typeface="Arial" panose="020B0604020202020204" pitchFamily="34" charset="0"/>
              </a:rPr>
              <a:t>-</a:t>
            </a:r>
            <a:endParaRPr lang="fi-FI" altLang="fi-FI" sz="4000">
              <a:latin typeface="Arial" panose="020B0604020202020204" pitchFamily="34" charset="0"/>
            </a:endParaRPr>
          </a:p>
        </p:txBody>
      </p:sp>
      <p:sp>
        <p:nvSpPr>
          <p:cNvPr id="13" name="Kaarinuoli oikealle 12">
            <a:extLst>
              <a:ext uri="{FF2B5EF4-FFF2-40B4-BE49-F238E27FC236}">
                <a16:creationId xmlns:a16="http://schemas.microsoft.com/office/drawing/2014/main" id="{E329089F-9FDE-6474-3B92-79255DFC4140}"/>
              </a:ext>
            </a:extLst>
          </p:cNvPr>
          <p:cNvSpPr/>
          <p:nvPr/>
        </p:nvSpPr>
        <p:spPr>
          <a:xfrm rot="18805412">
            <a:off x="6320632" y="5347494"/>
            <a:ext cx="492125" cy="992188"/>
          </a:xfrm>
          <a:prstGeom prst="curvedRightArrow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21515" name="Tekstiruutu 13">
            <a:extLst>
              <a:ext uri="{FF2B5EF4-FFF2-40B4-BE49-F238E27FC236}">
                <a16:creationId xmlns:a16="http://schemas.microsoft.com/office/drawing/2014/main" id="{8DB2D776-C549-216F-4E0A-69E21C327B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4113" y="5024439"/>
            <a:ext cx="10969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fi-FI" altLang="fi-FI" sz="4000">
                <a:latin typeface="Arial" panose="020B0604020202020204" pitchFamily="34" charset="0"/>
              </a:rPr>
              <a:t>Nu</a:t>
            </a:r>
            <a:r>
              <a:rPr lang="fi-FI" altLang="fi-FI" sz="4000" baseline="30000">
                <a:latin typeface="Arial" panose="020B0604020202020204" pitchFamily="34" charset="0"/>
              </a:rPr>
              <a:t>-</a:t>
            </a:r>
            <a:r>
              <a:rPr lang="fi-FI" altLang="fi-FI" sz="4000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16" name="Kaarinuoli alas 15">
            <a:extLst>
              <a:ext uri="{FF2B5EF4-FFF2-40B4-BE49-F238E27FC236}">
                <a16:creationId xmlns:a16="http://schemas.microsoft.com/office/drawing/2014/main" id="{17A8BCBF-AB24-CA5E-3143-9BE98629DF10}"/>
              </a:ext>
            </a:extLst>
          </p:cNvPr>
          <p:cNvSpPr/>
          <p:nvPr/>
        </p:nvSpPr>
        <p:spPr>
          <a:xfrm rot="891338">
            <a:off x="3419475" y="4529139"/>
            <a:ext cx="1963738" cy="968375"/>
          </a:xfrm>
          <a:prstGeom prst="curvedDownArrow">
            <a:avLst/>
          </a:prstGeom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73</Words>
  <Application>Microsoft Office PowerPoint</Application>
  <PresentationFormat>Laajakuva</PresentationFormat>
  <Paragraphs>16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Reactivity 3.4: Electron-Pair Sharing Reactions</vt:lpstr>
      <vt:lpstr>Substitution Reactions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Reactivity 3.4: Electron-Pair Sharing Reactions</dc:title>
  <dc:creator>Lerch Adam</dc:creator>
  <cp:lastModifiedBy>Lerch Adam</cp:lastModifiedBy>
  <cp:revision>1</cp:revision>
  <dcterms:created xsi:type="dcterms:W3CDTF">2025-01-14T09:32:32Z</dcterms:created>
  <dcterms:modified xsi:type="dcterms:W3CDTF">2025-01-14T09:34:07Z</dcterms:modified>
</cp:coreProperties>
</file>