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8" r:id="rId6"/>
    <p:sldId id="287" r:id="rId7"/>
    <p:sldId id="291" r:id="rId8"/>
    <p:sldId id="290" r:id="rId9"/>
    <p:sldId id="261" r:id="rId10"/>
    <p:sldId id="292" r:id="rId11"/>
    <p:sldId id="293" r:id="rId12"/>
    <p:sldId id="294" r:id="rId13"/>
    <p:sldId id="307" r:id="rId14"/>
    <p:sldId id="297" r:id="rId15"/>
    <p:sldId id="29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 Sarlund" userId="c85f864c-318c-49ac-ad75-aa14a143cc52" providerId="ADAL" clId="{9FC854EC-8970-4166-831D-5A9C33CEA8EE}"/>
    <pc:docChg chg="custSel delSld modSld">
      <pc:chgData name="Katri Sarlund" userId="c85f864c-318c-49ac-ad75-aa14a143cc52" providerId="ADAL" clId="{9FC854EC-8970-4166-831D-5A9C33CEA8EE}" dt="2022-01-13T14:02:14.853" v="47" actId="478"/>
      <pc:docMkLst>
        <pc:docMk/>
      </pc:docMkLst>
      <pc:sldChg chg="modSp">
        <pc:chgData name="Katri Sarlund" userId="c85f864c-318c-49ac-ad75-aa14a143cc52" providerId="ADAL" clId="{9FC854EC-8970-4166-831D-5A9C33CEA8EE}" dt="2022-01-13T13:59:19.677" v="41" actId="6549"/>
        <pc:sldMkLst>
          <pc:docMk/>
          <pc:sldMk cId="1278187326" sldId="256"/>
        </pc:sldMkLst>
        <pc:spChg chg="mod">
          <ac:chgData name="Katri Sarlund" userId="c85f864c-318c-49ac-ad75-aa14a143cc52" providerId="ADAL" clId="{9FC854EC-8970-4166-831D-5A9C33CEA8EE}" dt="2022-01-13T13:59:19.677" v="41" actId="6549"/>
          <ac:spMkLst>
            <pc:docMk/>
            <pc:sldMk cId="1278187326" sldId="256"/>
            <ac:spMk id="2" creationId="{48EDB332-B507-4BA6-99CB-C1BC92D72C06}"/>
          </ac:spMkLst>
        </pc:spChg>
      </pc:sldChg>
      <pc:sldChg chg="del">
        <pc:chgData name="Katri Sarlund" userId="c85f864c-318c-49ac-ad75-aa14a143cc52" providerId="ADAL" clId="{9FC854EC-8970-4166-831D-5A9C33CEA8EE}" dt="2022-01-13T13:59:06.039" v="18" actId="2696"/>
        <pc:sldMkLst>
          <pc:docMk/>
          <pc:sldMk cId="47540827" sldId="264"/>
        </pc:sldMkLst>
      </pc:sldChg>
      <pc:sldChg chg="del">
        <pc:chgData name="Katri Sarlund" userId="c85f864c-318c-49ac-ad75-aa14a143cc52" providerId="ADAL" clId="{9FC854EC-8970-4166-831D-5A9C33CEA8EE}" dt="2022-01-13T13:59:06.056" v="20" actId="2696"/>
        <pc:sldMkLst>
          <pc:docMk/>
          <pc:sldMk cId="3760388870" sldId="266"/>
        </pc:sldMkLst>
      </pc:sldChg>
      <pc:sldChg chg="del">
        <pc:chgData name="Katri Sarlund" userId="c85f864c-318c-49ac-ad75-aa14a143cc52" providerId="ADAL" clId="{9FC854EC-8970-4166-831D-5A9C33CEA8EE}" dt="2022-01-13T13:59:06.068" v="21" actId="2696"/>
        <pc:sldMkLst>
          <pc:docMk/>
          <pc:sldMk cId="2909847542" sldId="267"/>
        </pc:sldMkLst>
      </pc:sldChg>
      <pc:sldChg chg="del">
        <pc:chgData name="Katri Sarlund" userId="c85f864c-318c-49ac-ad75-aa14a143cc52" providerId="ADAL" clId="{9FC854EC-8970-4166-831D-5A9C33CEA8EE}" dt="2022-01-13T13:59:06.077" v="22" actId="2696"/>
        <pc:sldMkLst>
          <pc:docMk/>
          <pc:sldMk cId="2400392692" sldId="268"/>
        </pc:sldMkLst>
      </pc:sldChg>
      <pc:sldChg chg="del">
        <pc:chgData name="Katri Sarlund" userId="c85f864c-318c-49ac-ad75-aa14a143cc52" providerId="ADAL" clId="{9FC854EC-8970-4166-831D-5A9C33CEA8EE}" dt="2022-01-13T13:59:06.053" v="19" actId="2696"/>
        <pc:sldMkLst>
          <pc:docMk/>
          <pc:sldMk cId="2849084517" sldId="274"/>
        </pc:sldMkLst>
      </pc:sldChg>
      <pc:sldChg chg="del">
        <pc:chgData name="Katri Sarlund" userId="c85f864c-318c-49ac-ad75-aa14a143cc52" providerId="ADAL" clId="{9FC854EC-8970-4166-831D-5A9C33CEA8EE}" dt="2022-01-13T13:58:52.920" v="0" actId="2696"/>
        <pc:sldMkLst>
          <pc:docMk/>
          <pc:sldMk cId="2733749964" sldId="279"/>
        </pc:sldMkLst>
      </pc:sldChg>
      <pc:sldChg chg="del">
        <pc:chgData name="Katri Sarlund" userId="c85f864c-318c-49ac-ad75-aa14a143cc52" providerId="ADAL" clId="{9FC854EC-8970-4166-831D-5A9C33CEA8EE}" dt="2022-01-13T13:58:52.932" v="1" actId="2696"/>
        <pc:sldMkLst>
          <pc:docMk/>
          <pc:sldMk cId="2777819883" sldId="280"/>
        </pc:sldMkLst>
      </pc:sldChg>
      <pc:sldChg chg="del">
        <pc:chgData name="Katri Sarlund" userId="c85f864c-318c-49ac-ad75-aa14a143cc52" providerId="ADAL" clId="{9FC854EC-8970-4166-831D-5A9C33CEA8EE}" dt="2022-01-13T13:58:52.944" v="2" actId="2696"/>
        <pc:sldMkLst>
          <pc:docMk/>
          <pc:sldMk cId="859860496" sldId="281"/>
        </pc:sldMkLst>
      </pc:sldChg>
      <pc:sldChg chg="del">
        <pc:chgData name="Katri Sarlund" userId="c85f864c-318c-49ac-ad75-aa14a143cc52" providerId="ADAL" clId="{9FC854EC-8970-4166-831D-5A9C33CEA8EE}" dt="2022-01-13T13:58:52.954" v="3" actId="2696"/>
        <pc:sldMkLst>
          <pc:docMk/>
          <pc:sldMk cId="150298702" sldId="282"/>
        </pc:sldMkLst>
      </pc:sldChg>
      <pc:sldChg chg="del">
        <pc:chgData name="Katri Sarlund" userId="c85f864c-318c-49ac-ad75-aa14a143cc52" providerId="ADAL" clId="{9FC854EC-8970-4166-831D-5A9C33CEA8EE}" dt="2022-01-13T13:58:52.967" v="4" actId="2696"/>
        <pc:sldMkLst>
          <pc:docMk/>
          <pc:sldMk cId="2629740122" sldId="283"/>
        </pc:sldMkLst>
      </pc:sldChg>
      <pc:sldChg chg="del">
        <pc:chgData name="Katri Sarlund" userId="c85f864c-318c-49ac-ad75-aa14a143cc52" providerId="ADAL" clId="{9FC854EC-8970-4166-831D-5A9C33CEA8EE}" dt="2022-01-13T13:58:52.982" v="5" actId="2696"/>
        <pc:sldMkLst>
          <pc:docMk/>
          <pc:sldMk cId="347545167" sldId="284"/>
        </pc:sldMkLst>
      </pc:sldChg>
      <pc:sldChg chg="del">
        <pc:chgData name="Katri Sarlund" userId="c85f864c-318c-49ac-ad75-aa14a143cc52" providerId="ADAL" clId="{9FC854EC-8970-4166-831D-5A9C33CEA8EE}" dt="2022-01-13T13:58:52.991" v="6" actId="2696"/>
        <pc:sldMkLst>
          <pc:docMk/>
          <pc:sldMk cId="3014698170" sldId="285"/>
        </pc:sldMkLst>
      </pc:sldChg>
      <pc:sldChg chg="del">
        <pc:chgData name="Katri Sarlund" userId="c85f864c-318c-49ac-ad75-aa14a143cc52" providerId="ADAL" clId="{9FC854EC-8970-4166-831D-5A9C33CEA8EE}" dt="2022-01-13T13:59:06.021" v="16" actId="2696"/>
        <pc:sldMkLst>
          <pc:docMk/>
          <pc:sldMk cId="1366730565" sldId="286"/>
        </pc:sldMkLst>
      </pc:sldChg>
      <pc:sldChg chg="delSp delAnim modAnim">
        <pc:chgData name="Katri Sarlund" userId="c85f864c-318c-49ac-ad75-aa14a143cc52" providerId="ADAL" clId="{9FC854EC-8970-4166-831D-5A9C33CEA8EE}" dt="2022-01-13T14:01:30.050" v="45"/>
        <pc:sldMkLst>
          <pc:docMk/>
          <pc:sldMk cId="3118734406" sldId="291"/>
        </pc:sldMkLst>
        <pc:spChg chg="del">
          <ac:chgData name="Katri Sarlund" userId="c85f864c-318c-49ac-ad75-aa14a143cc52" providerId="ADAL" clId="{9FC854EC-8970-4166-831D-5A9C33CEA8EE}" dt="2022-01-13T14:01:26.909" v="44" actId="478"/>
          <ac:spMkLst>
            <pc:docMk/>
            <pc:sldMk cId="3118734406" sldId="291"/>
            <ac:spMk id="11" creationId="{8D1B87DA-A88B-4C9C-B0A8-9E2F92846DF3}"/>
          </ac:spMkLst>
        </pc:spChg>
      </pc:sldChg>
      <pc:sldChg chg="modAnim">
        <pc:chgData name="Katri Sarlund" userId="c85f864c-318c-49ac-ad75-aa14a143cc52" providerId="ADAL" clId="{9FC854EC-8970-4166-831D-5A9C33CEA8EE}" dt="2022-01-13T14:01:12.789" v="43"/>
        <pc:sldMkLst>
          <pc:docMk/>
          <pc:sldMk cId="2349407310" sldId="293"/>
        </pc:sldMkLst>
      </pc:sldChg>
      <pc:sldChg chg="modAnim">
        <pc:chgData name="Katri Sarlund" userId="c85f864c-318c-49ac-ad75-aa14a143cc52" providerId="ADAL" clId="{9FC854EC-8970-4166-831D-5A9C33CEA8EE}" dt="2022-01-13T14:01:05.965" v="42"/>
        <pc:sldMkLst>
          <pc:docMk/>
          <pc:sldMk cId="909284872" sldId="294"/>
        </pc:sldMkLst>
      </pc:sldChg>
      <pc:sldChg chg="del">
        <pc:chgData name="Katri Sarlund" userId="c85f864c-318c-49ac-ad75-aa14a143cc52" providerId="ADAL" clId="{9FC854EC-8970-4166-831D-5A9C33CEA8EE}" dt="2022-01-13T13:59:05.948" v="8" actId="2696"/>
        <pc:sldMkLst>
          <pc:docMk/>
          <pc:sldMk cId="654016533" sldId="295"/>
        </pc:sldMkLst>
      </pc:sldChg>
      <pc:sldChg chg="delSp">
        <pc:chgData name="Katri Sarlund" userId="c85f864c-318c-49ac-ad75-aa14a143cc52" providerId="ADAL" clId="{9FC854EC-8970-4166-831D-5A9C33CEA8EE}" dt="2022-01-13T14:02:14.853" v="47" actId="478"/>
        <pc:sldMkLst>
          <pc:docMk/>
          <pc:sldMk cId="1889737172" sldId="296"/>
        </pc:sldMkLst>
        <pc:spChg chg="del">
          <ac:chgData name="Katri Sarlund" userId="c85f864c-318c-49ac-ad75-aa14a143cc52" providerId="ADAL" clId="{9FC854EC-8970-4166-831D-5A9C33CEA8EE}" dt="2022-01-13T14:02:10.319" v="46" actId="478"/>
          <ac:spMkLst>
            <pc:docMk/>
            <pc:sldMk cId="1889737172" sldId="296"/>
            <ac:spMk id="16" creationId="{489499D6-1129-417C-8411-59D3657F19F2}"/>
          </ac:spMkLst>
        </pc:spChg>
        <pc:spChg chg="del">
          <ac:chgData name="Katri Sarlund" userId="c85f864c-318c-49ac-ad75-aa14a143cc52" providerId="ADAL" clId="{9FC854EC-8970-4166-831D-5A9C33CEA8EE}" dt="2022-01-13T14:02:14.853" v="47" actId="478"/>
          <ac:spMkLst>
            <pc:docMk/>
            <pc:sldMk cId="1889737172" sldId="296"/>
            <ac:spMk id="21" creationId="{236383F8-2BC3-4562-99AC-C189BAB80E04}"/>
          </ac:spMkLst>
        </pc:spChg>
      </pc:sldChg>
      <pc:sldChg chg="del">
        <pc:chgData name="Katri Sarlund" userId="c85f864c-318c-49ac-ad75-aa14a143cc52" providerId="ADAL" clId="{9FC854EC-8970-4166-831D-5A9C33CEA8EE}" dt="2022-01-13T13:59:05.955" v="9" actId="2696"/>
        <pc:sldMkLst>
          <pc:docMk/>
          <pc:sldMk cId="2542869338" sldId="298"/>
        </pc:sldMkLst>
      </pc:sldChg>
      <pc:sldChg chg="del">
        <pc:chgData name="Katri Sarlund" userId="c85f864c-318c-49ac-ad75-aa14a143cc52" providerId="ADAL" clId="{9FC854EC-8970-4166-831D-5A9C33CEA8EE}" dt="2022-01-13T13:59:05.967" v="10" actId="2696"/>
        <pc:sldMkLst>
          <pc:docMk/>
          <pc:sldMk cId="2178318384" sldId="299"/>
        </pc:sldMkLst>
      </pc:sldChg>
      <pc:sldChg chg="del">
        <pc:chgData name="Katri Sarlund" userId="c85f864c-318c-49ac-ad75-aa14a143cc52" providerId="ADAL" clId="{9FC854EC-8970-4166-831D-5A9C33CEA8EE}" dt="2022-01-13T13:59:05.980" v="11" actId="2696"/>
        <pc:sldMkLst>
          <pc:docMk/>
          <pc:sldMk cId="3804301528" sldId="300"/>
        </pc:sldMkLst>
      </pc:sldChg>
      <pc:sldChg chg="del">
        <pc:chgData name="Katri Sarlund" userId="c85f864c-318c-49ac-ad75-aa14a143cc52" providerId="ADAL" clId="{9FC854EC-8970-4166-831D-5A9C33CEA8EE}" dt="2022-01-13T13:59:05.988" v="12" actId="2696"/>
        <pc:sldMkLst>
          <pc:docMk/>
          <pc:sldMk cId="3736059910" sldId="301"/>
        </pc:sldMkLst>
      </pc:sldChg>
      <pc:sldChg chg="del">
        <pc:chgData name="Katri Sarlund" userId="c85f864c-318c-49ac-ad75-aa14a143cc52" providerId="ADAL" clId="{9FC854EC-8970-4166-831D-5A9C33CEA8EE}" dt="2022-01-13T13:59:05.998" v="13" actId="2696"/>
        <pc:sldMkLst>
          <pc:docMk/>
          <pc:sldMk cId="2840124196" sldId="303"/>
        </pc:sldMkLst>
      </pc:sldChg>
      <pc:sldChg chg="del">
        <pc:chgData name="Katri Sarlund" userId="c85f864c-318c-49ac-ad75-aa14a143cc52" providerId="ADAL" clId="{9FC854EC-8970-4166-831D-5A9C33CEA8EE}" dt="2022-01-13T13:59:06.005" v="14" actId="2696"/>
        <pc:sldMkLst>
          <pc:docMk/>
          <pc:sldMk cId="446693637" sldId="304"/>
        </pc:sldMkLst>
      </pc:sldChg>
      <pc:sldChg chg="del">
        <pc:chgData name="Katri Sarlund" userId="c85f864c-318c-49ac-ad75-aa14a143cc52" providerId="ADAL" clId="{9FC854EC-8970-4166-831D-5A9C33CEA8EE}" dt="2022-01-13T13:59:06.015" v="15" actId="2696"/>
        <pc:sldMkLst>
          <pc:docMk/>
          <pc:sldMk cId="3073592736" sldId="306"/>
        </pc:sldMkLst>
      </pc:sldChg>
      <pc:sldChg chg="del">
        <pc:chgData name="Katri Sarlund" userId="c85f864c-318c-49ac-ad75-aa14a143cc52" providerId="ADAL" clId="{9FC854EC-8970-4166-831D-5A9C33CEA8EE}" dt="2022-01-13T13:59:05.932" v="7" actId="2696"/>
        <pc:sldMkLst>
          <pc:docMk/>
          <pc:sldMk cId="979383950" sldId="308"/>
        </pc:sldMkLst>
      </pc:sldChg>
      <pc:sldChg chg="del">
        <pc:chgData name="Katri Sarlund" userId="c85f864c-318c-49ac-ad75-aa14a143cc52" providerId="ADAL" clId="{9FC854EC-8970-4166-831D-5A9C33CEA8EE}" dt="2022-01-13T13:59:06.028" v="17" actId="2696"/>
        <pc:sldMkLst>
          <pc:docMk/>
          <pc:sldMk cId="1732272954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7617BA-6054-4D77-B01D-D001C1185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B7ED9E-8751-41AE-84A7-222A57B64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02310B-9C80-452D-BA2F-7E05A156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26D1DD-AC34-41F5-9DF4-5BE650E2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EC98E9-836D-4E4E-BDCB-8C321A9D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89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2AAF8-757B-45E3-81FE-4D19F892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1C288B-98FA-4B8A-8DE3-7D7461E01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42E18F-9CD3-4926-9F69-F5706197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75417A-208D-4CB1-A558-A0ACB3F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F94447-FA0D-4DFC-9860-156BD17D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6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D138A37-E8CC-485F-8AA9-F8A89183C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D290AC6-C12E-496F-9D27-CDAF8221B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F438E2-E68A-4AA6-B19C-499E3BE4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5F131A-869C-4F37-8474-87D3E691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6AEFE2-D12F-435A-9A20-4A25D0A0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13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023F5C-7A5B-4391-A868-31B6EF3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E74573-A7D4-479D-A94E-E9B756A3D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C63AA6-22E4-4844-B7C5-6F1A3828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42BA5D-0D2F-4146-ACCA-4669FCF8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2E09DC-690F-4529-ABCF-CE2010F2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4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C4B2A4-0F8B-4535-8621-F33AF402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441384-E3C4-471B-9CC4-CA956A157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2E9FB-322B-4929-BB18-7917872D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74248-0D26-408D-B1B9-98E6C24D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549A2E-FB96-40D2-966E-0271020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26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2AFC1-67D5-460A-948F-50DDC56A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E3CFE0-E5EC-4042-90EB-BBEB4C8CF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F421DE-772D-430D-8375-B73B3987D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007618-F9C2-490A-B0D0-F810F0E1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6FD756-B7DF-4A55-B9B2-D28AAE56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966307-E879-4B20-AA94-7943E40A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25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71EA5B-2AAD-4819-B01D-50473D82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C9A4FC-4E80-424E-B083-3EDB39195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5D53DA-804C-4D5D-85F3-69E592846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DDBA331-D57F-4AAC-A068-42DECD8C1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135A9B-C24A-4B41-84C4-4BA66890D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6A55928-7B13-4F5A-B347-8B769A2C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D1C39E-96A6-4D74-ABF4-87A90C18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4E15E8-A478-4021-8250-96BB8377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2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99AA9-D039-4CEF-BE83-68402613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8F0563-9314-4C80-90C9-9807342D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0DB5C5-EEC5-44C9-997C-220BB151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CC4EB3-1EE7-40FD-A4DE-0AE5FE43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90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BF70E18-A8C0-4C0D-BBE5-DA11BB09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EFBBDA3-4380-4C55-AD9E-D6207C9B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B8CEAD-D76D-432C-A59A-97E6683D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30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D4EF9C-D701-49CD-9A24-5558371D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3C4E15-81D7-469F-8356-14762FBB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5B31EB6-B03F-4B9E-9869-0BA2CBFD7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9D6D853-B167-49D8-991F-E84282D9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D8FC79-C987-43CF-AE01-FD2F47C4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6864DD-5E80-4B1D-9643-4660D380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60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022DDB-7A77-4FAC-B35E-81C59C52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C42417D-5762-4F27-AEE6-AF46E7B8E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3791DD-0E67-4D77-9055-DB99D27CF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AF4A2A-7A22-4BE2-8D51-6D00D0D4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D9037A-AADF-451A-9665-DAE476D2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CC364C-EE9A-49B2-B11D-3B6DA355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46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BD87EDA-825B-4583-8A48-A5082D9A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7BCFC5-FC99-4BD1-8A47-74B239BDA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895558-568B-43FE-813E-BF56973E4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C867-C938-428C-A3CB-F7D1742E3BF1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DA8AAA-AA09-45FF-8F6A-6200297B4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F34E53-51DA-47C7-A743-7B611737F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7089-16E2-47CC-9AAA-2AC31EFE5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63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ijmxsKGbc" TargetMode="External"/><Relationship Id="rId2" Type="http://schemas.openxmlformats.org/officeDocument/2006/relationships/hyperlink" Target="https://www.youtube.com/watch?v=mRzxTzKIsp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EDB332-B507-4BA6-99CB-C1BC92D72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9. Elämän esiaika</a:t>
            </a:r>
          </a:p>
        </p:txBody>
      </p:sp>
    </p:spTree>
    <p:extLst>
      <p:ext uri="{BB962C8B-B14F-4D97-AF65-F5344CB8AC3E}">
        <p14:creationId xmlns:p14="http://schemas.microsoft.com/office/powerpoint/2010/main" val="127818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14386-A531-48D3-80A4-E7FB7FC8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fi-FI" dirty="0" err="1"/>
              <a:t>Endosymbioosi</a:t>
            </a:r>
            <a:r>
              <a:rPr lang="fi-FI" dirty="0"/>
              <a:t> ja eliökunnan sukupuu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2B65928-CF9C-420F-9D61-0F756439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00" y="1022313"/>
            <a:ext cx="8893399" cy="58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5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24363-49E0-41BB-B226-BDD9C2CA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Monisoluisuus ja suvullinen lisääntyminen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D6B45-6847-42B2-BC5B-F369C026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5257800" cy="3338003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Monisoluiset</a:t>
            </a:r>
            <a:r>
              <a:rPr lang="fi-FI" dirty="0"/>
              <a:t> eliöt kehittyivät 700 milj. vuotta sitten.</a:t>
            </a:r>
          </a:p>
          <a:p>
            <a:r>
              <a:rPr lang="fi-FI" dirty="0"/>
              <a:t>Solujen työnjaon kehittyminen tehosti eliöiden toimintaa (esim. ravinnon käsittely, lisääntyminen,  liikkuminen).</a:t>
            </a:r>
          </a:p>
          <a:p>
            <a:r>
              <a:rPr lang="fi-FI" b="1" dirty="0"/>
              <a:t>Suvullinen lisääntyminen </a:t>
            </a:r>
            <a:r>
              <a:rPr lang="fi-FI" dirty="0"/>
              <a:t>600 milj. vuotta sitten lisäsi perinnöllistä muuntelua.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CC50E4BA-56B0-47AF-BCAE-C84F4C79BC44}"/>
              </a:ext>
            </a:extLst>
          </p:cNvPr>
          <p:cNvGrpSpPr/>
          <p:nvPr/>
        </p:nvGrpSpPr>
        <p:grpSpPr>
          <a:xfrm>
            <a:off x="6467326" y="1617406"/>
            <a:ext cx="5545235" cy="3849329"/>
            <a:chOff x="6467326" y="1617406"/>
            <a:chExt cx="5545235" cy="3849329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5BD4A80-AF56-426B-BD71-91EF6BC8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7326" y="1617406"/>
              <a:ext cx="5545235" cy="3849329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1034DD54-8801-4152-9F29-FB229CF10354}"/>
                </a:ext>
              </a:extLst>
            </p:cNvPr>
            <p:cNvGrpSpPr/>
            <p:nvPr/>
          </p:nvGrpSpPr>
          <p:grpSpPr>
            <a:xfrm>
              <a:off x="7235301" y="2059619"/>
              <a:ext cx="3755254" cy="2673659"/>
              <a:chOff x="7235301" y="2059619"/>
              <a:chExt cx="3755254" cy="2673659"/>
            </a:xfrm>
          </p:grpSpPr>
          <p:cxnSp>
            <p:nvCxnSpPr>
              <p:cNvPr id="6" name="Suora yhdysviiva 5">
                <a:extLst>
                  <a:ext uri="{FF2B5EF4-FFF2-40B4-BE49-F238E27FC236}">
                    <a16:creationId xmlns:a16="http://schemas.microsoft.com/office/drawing/2014/main" id="{1F290C29-CBE0-4229-8AC2-43554D47267F}"/>
                  </a:ext>
                </a:extLst>
              </p:cNvPr>
              <p:cNvCxnSpPr/>
              <p:nvPr/>
            </p:nvCxnSpPr>
            <p:spPr>
              <a:xfrm>
                <a:off x="8487052" y="2059619"/>
                <a:ext cx="2228296" cy="14204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uora yhdysviiva 6">
                <a:extLst>
                  <a:ext uri="{FF2B5EF4-FFF2-40B4-BE49-F238E27FC236}">
                    <a16:creationId xmlns:a16="http://schemas.microsoft.com/office/drawing/2014/main" id="{7A76B066-E6A1-4CF4-940C-808C57B879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2212019"/>
                <a:ext cx="3480047" cy="132556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uora yhdysviiva 9">
                <a:extLst>
                  <a:ext uri="{FF2B5EF4-FFF2-40B4-BE49-F238E27FC236}">
                    <a16:creationId xmlns:a16="http://schemas.microsoft.com/office/drawing/2014/main" id="{9CBA0514-C42D-44F7-BDB0-C7C5332A34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3507690"/>
                <a:ext cx="3755254" cy="40249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F6B678CB-25BE-49E1-8A5C-E22EE8B76E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3507690"/>
                <a:ext cx="3524435" cy="121523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uora yhdysviiva 15">
                <a:extLst>
                  <a:ext uri="{FF2B5EF4-FFF2-40B4-BE49-F238E27FC236}">
                    <a16:creationId xmlns:a16="http://schemas.microsoft.com/office/drawing/2014/main" id="{94F1EECA-169F-4E53-95EA-72B10107AD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4722920"/>
                <a:ext cx="1571348" cy="1035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Kertomerkki 8">
            <a:extLst>
              <a:ext uri="{FF2B5EF4-FFF2-40B4-BE49-F238E27FC236}">
                <a16:creationId xmlns:a16="http://schemas.microsoft.com/office/drawing/2014/main" id="{8781C5E9-2252-47DE-B35D-784F360B67EE}"/>
              </a:ext>
            </a:extLst>
          </p:cNvPr>
          <p:cNvSpPr/>
          <p:nvPr/>
        </p:nvSpPr>
        <p:spPr>
          <a:xfrm>
            <a:off x="8318376" y="4467433"/>
            <a:ext cx="568171" cy="51097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9E27C65-D6ED-4951-8484-0B4F2263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2" y="4783383"/>
            <a:ext cx="5291552" cy="1984332"/>
          </a:xfrm>
          <a:prstGeom prst="rect">
            <a:avLst/>
          </a:prstGeom>
        </p:spPr>
      </p:pic>
      <p:sp>
        <p:nvSpPr>
          <p:cNvPr id="17" name="Kertomerkki 16">
            <a:extLst>
              <a:ext uri="{FF2B5EF4-FFF2-40B4-BE49-F238E27FC236}">
                <a16:creationId xmlns:a16="http://schemas.microsoft.com/office/drawing/2014/main" id="{22E00625-335B-4D2A-8422-A06F92BF89EB}"/>
              </a:ext>
            </a:extLst>
          </p:cNvPr>
          <p:cNvSpPr/>
          <p:nvPr/>
        </p:nvSpPr>
        <p:spPr>
          <a:xfrm>
            <a:off x="8691238" y="4477791"/>
            <a:ext cx="568171" cy="51097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71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B8DC85A7-A442-4FB5-B7C7-2F8839A3D1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12858368-7538-41D1-8A63-18D60CEA14E9}"/>
              </a:ext>
            </a:extLst>
          </p:cNvPr>
          <p:cNvGrpSpPr/>
          <p:nvPr/>
        </p:nvGrpSpPr>
        <p:grpSpPr>
          <a:xfrm>
            <a:off x="256322" y="1264638"/>
            <a:ext cx="5545235" cy="3849329"/>
            <a:chOff x="6467326" y="1617406"/>
            <a:chExt cx="5545235" cy="3849329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8D1967A3-D1CF-4299-964C-4C0CCB7F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7326" y="1617406"/>
              <a:ext cx="5545235" cy="3849329"/>
            </a:xfrm>
            <a:prstGeom prst="rect">
              <a:avLst/>
            </a:prstGeom>
          </p:spPr>
        </p:pic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D71BF922-90D8-4FE0-90F3-438729724638}"/>
                </a:ext>
              </a:extLst>
            </p:cNvPr>
            <p:cNvGrpSpPr/>
            <p:nvPr/>
          </p:nvGrpSpPr>
          <p:grpSpPr>
            <a:xfrm>
              <a:off x="7235301" y="2059619"/>
              <a:ext cx="3755254" cy="2673659"/>
              <a:chOff x="7235301" y="2059619"/>
              <a:chExt cx="3755254" cy="2673659"/>
            </a:xfrm>
          </p:grpSpPr>
          <p:cxnSp>
            <p:nvCxnSpPr>
              <p:cNvPr id="9" name="Suora yhdysviiva 8">
                <a:extLst>
                  <a:ext uri="{FF2B5EF4-FFF2-40B4-BE49-F238E27FC236}">
                    <a16:creationId xmlns:a16="http://schemas.microsoft.com/office/drawing/2014/main" id="{46174DC1-1102-495A-88E1-BBD07421EEB4}"/>
                  </a:ext>
                </a:extLst>
              </p:cNvPr>
              <p:cNvCxnSpPr/>
              <p:nvPr/>
            </p:nvCxnSpPr>
            <p:spPr>
              <a:xfrm>
                <a:off x="8487052" y="2059619"/>
                <a:ext cx="2228296" cy="14204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uora yhdysviiva 9">
                <a:extLst>
                  <a:ext uri="{FF2B5EF4-FFF2-40B4-BE49-F238E27FC236}">
                    <a16:creationId xmlns:a16="http://schemas.microsoft.com/office/drawing/2014/main" id="{E59DFBE4-63C5-442F-B4C8-3253D2DE08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2212019"/>
                <a:ext cx="3480047" cy="132556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uora yhdysviiva 10">
                <a:extLst>
                  <a:ext uri="{FF2B5EF4-FFF2-40B4-BE49-F238E27FC236}">
                    <a16:creationId xmlns:a16="http://schemas.microsoft.com/office/drawing/2014/main" id="{8AFCF640-7EFF-43AC-A8F5-2A6C81F3E9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3507690"/>
                <a:ext cx="3755254" cy="40249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C1D60D22-AEBB-4BD9-B5B6-1DBA429288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3507690"/>
                <a:ext cx="3524435" cy="121523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uora yhdysviiva 12">
                <a:extLst>
                  <a:ext uri="{FF2B5EF4-FFF2-40B4-BE49-F238E27FC236}">
                    <a16:creationId xmlns:a16="http://schemas.microsoft.com/office/drawing/2014/main" id="{A7A973B3-F6E3-4271-95D8-7C1A45D37E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4722920"/>
                <a:ext cx="1571348" cy="1035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E061CD33-0346-461B-B905-B112ADB32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" r="29737"/>
          <a:stretch/>
        </p:blipFill>
        <p:spPr>
          <a:xfrm>
            <a:off x="7241459" y="0"/>
            <a:ext cx="3470787" cy="6858000"/>
          </a:xfrm>
          <a:prstGeom prst="rect">
            <a:avLst/>
          </a:prstGeom>
        </p:spPr>
      </p:pic>
      <p:sp>
        <p:nvSpPr>
          <p:cNvPr id="19" name="Nuoli: Alas 18">
            <a:extLst>
              <a:ext uri="{FF2B5EF4-FFF2-40B4-BE49-F238E27FC236}">
                <a16:creationId xmlns:a16="http://schemas.microsoft.com/office/drawing/2014/main" id="{C7960B75-60A1-4B50-9541-2F44A861F25A}"/>
              </a:ext>
            </a:extLst>
          </p:cNvPr>
          <p:cNvSpPr/>
          <p:nvPr/>
        </p:nvSpPr>
        <p:spPr>
          <a:xfrm rot="10800000">
            <a:off x="2752078" y="4527612"/>
            <a:ext cx="74386" cy="75460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0851699-85C3-45AA-BE1F-1099EC1C4D53}"/>
              </a:ext>
            </a:extLst>
          </p:cNvPr>
          <p:cNvSpPr txBox="1"/>
          <p:nvPr/>
        </p:nvSpPr>
        <p:spPr>
          <a:xfrm>
            <a:off x="7475138" y="5182694"/>
            <a:ext cx="1171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4,6 </a:t>
            </a:r>
            <a:r>
              <a:rPr lang="fi-FI" dirty="0" err="1"/>
              <a:t>mrd</a:t>
            </a:r>
            <a:r>
              <a:rPr lang="fi-FI" dirty="0"/>
              <a:t> – 570 milj. v. sitten </a:t>
            </a:r>
          </a:p>
        </p:txBody>
      </p:sp>
    </p:spTree>
    <p:extLst>
      <p:ext uri="{BB962C8B-B14F-4D97-AF65-F5344CB8AC3E}">
        <p14:creationId xmlns:p14="http://schemas.microsoft.com/office/powerpoint/2010/main" val="188973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4986D-EDE9-464B-88AA-0BF6D6A8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53386A-2CD3-49D2-A2FF-E15F1A030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5478"/>
          </a:xfrm>
          <a:ln>
            <a:solidFill>
              <a:srgbClr val="FF33CC"/>
            </a:solidFill>
          </a:ln>
        </p:spPr>
        <p:txBody>
          <a:bodyPr numCol="2">
            <a:normAutofit fontScale="92500" lnSpcReduction="20000"/>
          </a:bodyPr>
          <a:lstStyle/>
          <a:p>
            <a:r>
              <a:rPr lang="fi-FI" dirty="0"/>
              <a:t>maailmankausi</a:t>
            </a:r>
          </a:p>
          <a:p>
            <a:r>
              <a:rPr lang="fi-FI" dirty="0"/>
              <a:t>elämän esiaika (prekambrinen)</a:t>
            </a:r>
          </a:p>
          <a:p>
            <a:r>
              <a:rPr lang="fi-FI" dirty="0"/>
              <a:t>elämän vanha aika (</a:t>
            </a:r>
            <a:r>
              <a:rPr lang="fi-FI" dirty="0" err="1"/>
              <a:t>paleotsooninen</a:t>
            </a:r>
            <a:r>
              <a:rPr lang="fi-FI" dirty="0"/>
              <a:t>)</a:t>
            </a:r>
          </a:p>
          <a:p>
            <a:r>
              <a:rPr lang="fi-FI" dirty="0"/>
              <a:t>elämän keskiaika (mesotsooinen)</a:t>
            </a:r>
          </a:p>
          <a:p>
            <a:r>
              <a:rPr lang="fi-FI" dirty="0"/>
              <a:t>elämän uusi aika (kenotsooinen)</a:t>
            </a:r>
          </a:p>
          <a:p>
            <a:r>
              <a:rPr lang="fi-FI" dirty="0"/>
              <a:t>massasukupuutto</a:t>
            </a:r>
          </a:p>
          <a:p>
            <a:r>
              <a:rPr lang="fi-FI" dirty="0"/>
              <a:t>kemiallinen evoluutio</a:t>
            </a:r>
          </a:p>
          <a:p>
            <a:r>
              <a:rPr lang="fi-FI" dirty="0"/>
              <a:t>aminohappo</a:t>
            </a:r>
          </a:p>
          <a:p>
            <a:r>
              <a:rPr lang="fi-FI" dirty="0"/>
              <a:t>alkusolu</a:t>
            </a:r>
          </a:p>
          <a:p>
            <a:r>
              <a:rPr lang="fi-FI" dirty="0"/>
              <a:t>biologinen evoluutio</a:t>
            </a:r>
          </a:p>
          <a:p>
            <a:r>
              <a:rPr lang="fi-FI" dirty="0" err="1"/>
              <a:t>kemosynteesi</a:t>
            </a:r>
            <a:endParaRPr lang="fi-FI" dirty="0"/>
          </a:p>
          <a:p>
            <a:r>
              <a:rPr lang="fi-FI" dirty="0"/>
              <a:t>fotosynteesi</a:t>
            </a:r>
          </a:p>
          <a:p>
            <a:r>
              <a:rPr lang="fi-FI" dirty="0"/>
              <a:t>soluhengitys</a:t>
            </a:r>
          </a:p>
          <a:p>
            <a:r>
              <a:rPr lang="fi-FI" dirty="0"/>
              <a:t>aitotumainen</a:t>
            </a:r>
          </a:p>
          <a:p>
            <a:r>
              <a:rPr lang="fi-FI" dirty="0" err="1"/>
              <a:t>endosymbioositeoria</a:t>
            </a:r>
            <a:endParaRPr lang="fi-FI" dirty="0"/>
          </a:p>
          <a:p>
            <a:r>
              <a:rPr lang="fi-FI" dirty="0"/>
              <a:t>suvullinen lisääntyminen</a:t>
            </a:r>
          </a:p>
          <a:p>
            <a:r>
              <a:rPr lang="fi-FI" dirty="0"/>
              <a:t>sukusolu</a:t>
            </a:r>
          </a:p>
          <a:p>
            <a:r>
              <a:rPr lang="fi-FI" dirty="0" err="1"/>
              <a:t>megaevoluutio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596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A41C9-AC35-4F7B-AA77-CCC70C04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Maapallon synty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411F6C-8079-4C8A-860C-9925E36D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8910" cy="435133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fi-FI" dirty="0"/>
              <a:t>Maapallo syntyi noin 4,6 miljardia vuotta sitten.</a:t>
            </a:r>
          </a:p>
          <a:p>
            <a:r>
              <a:rPr lang="fi-FI" dirty="0"/>
              <a:t>Ensimmäiset merkit elämästä ovat yli 3,5 miljardin vuoden takaa.</a:t>
            </a:r>
          </a:p>
          <a:p>
            <a:r>
              <a:rPr lang="fi-FI" dirty="0"/>
              <a:t>Elämän historia jaetaan neljään </a:t>
            </a:r>
            <a:r>
              <a:rPr lang="fi-FI" b="1" dirty="0"/>
              <a:t>maailmankauteen</a:t>
            </a:r>
          </a:p>
          <a:p>
            <a:pPr lvl="1"/>
            <a:r>
              <a:rPr lang="fi-FI" b="1" dirty="0"/>
              <a:t>elämän esiaika (prekambrinen)</a:t>
            </a:r>
          </a:p>
          <a:p>
            <a:pPr lvl="1"/>
            <a:r>
              <a:rPr lang="fi-FI" b="1" dirty="0"/>
              <a:t>elämän vanha aika (</a:t>
            </a:r>
            <a:r>
              <a:rPr lang="fi-FI" b="1" dirty="0" err="1"/>
              <a:t>paleotsooninen</a:t>
            </a:r>
            <a:r>
              <a:rPr lang="fi-FI" b="1" dirty="0"/>
              <a:t>)</a:t>
            </a:r>
          </a:p>
          <a:p>
            <a:pPr lvl="1"/>
            <a:r>
              <a:rPr lang="fi-FI" b="1" dirty="0"/>
              <a:t>elämän keskiaika (mesotsooinen)</a:t>
            </a:r>
          </a:p>
          <a:p>
            <a:pPr lvl="1"/>
            <a:r>
              <a:rPr lang="fi-FI" b="1" dirty="0"/>
              <a:t>elämän uusi aika (kenotsooinen)</a:t>
            </a:r>
          </a:p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929114-6DE5-47D9-8E52-854733AA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49" y="2509205"/>
            <a:ext cx="4807974" cy="26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1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535D0CA7-25E2-4A1A-A129-CE6432ED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87" y="0"/>
            <a:ext cx="5647105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FDD5B54B-FE43-4335-893E-9071A57ACE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332E3B0-A71B-494E-B45D-444A0C86C2C0}"/>
              </a:ext>
            </a:extLst>
          </p:cNvPr>
          <p:cNvSpPr txBox="1"/>
          <p:nvPr/>
        </p:nvSpPr>
        <p:spPr>
          <a:xfrm>
            <a:off x="4681979" y="690464"/>
            <a:ext cx="282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kenotsooinen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5A95344-2D2A-4F1F-91D7-AA8D99861215}"/>
              </a:ext>
            </a:extLst>
          </p:cNvPr>
          <p:cNvSpPr txBox="1"/>
          <p:nvPr/>
        </p:nvSpPr>
        <p:spPr>
          <a:xfrm>
            <a:off x="4643487" y="1937716"/>
            <a:ext cx="282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mesotsooinen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0068958-2701-4B6A-9C4F-BBF4D24B1FDE}"/>
              </a:ext>
            </a:extLst>
          </p:cNvPr>
          <p:cNvSpPr txBox="1"/>
          <p:nvPr/>
        </p:nvSpPr>
        <p:spPr>
          <a:xfrm>
            <a:off x="4643487" y="3482402"/>
            <a:ext cx="282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0000"/>
                </a:solidFill>
              </a:rPr>
              <a:t>paleotsooninen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CEB0AA4-B1F9-4244-973D-07D4E0F1DE5F}"/>
              </a:ext>
            </a:extLst>
          </p:cNvPr>
          <p:cNvSpPr txBox="1"/>
          <p:nvPr/>
        </p:nvSpPr>
        <p:spPr>
          <a:xfrm>
            <a:off x="4643487" y="4794047"/>
            <a:ext cx="282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prekambrinen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24363-49E0-41BB-B226-BDD9C2CA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Elämän esiaika (prekambrinen)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D6B45-6847-42B2-BC5B-F369C026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5257800" cy="5001426"/>
          </a:xfrm>
        </p:spPr>
        <p:txBody>
          <a:bodyPr>
            <a:normAutofit/>
          </a:bodyPr>
          <a:lstStyle/>
          <a:p>
            <a:r>
              <a:rPr lang="fi-FI" dirty="0"/>
              <a:t>4,6 </a:t>
            </a:r>
            <a:r>
              <a:rPr lang="fi-FI" dirty="0" err="1"/>
              <a:t>mrd</a:t>
            </a:r>
            <a:r>
              <a:rPr lang="fi-FI" dirty="0"/>
              <a:t> – 570 milj. vuotta sitten</a:t>
            </a:r>
          </a:p>
          <a:p>
            <a:r>
              <a:rPr lang="fi-FI" dirty="0"/>
              <a:t>Maapallo oli aluksi kuuma, mutta sen jäähtyessä syntyivät </a:t>
            </a:r>
            <a:r>
              <a:rPr lang="fi-FI" b="1" dirty="0"/>
              <a:t>valtameret</a:t>
            </a:r>
            <a:r>
              <a:rPr lang="fi-FI" dirty="0"/>
              <a:t>, </a:t>
            </a:r>
            <a:r>
              <a:rPr lang="fi-FI" b="1" dirty="0"/>
              <a:t>kiinteä kivikehä </a:t>
            </a:r>
            <a:r>
              <a:rPr lang="fi-FI" dirty="0"/>
              <a:t>ja </a:t>
            </a:r>
            <a:r>
              <a:rPr lang="fi-FI" b="1" dirty="0"/>
              <a:t>kaasukehä</a:t>
            </a:r>
            <a:r>
              <a:rPr lang="fi-FI" dirty="0"/>
              <a:t>.</a:t>
            </a:r>
          </a:p>
          <a:p>
            <a:r>
              <a:rPr lang="fi-FI" b="1" dirty="0"/>
              <a:t>kemiallinen evoluutio</a:t>
            </a:r>
            <a:r>
              <a:rPr lang="fi-FI" dirty="0"/>
              <a:t>: </a:t>
            </a:r>
          </a:p>
          <a:p>
            <a:pPr lvl="1"/>
            <a:r>
              <a:rPr lang="fi-FI" dirty="0"/>
              <a:t>Aminohappoja syntyi kun kaasukehän aineet yhdistyivät salamoinnin, uv-säteilyn ja meteoripommitusten ansiosta.</a:t>
            </a:r>
          </a:p>
          <a:p>
            <a:pPr lvl="1"/>
            <a:r>
              <a:rPr lang="fi-FI" dirty="0"/>
              <a:t>Aminohapot liittyivät yhteen muodostaen proteiineja.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5BD4A80-AF56-426B-BD71-91EF6BC8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26" y="1617406"/>
            <a:ext cx="5545235" cy="3849329"/>
          </a:xfrm>
          <a:prstGeom prst="rect">
            <a:avLst/>
          </a:prstGeom>
        </p:spPr>
      </p:pic>
      <p:grpSp>
        <p:nvGrpSpPr>
          <p:cNvPr id="20" name="Ryhmä 19">
            <a:extLst>
              <a:ext uri="{FF2B5EF4-FFF2-40B4-BE49-F238E27FC236}">
                <a16:creationId xmlns:a16="http://schemas.microsoft.com/office/drawing/2014/main" id="{9C777E2E-72C5-4382-8B98-BF46F2B48536}"/>
              </a:ext>
            </a:extLst>
          </p:cNvPr>
          <p:cNvGrpSpPr/>
          <p:nvPr/>
        </p:nvGrpSpPr>
        <p:grpSpPr>
          <a:xfrm>
            <a:off x="7235301" y="2059619"/>
            <a:ext cx="3755254" cy="2673659"/>
            <a:chOff x="7235301" y="2059619"/>
            <a:chExt cx="3755254" cy="2673659"/>
          </a:xfrm>
        </p:grpSpPr>
        <p:cxnSp>
          <p:nvCxnSpPr>
            <p:cNvPr id="6" name="Suora yhdysviiva 5">
              <a:extLst>
                <a:ext uri="{FF2B5EF4-FFF2-40B4-BE49-F238E27FC236}">
                  <a16:creationId xmlns:a16="http://schemas.microsoft.com/office/drawing/2014/main" id="{1F290C29-CBE0-4229-8AC2-43554D47267F}"/>
                </a:ext>
              </a:extLst>
            </p:cNvPr>
            <p:cNvCxnSpPr/>
            <p:nvPr/>
          </p:nvCxnSpPr>
          <p:spPr>
            <a:xfrm>
              <a:off x="8487052" y="2059619"/>
              <a:ext cx="2228296" cy="14204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uora yhdysviiva 6">
              <a:extLst>
                <a:ext uri="{FF2B5EF4-FFF2-40B4-BE49-F238E27FC236}">
                  <a16:creationId xmlns:a16="http://schemas.microsoft.com/office/drawing/2014/main" id="{7A76B066-E6A1-4CF4-940C-808C57B87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5301" y="2212019"/>
              <a:ext cx="3480047" cy="132556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9CBA0514-C42D-44F7-BDB0-C7C5332A3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5301" y="3507690"/>
              <a:ext cx="3755254" cy="4024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F6B678CB-25BE-49E1-8A5C-E22EE8B76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6120" y="3507690"/>
              <a:ext cx="3524435" cy="121523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94F1EECA-169F-4E53-95EA-72B10107A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6120" y="4722920"/>
              <a:ext cx="1571348" cy="1035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727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004" y="170715"/>
            <a:ext cx="5823661" cy="753241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Kemiallinen evoluutio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3113" y="1366774"/>
            <a:ext cx="2553782" cy="4999999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kemiallisessa evoluutiossa syntyi elämälle tärkeitä aineita, jotka liittyivät yhteen</a:t>
            </a:r>
          </a:p>
          <a:p>
            <a:pPr marL="0" indent="0">
              <a:buNone/>
            </a:pPr>
            <a:r>
              <a:rPr lang="fi-FI" sz="2300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fi-FI" sz="2300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fi-FI" sz="2300" dirty="0" err="1">
                <a:solidFill>
                  <a:schemeClr val="accent1">
                    <a:lumMod val="75000"/>
                  </a:schemeClr>
                </a:solidFill>
              </a:rPr>
              <a:t>chemical</a:t>
            </a:r>
            <a:r>
              <a:rPr lang="fi-FI" sz="2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2300" dirty="0" err="1">
                <a:solidFill>
                  <a:schemeClr val="accent1">
                    <a:lumMod val="75000"/>
                  </a:schemeClr>
                </a:solidFill>
              </a:rPr>
              <a:t>evolution</a:t>
            </a:r>
            <a:r>
              <a:rPr lang="fi-FI" sz="2300" dirty="0">
                <a:solidFill>
                  <a:schemeClr val="accent1">
                    <a:lumMod val="75000"/>
                  </a:schemeClr>
                </a:solidFill>
              </a:rPr>
              <a:t>? (9.14)</a:t>
            </a:r>
          </a:p>
          <a:p>
            <a:pPr marL="0" indent="0">
              <a:buNone/>
            </a:pPr>
            <a:r>
              <a:rPr lang="fi-FI" sz="23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https://www.youtube.com/watch?v=mRzxTzKIsp8</a:t>
            </a:r>
            <a:r>
              <a:rPr lang="fi-FI" sz="23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fi-FI" sz="2300" dirty="0">
                <a:solidFill>
                  <a:schemeClr val="accent1">
                    <a:lumMod val="75000"/>
                  </a:schemeClr>
                </a:solidFill>
              </a:rPr>
              <a:t>Miller-</a:t>
            </a:r>
            <a:r>
              <a:rPr lang="fi-FI" sz="2300" dirty="0" err="1">
                <a:solidFill>
                  <a:schemeClr val="accent1">
                    <a:lumMod val="75000"/>
                  </a:schemeClr>
                </a:solidFill>
              </a:rPr>
              <a:t>Ureyn</a:t>
            </a:r>
            <a:r>
              <a:rPr lang="fi-FI" sz="2300" dirty="0">
                <a:solidFill>
                  <a:schemeClr val="accent1">
                    <a:lumMod val="75000"/>
                  </a:schemeClr>
                </a:solidFill>
              </a:rPr>
              <a:t> koe(7.30) </a:t>
            </a:r>
            <a:r>
              <a:rPr lang="fi-FI" sz="23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https://www.youtube.com/watch?v=NNijmxsKGbc</a:t>
            </a:r>
            <a:endParaRPr lang="fi-FI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2D99FD1-2881-4B86-AD6B-84391DA4E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739" y="923956"/>
            <a:ext cx="8435830" cy="55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24363-49E0-41BB-B226-BDD9C2CA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Alkusolun synty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D6B45-6847-42B2-BC5B-F369C026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5257800" cy="468551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Elämän rakennusaineet kerääntyivät kalvorakkulan sisään. LUCA = </a:t>
            </a:r>
            <a:r>
              <a:rPr lang="fi-FI" dirty="0" err="1"/>
              <a:t>Last</a:t>
            </a:r>
            <a:r>
              <a:rPr lang="fi-FI" dirty="0"/>
              <a:t> Universal </a:t>
            </a:r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Ancestor</a:t>
            </a:r>
            <a:r>
              <a:rPr lang="fi-FI" dirty="0"/>
              <a:t>, kaikkien nykyisten elollisten eliöiden viimeinen yhteinen </a:t>
            </a:r>
            <a:r>
              <a:rPr lang="fi-FI" dirty="0" err="1"/>
              <a:t>kantamuoto</a:t>
            </a:r>
            <a:r>
              <a:rPr lang="fi-FI" dirty="0"/>
              <a:t>, yli 3,5 </a:t>
            </a:r>
            <a:r>
              <a:rPr lang="fi-FI" dirty="0" err="1"/>
              <a:t>mrd</a:t>
            </a:r>
            <a:r>
              <a:rPr lang="fi-FI" dirty="0"/>
              <a:t> v sitten todennäköisesti kuumien aukkojen lähellä merien pohjassa (3,5-4,3 </a:t>
            </a:r>
            <a:r>
              <a:rPr lang="fi-FI" dirty="0" err="1"/>
              <a:t>mrd</a:t>
            </a:r>
            <a:r>
              <a:rPr lang="fi-FI" dirty="0"/>
              <a:t> v sitten?).</a:t>
            </a:r>
          </a:p>
          <a:p>
            <a:r>
              <a:rPr lang="fi-FI" b="1" dirty="0"/>
              <a:t>biologisen evoluution </a:t>
            </a:r>
            <a:r>
              <a:rPr lang="fi-FI" dirty="0"/>
              <a:t>alku</a:t>
            </a:r>
          </a:p>
          <a:p>
            <a:r>
              <a:rPr lang="fi-FI" dirty="0"/>
              <a:t>ensimmäisiä eliöitä olivat </a:t>
            </a:r>
            <a:r>
              <a:rPr lang="fi-FI" dirty="0" err="1"/>
              <a:t>arkeonit</a:t>
            </a:r>
            <a:r>
              <a:rPr lang="fi-FI" dirty="0"/>
              <a:t> ja bakteerit</a:t>
            </a:r>
          </a:p>
          <a:p>
            <a:r>
              <a:rPr lang="fi-FI" b="1" dirty="0" err="1"/>
              <a:t>kemosynteesi</a:t>
            </a:r>
            <a:r>
              <a:rPr lang="fi-FI" b="1" dirty="0"/>
              <a:t> </a:t>
            </a:r>
            <a:r>
              <a:rPr lang="fi-FI" dirty="0"/>
              <a:t>kehittyi</a:t>
            </a:r>
            <a:endParaRPr lang="fi-FI" b="1" dirty="0"/>
          </a:p>
          <a:p>
            <a:endParaRPr lang="fi-FI" dirty="0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CC50E4BA-56B0-47AF-BCAE-C84F4C79BC44}"/>
              </a:ext>
            </a:extLst>
          </p:cNvPr>
          <p:cNvGrpSpPr/>
          <p:nvPr/>
        </p:nvGrpSpPr>
        <p:grpSpPr>
          <a:xfrm>
            <a:off x="6467326" y="1617406"/>
            <a:ext cx="5545235" cy="3849329"/>
            <a:chOff x="6467326" y="1617406"/>
            <a:chExt cx="5545235" cy="3849329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5BD4A80-AF56-426B-BD71-91EF6BC8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7326" y="1617406"/>
              <a:ext cx="5545235" cy="3849329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1034DD54-8801-4152-9F29-FB229CF10354}"/>
                </a:ext>
              </a:extLst>
            </p:cNvPr>
            <p:cNvGrpSpPr/>
            <p:nvPr/>
          </p:nvGrpSpPr>
          <p:grpSpPr>
            <a:xfrm>
              <a:off x="7235301" y="2059619"/>
              <a:ext cx="3755254" cy="2673659"/>
              <a:chOff x="7235301" y="2059619"/>
              <a:chExt cx="3755254" cy="2673659"/>
            </a:xfrm>
          </p:grpSpPr>
          <p:cxnSp>
            <p:nvCxnSpPr>
              <p:cNvPr id="6" name="Suora yhdysviiva 5">
                <a:extLst>
                  <a:ext uri="{FF2B5EF4-FFF2-40B4-BE49-F238E27FC236}">
                    <a16:creationId xmlns:a16="http://schemas.microsoft.com/office/drawing/2014/main" id="{1F290C29-CBE0-4229-8AC2-43554D47267F}"/>
                  </a:ext>
                </a:extLst>
              </p:cNvPr>
              <p:cNvCxnSpPr/>
              <p:nvPr/>
            </p:nvCxnSpPr>
            <p:spPr>
              <a:xfrm>
                <a:off x="8487052" y="2059619"/>
                <a:ext cx="2228296" cy="14204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uora yhdysviiva 6">
                <a:extLst>
                  <a:ext uri="{FF2B5EF4-FFF2-40B4-BE49-F238E27FC236}">
                    <a16:creationId xmlns:a16="http://schemas.microsoft.com/office/drawing/2014/main" id="{7A76B066-E6A1-4CF4-940C-808C57B879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2212019"/>
                <a:ext cx="3480047" cy="132556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uora yhdysviiva 9">
                <a:extLst>
                  <a:ext uri="{FF2B5EF4-FFF2-40B4-BE49-F238E27FC236}">
                    <a16:creationId xmlns:a16="http://schemas.microsoft.com/office/drawing/2014/main" id="{9CBA0514-C42D-44F7-BDB0-C7C5332A34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3507690"/>
                <a:ext cx="3755254" cy="40249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F6B678CB-25BE-49E1-8A5C-E22EE8B76E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3507690"/>
                <a:ext cx="3524435" cy="121523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uora yhdysviiva 15">
                <a:extLst>
                  <a:ext uri="{FF2B5EF4-FFF2-40B4-BE49-F238E27FC236}">
                    <a16:creationId xmlns:a16="http://schemas.microsoft.com/office/drawing/2014/main" id="{94F1EECA-169F-4E53-95EA-72B10107AD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4722920"/>
                <a:ext cx="1571348" cy="1035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Kertomerkki 8">
            <a:extLst>
              <a:ext uri="{FF2B5EF4-FFF2-40B4-BE49-F238E27FC236}">
                <a16:creationId xmlns:a16="http://schemas.microsoft.com/office/drawing/2014/main" id="{8781C5E9-2252-47DE-B35D-784F360B67EE}"/>
              </a:ext>
            </a:extLst>
          </p:cNvPr>
          <p:cNvSpPr/>
          <p:nvPr/>
        </p:nvSpPr>
        <p:spPr>
          <a:xfrm>
            <a:off x="10284780" y="2059619"/>
            <a:ext cx="568171" cy="51097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81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72642EB-2788-4F55-99AB-C084EED8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970" y="3727163"/>
            <a:ext cx="11488389" cy="47565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824363-49E0-41BB-B226-BDD9C2CA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Fotosynteesi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D6B45-6847-42B2-BC5B-F369C026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5257800" cy="4685514"/>
          </a:xfrm>
        </p:spPr>
        <p:txBody>
          <a:bodyPr>
            <a:normAutofit fontScale="92500"/>
          </a:bodyPr>
          <a:lstStyle/>
          <a:p>
            <a:r>
              <a:rPr lang="fi-FI" dirty="0"/>
              <a:t>Fotosynteesi kehittyi 3,5 </a:t>
            </a:r>
            <a:r>
              <a:rPr lang="fi-FI" dirty="0" err="1"/>
              <a:t>mrd</a:t>
            </a:r>
            <a:r>
              <a:rPr lang="fi-FI" dirty="0"/>
              <a:t> vuotta sitten.</a:t>
            </a:r>
          </a:p>
          <a:p>
            <a:r>
              <a:rPr lang="fi-FI" dirty="0"/>
              <a:t>Syanobakteerit eli sinilevät olivat ensimmäisiä yhteyttäviä eliöitä.</a:t>
            </a:r>
          </a:p>
          <a:p>
            <a:r>
              <a:rPr lang="fi-FI" b="1" dirty="0"/>
              <a:t>Happea </a:t>
            </a:r>
            <a:r>
              <a:rPr lang="fi-FI" dirty="0"/>
              <a:t>alkoi vapautua meristä kaasukehään 2 </a:t>
            </a:r>
            <a:r>
              <a:rPr lang="fi-FI" dirty="0" err="1"/>
              <a:t>mrd</a:t>
            </a:r>
            <a:r>
              <a:rPr lang="fi-FI" dirty="0"/>
              <a:t> vuotta sitten.</a:t>
            </a:r>
          </a:p>
          <a:p>
            <a:r>
              <a:rPr lang="fi-FI" dirty="0"/>
              <a:t>Happi oli myrkyllistä useille esitumallisille. Moni laji kuoli sukupuuttoon.</a:t>
            </a:r>
          </a:p>
          <a:p>
            <a:r>
              <a:rPr lang="fi-FI" dirty="0"/>
              <a:t>Aerobisiin olosuhteisiin sopeutuneille kehittyi </a:t>
            </a:r>
            <a:r>
              <a:rPr lang="fi-FI" b="1" dirty="0"/>
              <a:t>soluhengitys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AEAB3557-C405-4C12-B341-94716172CAFD}"/>
              </a:ext>
            </a:extLst>
          </p:cNvPr>
          <p:cNvGrpSpPr/>
          <p:nvPr/>
        </p:nvGrpSpPr>
        <p:grpSpPr>
          <a:xfrm>
            <a:off x="6636970" y="12994"/>
            <a:ext cx="5545235" cy="3849329"/>
            <a:chOff x="6467326" y="1617406"/>
            <a:chExt cx="5545235" cy="3849329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5BD4A80-AF56-426B-BD71-91EF6BC8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7326" y="1617406"/>
              <a:ext cx="5545235" cy="3849329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1034DD54-8801-4152-9F29-FB229CF10354}"/>
                </a:ext>
              </a:extLst>
            </p:cNvPr>
            <p:cNvGrpSpPr/>
            <p:nvPr/>
          </p:nvGrpSpPr>
          <p:grpSpPr>
            <a:xfrm>
              <a:off x="7235301" y="2059619"/>
              <a:ext cx="3755254" cy="2673659"/>
              <a:chOff x="7235301" y="2059619"/>
              <a:chExt cx="3755254" cy="2673659"/>
            </a:xfrm>
          </p:grpSpPr>
          <p:cxnSp>
            <p:nvCxnSpPr>
              <p:cNvPr id="6" name="Suora yhdysviiva 5">
                <a:extLst>
                  <a:ext uri="{FF2B5EF4-FFF2-40B4-BE49-F238E27FC236}">
                    <a16:creationId xmlns:a16="http://schemas.microsoft.com/office/drawing/2014/main" id="{1F290C29-CBE0-4229-8AC2-43554D47267F}"/>
                  </a:ext>
                </a:extLst>
              </p:cNvPr>
              <p:cNvCxnSpPr/>
              <p:nvPr/>
            </p:nvCxnSpPr>
            <p:spPr>
              <a:xfrm>
                <a:off x="8487052" y="2059619"/>
                <a:ext cx="2228296" cy="14204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uora yhdysviiva 6">
                <a:extLst>
                  <a:ext uri="{FF2B5EF4-FFF2-40B4-BE49-F238E27FC236}">
                    <a16:creationId xmlns:a16="http://schemas.microsoft.com/office/drawing/2014/main" id="{7A76B066-E6A1-4CF4-940C-808C57B879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2212019"/>
                <a:ext cx="3480047" cy="132556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uora yhdysviiva 9">
                <a:extLst>
                  <a:ext uri="{FF2B5EF4-FFF2-40B4-BE49-F238E27FC236}">
                    <a16:creationId xmlns:a16="http://schemas.microsoft.com/office/drawing/2014/main" id="{9CBA0514-C42D-44F7-BDB0-C7C5332A34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3507690"/>
                <a:ext cx="3755254" cy="40249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F6B678CB-25BE-49E1-8A5C-E22EE8B76E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3507690"/>
                <a:ext cx="3524435" cy="121523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uora yhdysviiva 15">
                <a:extLst>
                  <a:ext uri="{FF2B5EF4-FFF2-40B4-BE49-F238E27FC236}">
                    <a16:creationId xmlns:a16="http://schemas.microsoft.com/office/drawing/2014/main" id="{94F1EECA-169F-4E53-95EA-72B10107AD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4722920"/>
                <a:ext cx="1571348" cy="1035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Kertomerkki 8">
            <a:extLst>
              <a:ext uri="{FF2B5EF4-FFF2-40B4-BE49-F238E27FC236}">
                <a16:creationId xmlns:a16="http://schemas.microsoft.com/office/drawing/2014/main" id="{8781C5E9-2252-47DE-B35D-784F360B67EE}"/>
              </a:ext>
            </a:extLst>
          </p:cNvPr>
          <p:cNvSpPr/>
          <p:nvPr/>
        </p:nvSpPr>
        <p:spPr>
          <a:xfrm>
            <a:off x="8860882" y="1045674"/>
            <a:ext cx="568171" cy="51097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Kertomerkki 12">
            <a:extLst>
              <a:ext uri="{FF2B5EF4-FFF2-40B4-BE49-F238E27FC236}">
                <a16:creationId xmlns:a16="http://schemas.microsoft.com/office/drawing/2014/main" id="{631BD31E-11E4-4717-8C83-47E09D7806D7}"/>
              </a:ext>
            </a:extLst>
          </p:cNvPr>
          <p:cNvSpPr/>
          <p:nvPr/>
        </p:nvSpPr>
        <p:spPr>
          <a:xfrm>
            <a:off x="10884992" y="1701045"/>
            <a:ext cx="568171" cy="51097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B29E16-CC36-4758-B59E-716540BAAB57}"/>
              </a:ext>
            </a:extLst>
          </p:cNvPr>
          <p:cNvSpPr txBox="1"/>
          <p:nvPr/>
        </p:nvSpPr>
        <p:spPr>
          <a:xfrm>
            <a:off x="4109884" y="6250393"/>
            <a:ext cx="238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400" dirty="0" err="1"/>
              <a:t>Stromatoliitteja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4940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24363-49E0-41BB-B226-BDD9C2CA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66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Aitotumallisten kehittyminen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D6B45-6847-42B2-BC5B-F369C026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5257800" cy="2610034"/>
          </a:xfrm>
        </p:spPr>
        <p:txBody>
          <a:bodyPr>
            <a:normAutofit fontScale="92500"/>
          </a:bodyPr>
          <a:lstStyle/>
          <a:p>
            <a:r>
              <a:rPr lang="fi-FI" dirty="0"/>
              <a:t>1,5 </a:t>
            </a:r>
            <a:r>
              <a:rPr lang="fi-FI" dirty="0" err="1"/>
              <a:t>mrd</a:t>
            </a:r>
            <a:r>
              <a:rPr lang="fi-FI" dirty="0"/>
              <a:t> vuotta sitten kehittyi tuma</a:t>
            </a:r>
          </a:p>
          <a:p>
            <a:r>
              <a:rPr lang="fi-FI" b="1" dirty="0" err="1"/>
              <a:t>Endosymbioositeorian</a:t>
            </a:r>
            <a:r>
              <a:rPr lang="fi-FI" dirty="0"/>
              <a:t> mukaan viherhiukkaset ja mitokondriot kehittyivät solun sisään siirtyneistä bakteereista.</a:t>
            </a:r>
          </a:p>
          <a:p>
            <a:r>
              <a:rPr lang="fi-FI" dirty="0"/>
              <a:t>1,3 </a:t>
            </a:r>
            <a:r>
              <a:rPr lang="fi-FI" dirty="0" err="1"/>
              <a:t>mrd</a:t>
            </a:r>
            <a:r>
              <a:rPr lang="fi-FI" dirty="0"/>
              <a:t> vuotta sitten otsonikerros.</a:t>
            </a:r>
          </a:p>
          <a:p>
            <a:endParaRPr lang="fi-FI" dirty="0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846FAB82-579A-4FF9-9C05-1BE2FDC74274}"/>
              </a:ext>
            </a:extLst>
          </p:cNvPr>
          <p:cNvGrpSpPr/>
          <p:nvPr/>
        </p:nvGrpSpPr>
        <p:grpSpPr>
          <a:xfrm>
            <a:off x="6467326" y="1617406"/>
            <a:ext cx="5545235" cy="3849329"/>
            <a:chOff x="6467326" y="1617406"/>
            <a:chExt cx="5545235" cy="3849329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5BD4A80-AF56-426B-BD71-91EF6BC8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7326" y="1617406"/>
              <a:ext cx="5545235" cy="3849329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1034DD54-8801-4152-9F29-FB229CF10354}"/>
                </a:ext>
              </a:extLst>
            </p:cNvPr>
            <p:cNvGrpSpPr/>
            <p:nvPr/>
          </p:nvGrpSpPr>
          <p:grpSpPr>
            <a:xfrm>
              <a:off x="7235301" y="2059619"/>
              <a:ext cx="3755254" cy="2673659"/>
              <a:chOff x="7235301" y="2059619"/>
              <a:chExt cx="3755254" cy="2673659"/>
            </a:xfrm>
          </p:grpSpPr>
          <p:cxnSp>
            <p:nvCxnSpPr>
              <p:cNvPr id="6" name="Suora yhdysviiva 5">
                <a:extLst>
                  <a:ext uri="{FF2B5EF4-FFF2-40B4-BE49-F238E27FC236}">
                    <a16:creationId xmlns:a16="http://schemas.microsoft.com/office/drawing/2014/main" id="{1F290C29-CBE0-4229-8AC2-43554D47267F}"/>
                  </a:ext>
                </a:extLst>
              </p:cNvPr>
              <p:cNvCxnSpPr/>
              <p:nvPr/>
            </p:nvCxnSpPr>
            <p:spPr>
              <a:xfrm>
                <a:off x="8487052" y="2059619"/>
                <a:ext cx="2228296" cy="14204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uora yhdysviiva 6">
                <a:extLst>
                  <a:ext uri="{FF2B5EF4-FFF2-40B4-BE49-F238E27FC236}">
                    <a16:creationId xmlns:a16="http://schemas.microsoft.com/office/drawing/2014/main" id="{7A76B066-E6A1-4CF4-940C-808C57B879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2212019"/>
                <a:ext cx="3480047" cy="132556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uora yhdysviiva 9">
                <a:extLst>
                  <a:ext uri="{FF2B5EF4-FFF2-40B4-BE49-F238E27FC236}">
                    <a16:creationId xmlns:a16="http://schemas.microsoft.com/office/drawing/2014/main" id="{9CBA0514-C42D-44F7-BDB0-C7C5332A34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35301" y="3507690"/>
                <a:ext cx="3755254" cy="40249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>
                <a:extLst>
                  <a:ext uri="{FF2B5EF4-FFF2-40B4-BE49-F238E27FC236}">
                    <a16:creationId xmlns:a16="http://schemas.microsoft.com/office/drawing/2014/main" id="{F6B678CB-25BE-49E1-8A5C-E22EE8B76E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3507690"/>
                <a:ext cx="3524435" cy="121523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uora yhdysviiva 15">
                <a:extLst>
                  <a:ext uri="{FF2B5EF4-FFF2-40B4-BE49-F238E27FC236}">
                    <a16:creationId xmlns:a16="http://schemas.microsoft.com/office/drawing/2014/main" id="{94F1EECA-169F-4E53-95EA-72B10107AD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6120" y="4722920"/>
                <a:ext cx="1571348" cy="1035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Kertomerkki 8">
            <a:extLst>
              <a:ext uri="{FF2B5EF4-FFF2-40B4-BE49-F238E27FC236}">
                <a16:creationId xmlns:a16="http://schemas.microsoft.com/office/drawing/2014/main" id="{8781C5E9-2252-47DE-B35D-784F360B67EE}"/>
              </a:ext>
            </a:extLst>
          </p:cNvPr>
          <p:cNvSpPr/>
          <p:nvPr/>
        </p:nvSpPr>
        <p:spPr>
          <a:xfrm>
            <a:off x="8944251" y="3869586"/>
            <a:ext cx="568171" cy="51097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C2E46EA-0700-4495-826A-BF886A4E3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" t="16696"/>
          <a:stretch/>
        </p:blipFill>
        <p:spPr>
          <a:xfrm>
            <a:off x="838200" y="4072934"/>
            <a:ext cx="4392053" cy="2785066"/>
          </a:xfrm>
          <a:prstGeom prst="rect">
            <a:avLst/>
          </a:prstGeom>
        </p:spPr>
      </p:pic>
      <p:sp>
        <p:nvSpPr>
          <p:cNvPr id="15" name="Kertomerkki 14">
            <a:extLst>
              <a:ext uri="{FF2B5EF4-FFF2-40B4-BE49-F238E27FC236}">
                <a16:creationId xmlns:a16="http://schemas.microsoft.com/office/drawing/2014/main" id="{72293B96-08B1-4F6B-B374-0C5861DD4286}"/>
              </a:ext>
            </a:extLst>
          </p:cNvPr>
          <p:cNvSpPr/>
          <p:nvPr/>
        </p:nvSpPr>
        <p:spPr>
          <a:xfrm>
            <a:off x="8251794" y="4087716"/>
            <a:ext cx="568171" cy="51097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5DFBCBF4-41AF-4ABD-9672-C94EF019121F}"/>
              </a:ext>
            </a:extLst>
          </p:cNvPr>
          <p:cNvSpPr txBox="1">
            <a:spLocks/>
          </p:cNvSpPr>
          <p:nvPr/>
        </p:nvSpPr>
        <p:spPr>
          <a:xfrm>
            <a:off x="838200" y="1509205"/>
            <a:ext cx="5257800" cy="2610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1,5 mrd vuotta sitten kehittyi tuma</a:t>
            </a:r>
          </a:p>
          <a:p>
            <a:r>
              <a:rPr lang="fi-FI" b="1"/>
              <a:t>Endosymbioositeorian</a:t>
            </a:r>
            <a:r>
              <a:rPr lang="fi-FI"/>
              <a:t> mukaan viherhiukkaset ja mitokondriot kehittyivät solun sisään siirtyneistä bakteereista.</a:t>
            </a:r>
          </a:p>
          <a:p>
            <a:r>
              <a:rPr lang="fi-FI"/>
              <a:t>1,3 mrd vuotta sitten otsonikerros.</a:t>
            </a:r>
          </a:p>
          <a:p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9970040E-6BB6-4DE7-8A0E-C810D1AB0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" t="16696"/>
          <a:stretch/>
        </p:blipFill>
        <p:spPr>
          <a:xfrm>
            <a:off x="838200" y="4090690"/>
            <a:ext cx="4392053" cy="27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8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2D60517C314989D813E3C215F105" ma:contentTypeVersion="31" ma:contentTypeDescription="Create a new document." ma:contentTypeScope="" ma:versionID="c58eb16e0a4d3060c4364aecb1ba8665">
  <xsd:schema xmlns:xsd="http://www.w3.org/2001/XMLSchema" xmlns:xs="http://www.w3.org/2001/XMLSchema" xmlns:p="http://schemas.microsoft.com/office/2006/metadata/properties" xmlns:ns3="bca42fc1-4880-40d4-8ef3-5377c753750d" xmlns:ns4="38de771e-5b7d-459a-b0ec-5eb01b48c5e9" targetNamespace="http://schemas.microsoft.com/office/2006/metadata/properties" ma:root="true" ma:fieldsID="3fc8f8f65a893bdb5d4ead1f7a043a6a" ns3:_="" ns4:_="">
    <xsd:import namespace="bca42fc1-4880-40d4-8ef3-5377c753750d"/>
    <xsd:import namespace="38de771e-5b7d-459a-b0ec-5eb01b48c5e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fc1-4880-40d4-8ef3-5377c753750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771e-5b7d-459a-b0ec-5eb01b48c5e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ca42fc1-4880-40d4-8ef3-5377c753750d">
      <UserInfo>
        <DisplayName/>
        <AccountId xsi:nil="true"/>
        <AccountType/>
      </UserInfo>
    </Student_Groups>
    <Templates xmlns="bca42fc1-4880-40d4-8ef3-5377c753750d" xsi:nil="true"/>
    <TeamsChannelId xmlns="bca42fc1-4880-40d4-8ef3-5377c753750d" xsi:nil="true"/>
    <NotebookType xmlns="bca42fc1-4880-40d4-8ef3-5377c753750d" xsi:nil="true"/>
    <Students xmlns="bca42fc1-4880-40d4-8ef3-5377c753750d">
      <UserInfo>
        <DisplayName/>
        <AccountId xsi:nil="true"/>
        <AccountType/>
      </UserInfo>
    </Students>
    <Math_Settings xmlns="bca42fc1-4880-40d4-8ef3-5377c753750d" xsi:nil="true"/>
    <FolderType xmlns="bca42fc1-4880-40d4-8ef3-5377c753750d" xsi:nil="true"/>
    <Owner xmlns="bca42fc1-4880-40d4-8ef3-5377c753750d">
      <UserInfo>
        <DisplayName/>
        <AccountId xsi:nil="true"/>
        <AccountType/>
      </UserInfo>
    </Owner>
    <Has_Teacher_Only_SectionGroup xmlns="bca42fc1-4880-40d4-8ef3-5377c753750d" xsi:nil="true"/>
    <DefaultSectionNames xmlns="bca42fc1-4880-40d4-8ef3-5377c753750d" xsi:nil="true"/>
    <AppVersion xmlns="bca42fc1-4880-40d4-8ef3-5377c753750d" xsi:nil="true"/>
    <Invited_Teachers xmlns="bca42fc1-4880-40d4-8ef3-5377c753750d" xsi:nil="true"/>
    <Invited_Students xmlns="bca42fc1-4880-40d4-8ef3-5377c753750d" xsi:nil="true"/>
    <IsNotebookLocked xmlns="bca42fc1-4880-40d4-8ef3-5377c753750d" xsi:nil="true"/>
    <Teachers xmlns="bca42fc1-4880-40d4-8ef3-5377c753750d">
      <UserInfo>
        <DisplayName/>
        <AccountId xsi:nil="true"/>
        <AccountType/>
      </UserInfo>
    </Teachers>
    <Is_Collaboration_Space_Locked xmlns="bca42fc1-4880-40d4-8ef3-5377c753750d" xsi:nil="true"/>
    <CultureName xmlns="bca42fc1-4880-40d4-8ef3-5377c753750d" xsi:nil="true"/>
    <Self_Registration_Enabled xmlns="bca42fc1-4880-40d4-8ef3-5377c753750d" xsi:nil="true"/>
  </documentManagement>
</p:properties>
</file>

<file path=customXml/itemProps1.xml><?xml version="1.0" encoding="utf-8"?>
<ds:datastoreItem xmlns:ds="http://schemas.openxmlformats.org/officeDocument/2006/customXml" ds:itemID="{E6A37AF1-8380-4D9C-A212-2C8759953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42fc1-4880-40d4-8ef3-5377c753750d"/>
    <ds:schemaRef ds:uri="38de771e-5b7d-459a-b0ec-5eb01b48c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B6CB12-4171-4B8F-AEBF-33C475591C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397D07-6CD5-481F-B320-891B34EDB182}">
  <ds:schemaRefs>
    <ds:schemaRef ds:uri="bca42fc1-4880-40d4-8ef3-5377c75375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de771e-5b7d-459a-b0ec-5eb01b48c5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393</Words>
  <Application>Microsoft Office PowerPoint</Application>
  <PresentationFormat>Laajakuva</PresentationFormat>
  <Paragraphs>68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9. Elämän esiaika</vt:lpstr>
      <vt:lpstr>Käsitteet</vt:lpstr>
      <vt:lpstr>Maapallon synty</vt:lpstr>
      <vt:lpstr>PowerPoint-esitys</vt:lpstr>
      <vt:lpstr>Elämän esiaika (prekambrinen)</vt:lpstr>
      <vt:lpstr>Kemiallinen evoluutio</vt:lpstr>
      <vt:lpstr>Alkusolun synty</vt:lpstr>
      <vt:lpstr>Fotosynteesi</vt:lpstr>
      <vt:lpstr>Aitotumallisten kehittyminen</vt:lpstr>
      <vt:lpstr>Endosymbioosi ja eliökunnan sukupuu</vt:lpstr>
      <vt:lpstr>Monisoluisuus ja suvullinen lisääntyminen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Ukkola</dc:creator>
  <cp:lastModifiedBy>Katri Sarlund</cp:lastModifiedBy>
  <cp:revision>25</cp:revision>
  <dcterms:created xsi:type="dcterms:W3CDTF">2021-02-10T12:11:06Z</dcterms:created>
  <dcterms:modified xsi:type="dcterms:W3CDTF">2022-01-13T14:02:28Z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0x010100EA572D60517C314989D813E3C215F105</vt:lpwstr>
  </property>
</Properties>
</file>