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1"/>
  </p:notesMasterIdLst>
  <p:sldIdLst>
    <p:sldId id="256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005" autoAdjust="0"/>
    <p:restoredTop sz="94621" autoAdjust="0"/>
  </p:normalViewPr>
  <p:slideViewPr>
    <p:cSldViewPr>
      <p:cViewPr varScale="1">
        <p:scale>
          <a:sx n="67" d="100"/>
          <a:sy n="67" d="100"/>
        </p:scale>
        <p:origin x="756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31637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43457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7654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2035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Miten todellisuus tapahtuu?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u="sng" dirty="0" smtClean="0"/>
              <a:t>Onko liike todellista?</a:t>
            </a:r>
            <a:endParaRPr lang="fi-FI" altLang="fi-FI" sz="2400" u="sng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Todellisuus, liike ja ajan kuluminen on filosofian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dirty="0" smtClean="0"/>
              <a:t>historiassa nähty monella tavalla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Yksi tapa on kiistää liike ja muutos ja korostaa kaiken pysyvyyttä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Liike ja muutos eivät ole todellisia, vaan aistiemme tuottamaa harhaa, kuten esimerkiksi se, että aurinko kiertäisi maapalloa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Antiikin kreikassa oli tavallista ajatella, että perustavimmat asiat maailmassa ovat muuttumattomia ja muutos on vain näennäistä tai peräti epätodellista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Tämä liittyy myös ajatukseen siitä, että järki on parempi tapa hankkia luotettavaa tietoa, kuin havainto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6543748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err="1"/>
              <a:t>Zenonin</a:t>
            </a:r>
            <a:r>
              <a:rPr lang="fi-FI" altLang="fi-FI" dirty="0"/>
              <a:t> paradoksit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Kreikkalainen </a:t>
            </a:r>
            <a:r>
              <a:rPr lang="fi-FI" dirty="0" err="1"/>
              <a:t>Zenon</a:t>
            </a:r>
            <a:r>
              <a:rPr lang="fi-FI" dirty="0"/>
              <a:t> uskoi todellisuuden olevan jakamaton ja muuttumaton ykseys. Hän muotoili paradokseja, jotka kyseenalaistavat </a:t>
            </a:r>
            <a:r>
              <a:rPr lang="fi-FI" dirty="0" smtClean="0"/>
              <a:t>liikkeen ja muutoksen mahdollisuuden</a:t>
            </a:r>
            <a:r>
              <a:rPr lang="fi-FI" dirty="0"/>
              <a:t>.</a:t>
            </a:r>
          </a:p>
          <a:p>
            <a:r>
              <a:rPr lang="fi-FI" dirty="0" err="1" smtClean="0"/>
              <a:t>Zenonin</a:t>
            </a:r>
            <a:r>
              <a:rPr lang="fi-FI" dirty="0" smtClean="0"/>
              <a:t> paradokseja:</a:t>
            </a:r>
            <a:endParaRPr lang="fi-FI" dirty="0"/>
          </a:p>
          <a:p>
            <a:pPr lvl="1"/>
            <a:r>
              <a:rPr lang="fi-FI" dirty="0" smtClean="0"/>
              <a:t>stadion-paradoksi </a:t>
            </a:r>
            <a:endParaRPr lang="fi-FI" dirty="0"/>
          </a:p>
          <a:p>
            <a:pPr lvl="1"/>
            <a:r>
              <a:rPr lang="fi-FI" dirty="0" err="1"/>
              <a:t>Akhilleus</a:t>
            </a:r>
            <a:r>
              <a:rPr lang="fi-FI" dirty="0"/>
              <a:t> ja </a:t>
            </a:r>
            <a:r>
              <a:rPr lang="fi-FI" dirty="0" smtClean="0"/>
              <a:t>kilpikonna -paradoksi</a:t>
            </a:r>
            <a:endParaRPr lang="fi-FI" dirty="0"/>
          </a:p>
          <a:p>
            <a:pPr lvl="1"/>
            <a:r>
              <a:rPr lang="fi-FI" dirty="0" smtClean="0"/>
              <a:t>nuoli-paradoksi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0886157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Kantin </a:t>
            </a:r>
            <a:r>
              <a:rPr lang="fi-FI" altLang="fi-FI" dirty="0" err="1"/>
              <a:t>antinomiat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Immanuel Kantin mukaan järkemme tuottaa perusteltuja väitteitä, joiden vastakohdat ovat myös perusteltuja</a:t>
            </a:r>
            <a:r>
              <a:rPr lang="fi-FI" dirty="0" smtClean="0"/>
              <a:t>. Joskus todellisuus ylittää järkemme rajat. Näin hän sanoi kommenttina </a:t>
            </a:r>
            <a:r>
              <a:rPr lang="fi-FI" dirty="0" err="1" smtClean="0"/>
              <a:t>Zenonin</a:t>
            </a:r>
            <a:r>
              <a:rPr lang="fi-FI" dirty="0" smtClean="0"/>
              <a:t> paradokseihin.</a:t>
            </a:r>
          </a:p>
          <a:p>
            <a:r>
              <a:rPr lang="fi-FI" dirty="0" smtClean="0"/>
              <a:t> </a:t>
            </a:r>
            <a:r>
              <a:rPr lang="fi-FI" dirty="0" smtClean="0"/>
              <a:t>Esim.:</a:t>
            </a:r>
          </a:p>
          <a:p>
            <a:pPr lvl="1"/>
            <a:r>
              <a:rPr lang="fi-FI" dirty="0" smtClean="0"/>
              <a:t>Ajalla </a:t>
            </a:r>
            <a:r>
              <a:rPr lang="fi-FI" dirty="0"/>
              <a:t>on </a:t>
            </a:r>
            <a:r>
              <a:rPr lang="fi-FI" dirty="0" smtClean="0"/>
              <a:t>alku. </a:t>
            </a:r>
            <a:r>
              <a:rPr lang="fi-FI" dirty="0"/>
              <a:t>/ Menneisyys jatkuu </a:t>
            </a:r>
            <a:r>
              <a:rPr lang="fi-FI" dirty="0" smtClean="0"/>
              <a:t>loputtomiin.</a:t>
            </a:r>
            <a:endParaRPr lang="fi-FI" dirty="0"/>
          </a:p>
          <a:p>
            <a:pPr lvl="1"/>
            <a:r>
              <a:rPr lang="fi-FI" dirty="0"/>
              <a:t>Aine </a:t>
            </a:r>
            <a:r>
              <a:rPr lang="fi-FI" dirty="0" smtClean="0"/>
              <a:t>koostuu </a:t>
            </a:r>
            <a:r>
              <a:rPr lang="fi-FI" dirty="0"/>
              <a:t>jakamattomista </a:t>
            </a:r>
            <a:r>
              <a:rPr lang="fi-FI" dirty="0" smtClean="0"/>
              <a:t>osista. </a:t>
            </a:r>
            <a:r>
              <a:rPr lang="fi-FI" dirty="0"/>
              <a:t>/ Aine jakautuu </a:t>
            </a:r>
            <a:r>
              <a:rPr lang="fi-FI" dirty="0" smtClean="0"/>
              <a:t>äärettömästi.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7396263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Muutos </a:t>
            </a:r>
            <a:r>
              <a:rPr lang="fi-FI" altLang="fi-FI" dirty="0"/>
              <a:t>ja pysyvyys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r>
              <a:rPr lang="fi-FI" dirty="0" smtClean="0"/>
              <a:t>Pysyvyyden rinnalla oli ajattelutapa, että kaikki todellisuus on itse asiassa jatkuvaa hidasta ja pienimuotoista muutosta</a:t>
            </a:r>
          </a:p>
          <a:p>
            <a:r>
              <a:rPr lang="fi-FI" dirty="0" smtClean="0"/>
              <a:t>Herakleitos</a:t>
            </a:r>
            <a:r>
              <a:rPr lang="fi-FI" dirty="0"/>
              <a:t>: </a:t>
            </a:r>
            <a:r>
              <a:rPr lang="fi-FI" dirty="0" smtClean="0"/>
              <a:t>”Kaikki virtaa. </a:t>
            </a:r>
            <a:r>
              <a:rPr lang="fi-FI" dirty="0"/>
              <a:t>E</a:t>
            </a:r>
            <a:r>
              <a:rPr lang="fi-FI" dirty="0" smtClean="0"/>
              <a:t>t </a:t>
            </a:r>
            <a:r>
              <a:rPr lang="fi-FI" dirty="0"/>
              <a:t>voi astua kahta kertaa samaan jokeen</a:t>
            </a:r>
            <a:r>
              <a:rPr lang="fi-FI" dirty="0" smtClean="0"/>
              <a:t>.”</a:t>
            </a:r>
            <a:endParaRPr lang="fi-FI" dirty="0"/>
          </a:p>
          <a:p>
            <a:r>
              <a:rPr lang="fi-FI" dirty="0" smtClean="0"/>
              <a:t>Prosessifilosofia</a:t>
            </a:r>
            <a:r>
              <a:rPr lang="fi-FI" dirty="0" smtClean="0"/>
              <a:t>ssa todellisuus ei koostu pysyvistä olioista ja niiden ominaisuuksista, vaan todellisuuden perustavat yksiköt ovat ajallisia prosesseja ja tapahtumia, jotka saattavat vain näyttäytyä meille suhteellisen pysyvinä esineinä ja olioina</a:t>
            </a:r>
            <a:endParaRPr lang="fi-FI" dirty="0"/>
          </a:p>
          <a:p>
            <a:r>
              <a:rPr lang="fi-FI" dirty="0"/>
              <a:t>Aistittava todellisuus muuttuu jatkuvasti, mutta eikö tieto edellytä jotain pysyvää?</a:t>
            </a:r>
          </a:p>
          <a:p>
            <a:r>
              <a:rPr lang="fi-FI" dirty="0"/>
              <a:t>Onko pysyvyys vain suhteellista?</a:t>
            </a:r>
          </a:p>
          <a:p>
            <a:r>
              <a:rPr lang="fi-FI" dirty="0"/>
              <a:t>Miten sitten voimme viitata </a:t>
            </a:r>
            <a:r>
              <a:rPr lang="fi-FI" dirty="0" err="1"/>
              <a:t>tiettyyn</a:t>
            </a:r>
            <a:r>
              <a:rPr lang="fi-FI" dirty="0"/>
              <a:t> </a:t>
            </a:r>
            <a:r>
              <a:rPr lang="fi-FI" dirty="0" smtClean="0"/>
              <a:t>olioon samalla </a:t>
            </a:r>
            <a:r>
              <a:rPr lang="fi-FI" dirty="0"/>
              <a:t>nimellä eri aikoina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9968949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4FD2DD6E-41AC-4D3A-A8B5-1111DEEF208D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2489</TotalTime>
  <Words>271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 Presentation</vt:lpstr>
      <vt:lpstr>Onko liike todellista?</vt:lpstr>
      <vt:lpstr>Zenonin paradoksit</vt:lpstr>
      <vt:lpstr>Kantin antinomiat</vt:lpstr>
      <vt:lpstr>Muutos ja pysyvyys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73</cp:revision>
  <dcterms:created xsi:type="dcterms:W3CDTF">2010-04-19T08:09:13Z</dcterms:created>
  <dcterms:modified xsi:type="dcterms:W3CDTF">2019-08-18T07:45:19Z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