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5"/>
  </p:notesMasterIdLst>
  <p:sldIdLst>
    <p:sldId id="256" r:id="rId6"/>
    <p:sldId id="257" r:id="rId7"/>
    <p:sldId id="258" r:id="rId8"/>
    <p:sldId id="259" r:id="rId9"/>
    <p:sldId id="260" r:id="rId10"/>
    <p:sldId id="267" r:id="rId11"/>
    <p:sldId id="261" r:id="rId12"/>
    <p:sldId id="271" r:id="rId13"/>
    <p:sldId id="282" r:id="rId14"/>
    <p:sldId id="268" r:id="rId15"/>
    <p:sldId id="262" r:id="rId16"/>
    <p:sldId id="263" r:id="rId17"/>
    <p:sldId id="275" r:id="rId18"/>
    <p:sldId id="264" r:id="rId19"/>
    <p:sldId id="265" r:id="rId20"/>
    <p:sldId id="281" r:id="rId21"/>
    <p:sldId id="266" r:id="rId22"/>
    <p:sldId id="274" r:id="rId23"/>
    <p:sldId id="27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41" autoAdjust="0"/>
  </p:normalViewPr>
  <p:slideViewPr>
    <p:cSldViewPr snapToGrid="0" snapToObjects="1">
      <p:cViewPr varScale="1">
        <p:scale>
          <a:sx n="68" d="100"/>
          <a:sy n="68" d="100"/>
        </p:scale>
        <p:origin x="616"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 Sarlund" userId="c85f864c-318c-49ac-ad75-aa14a143cc52" providerId="ADAL" clId="{DD6FCAC5-F8C0-4211-8E96-A267BF7871E2}"/>
    <pc:docChg chg="delSld modSld">
      <pc:chgData name="Katri Sarlund" userId="c85f864c-318c-49ac-ad75-aa14a143cc52" providerId="ADAL" clId="{DD6FCAC5-F8C0-4211-8E96-A267BF7871E2}" dt="2022-01-12T23:04:29.621" v="8" actId="2696"/>
      <pc:docMkLst>
        <pc:docMk/>
      </pc:docMkLst>
      <pc:sldChg chg="modSp">
        <pc:chgData name="Katri Sarlund" userId="c85f864c-318c-49ac-ad75-aa14a143cc52" providerId="ADAL" clId="{DD6FCAC5-F8C0-4211-8E96-A267BF7871E2}" dt="2022-01-12T23:04:11.305" v="5" actId="5793"/>
        <pc:sldMkLst>
          <pc:docMk/>
          <pc:sldMk cId="3713665577" sldId="266"/>
        </pc:sldMkLst>
        <pc:spChg chg="mod">
          <ac:chgData name="Katri Sarlund" userId="c85f864c-318c-49ac-ad75-aa14a143cc52" providerId="ADAL" clId="{DD6FCAC5-F8C0-4211-8E96-A267BF7871E2}" dt="2022-01-12T23:04:11.305" v="5" actId="5793"/>
          <ac:spMkLst>
            <pc:docMk/>
            <pc:sldMk cId="3713665577" sldId="266"/>
            <ac:spMk id="3" creationId="{00000000-0000-0000-0000-000000000000}"/>
          </ac:spMkLst>
        </pc:spChg>
      </pc:sldChg>
      <pc:sldChg chg="del">
        <pc:chgData name="Katri Sarlund" userId="c85f864c-318c-49ac-ad75-aa14a143cc52" providerId="ADAL" clId="{DD6FCAC5-F8C0-4211-8E96-A267BF7871E2}" dt="2022-01-12T23:04:22.774" v="6" actId="2696"/>
        <pc:sldMkLst>
          <pc:docMk/>
          <pc:sldMk cId="3229188081" sldId="269"/>
        </pc:sldMkLst>
      </pc:sldChg>
      <pc:sldChg chg="del">
        <pc:chgData name="Katri Sarlund" userId="c85f864c-318c-49ac-ad75-aa14a143cc52" providerId="ADAL" clId="{DD6FCAC5-F8C0-4211-8E96-A267BF7871E2}" dt="2022-01-12T23:04:22.791" v="7" actId="2696"/>
        <pc:sldMkLst>
          <pc:docMk/>
          <pc:sldMk cId="2100154421" sldId="270"/>
        </pc:sldMkLst>
      </pc:sldChg>
      <pc:sldChg chg="del">
        <pc:chgData name="Katri Sarlund" userId="c85f864c-318c-49ac-ad75-aa14a143cc52" providerId="ADAL" clId="{DD6FCAC5-F8C0-4211-8E96-A267BF7871E2}" dt="2022-01-12T23:03:59.292" v="0" actId="2696"/>
        <pc:sldMkLst>
          <pc:docMk/>
          <pc:sldMk cId="1358907816" sldId="273"/>
        </pc:sldMkLst>
      </pc:sldChg>
      <pc:sldChg chg="del">
        <pc:chgData name="Katri Sarlund" userId="c85f864c-318c-49ac-ad75-aa14a143cc52" providerId="ADAL" clId="{DD6FCAC5-F8C0-4211-8E96-A267BF7871E2}" dt="2022-01-12T23:04:01.998" v="3" actId="2696"/>
        <pc:sldMkLst>
          <pc:docMk/>
          <pc:sldMk cId="4285479078" sldId="276"/>
        </pc:sldMkLst>
      </pc:sldChg>
      <pc:sldChg chg="del">
        <pc:chgData name="Katri Sarlund" userId="c85f864c-318c-49ac-ad75-aa14a143cc52" providerId="ADAL" clId="{DD6FCAC5-F8C0-4211-8E96-A267BF7871E2}" dt="2022-01-12T23:04:29.621" v="8" actId="2696"/>
        <pc:sldMkLst>
          <pc:docMk/>
          <pc:sldMk cId="1519671345" sldId="277"/>
        </pc:sldMkLst>
      </pc:sldChg>
      <pc:sldChg chg="del">
        <pc:chgData name="Katri Sarlund" userId="c85f864c-318c-49ac-ad75-aa14a143cc52" providerId="ADAL" clId="{DD6FCAC5-F8C0-4211-8E96-A267BF7871E2}" dt="2022-01-12T23:03:59.661" v="1" actId="2696"/>
        <pc:sldMkLst>
          <pc:docMk/>
          <pc:sldMk cId="3911806306" sldId="279"/>
        </pc:sldMkLst>
      </pc:sldChg>
      <pc:sldChg chg="del">
        <pc:chgData name="Katri Sarlund" userId="c85f864c-318c-49ac-ad75-aa14a143cc52" providerId="ADAL" clId="{DD6FCAC5-F8C0-4211-8E96-A267BF7871E2}" dt="2022-01-12T23:04:00.109" v="2" actId="2696"/>
        <pc:sldMkLst>
          <pc:docMk/>
          <pc:sldMk cId="1678560539"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C78AB1-60F2-4DC7-94AD-0FD883CE5CD9}" type="datetimeFigureOut">
              <a:rPr lang="fi-FI" smtClean="0"/>
              <a:t>12.1.2022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88826-8A0F-4707-8C9C-133E38BDD58B}" type="slidenum">
              <a:rPr lang="fi-FI" smtClean="0"/>
              <a:t>‹#›</a:t>
            </a:fld>
            <a:endParaRPr lang="fi-FI"/>
          </a:p>
        </p:txBody>
      </p:sp>
    </p:spTree>
    <p:extLst>
      <p:ext uri="{BB962C8B-B14F-4D97-AF65-F5344CB8AC3E}">
        <p14:creationId xmlns:p14="http://schemas.microsoft.com/office/powerpoint/2010/main" val="4007255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fi.wikipedia.org/wiki/Havaijinhanhi#cite_note-Nene2-3" TargetMode="External"/><Relationship Id="rId3" Type="http://schemas.openxmlformats.org/officeDocument/2006/relationships/hyperlink" Target="https://fi.wikipedia.org/wiki/Havaijin_kieli" TargetMode="External"/><Relationship Id="rId7" Type="http://schemas.openxmlformats.org/officeDocument/2006/relationships/hyperlink" Target="https://fi.wikipedia.org/wiki/Havaijinhanhi#cite_note-Nene1-2"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fi.wikipedia.org/wiki/Hanhet" TargetMode="External"/><Relationship Id="rId5" Type="http://schemas.openxmlformats.org/officeDocument/2006/relationships/hyperlink" Target="https://fi.wikipedia.org/wiki/Kanadanhanhi" TargetMode="External"/><Relationship Id="rId4" Type="http://schemas.openxmlformats.org/officeDocument/2006/relationships/hyperlink" Target="https://fi.wikipedia.org/wiki/Havaiji" TargetMode="External"/><Relationship Id="rId9" Type="http://schemas.openxmlformats.org/officeDocument/2006/relationships/hyperlink" Target="https://fi.wikipedia.org/wiki/Vaarantunut_laj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b="1" dirty="0" err="1"/>
              <a:t>Havaijinhanhi</a:t>
            </a:r>
            <a:r>
              <a:rPr lang="fi-FI" dirty="0"/>
              <a:t> eli </a:t>
            </a:r>
            <a:r>
              <a:rPr lang="fi-FI" b="1" dirty="0" err="1"/>
              <a:t>nene</a:t>
            </a:r>
            <a:r>
              <a:rPr lang="fi-FI" dirty="0"/>
              <a:t> (</a:t>
            </a:r>
            <a:r>
              <a:rPr lang="fi-FI" i="1" dirty="0" err="1"/>
              <a:t>Branta</a:t>
            </a:r>
            <a:r>
              <a:rPr lang="fi-FI" i="1" dirty="0"/>
              <a:t> </a:t>
            </a:r>
            <a:r>
              <a:rPr lang="fi-FI" i="1" dirty="0" err="1"/>
              <a:t>sandvicensis</a:t>
            </a:r>
            <a:r>
              <a:rPr lang="fi-FI" dirty="0"/>
              <a:t>, </a:t>
            </a:r>
            <a:r>
              <a:rPr lang="fi-FI" dirty="0" err="1">
                <a:hlinkClick r:id="rId3" tooltip="Havaijin kieli"/>
              </a:rPr>
              <a:t>havaijiksi</a:t>
            </a:r>
            <a:r>
              <a:rPr lang="fi-FI" dirty="0"/>
              <a:t> </a:t>
            </a:r>
            <a:r>
              <a:rPr lang="fi-FI" i="1" dirty="0" err="1"/>
              <a:t>nēnē</a:t>
            </a:r>
            <a:r>
              <a:rPr lang="fi-FI" dirty="0"/>
              <a:t>) on </a:t>
            </a:r>
            <a:r>
              <a:rPr lang="fi-FI" dirty="0">
                <a:hlinkClick r:id="rId4" tooltip="Havaiji"/>
              </a:rPr>
              <a:t>Havaijin</a:t>
            </a:r>
            <a:r>
              <a:rPr lang="fi-FI" dirty="0"/>
              <a:t> </a:t>
            </a:r>
            <a:r>
              <a:rPr lang="fi-FI" dirty="0" err="1"/>
              <a:t>kansallislintu</a:t>
            </a:r>
            <a:r>
              <a:rPr lang="fi-FI" dirty="0"/>
              <a:t> ja </a:t>
            </a:r>
            <a:r>
              <a:rPr lang="fi-FI" dirty="0">
                <a:hlinkClick r:id="rId5" tooltip="Kanadanhanhi"/>
              </a:rPr>
              <a:t>kanadanhanhelle</a:t>
            </a:r>
            <a:r>
              <a:rPr lang="fi-FI" dirty="0"/>
              <a:t> sukua oleva </a:t>
            </a:r>
            <a:r>
              <a:rPr lang="fi-FI" dirty="0">
                <a:hlinkClick r:id="rId6" tooltip="Hanhet"/>
              </a:rPr>
              <a:t>hanhilaji</a:t>
            </a:r>
            <a:r>
              <a:rPr lang="fi-FI" dirty="0"/>
              <a:t>.</a:t>
            </a:r>
            <a:r>
              <a:rPr lang="fi-FI" baseline="30000" dirty="0">
                <a:hlinkClick r:id="rId7"/>
              </a:rPr>
              <a:t>[2]</a:t>
            </a:r>
            <a:r>
              <a:rPr lang="fi-FI" baseline="30000" dirty="0">
                <a:hlinkClick r:id="rId8"/>
              </a:rPr>
              <a:t>[3]</a:t>
            </a:r>
            <a:r>
              <a:rPr lang="fi-FI" dirty="0"/>
              <a:t> Lajia tavaan vain kolmella Havaijin saarella, ja se luokitellaan </a:t>
            </a:r>
            <a:r>
              <a:rPr lang="fi-FI" dirty="0">
                <a:hlinkClick r:id="rId9" tooltip="Vaarantunut laji"/>
              </a:rPr>
              <a:t>vaarantuneeksi</a:t>
            </a:r>
            <a:r>
              <a:rPr lang="fi-FI" dirty="0"/>
              <a:t>. Onnistuneiden suojelutoimien avulla lajin kanta on kasvanut on 1900-luvun puolivälin 30 yksilöstä yli 2 000 yksilöön.</a:t>
            </a:r>
          </a:p>
          <a:p>
            <a:endParaRPr dirty="0"/>
          </a:p>
        </p:txBody>
      </p:sp>
    </p:spTree>
    <p:extLst>
      <p:ext uri="{BB962C8B-B14F-4D97-AF65-F5344CB8AC3E}">
        <p14:creationId xmlns:p14="http://schemas.microsoft.com/office/powerpoint/2010/main" val="2524464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lgn="l">
              <a:defRPr cap="all" baseline="0">
                <a:solidFill>
                  <a:schemeClr val="bg1"/>
                </a:solidFill>
              </a:defRPr>
            </a:lvl1pPr>
          </a:lstStyle>
          <a:p>
            <a:r>
              <a:rPr lang="en-US" dirty="0" err="1"/>
              <a:t>Kirjoita</a:t>
            </a:r>
            <a:r>
              <a:rPr lang="en-US" dirty="0"/>
              <a:t> </a:t>
            </a:r>
            <a:br>
              <a:rPr lang="en-US" dirty="0"/>
            </a:br>
            <a:r>
              <a:rPr lang="en-US" dirty="0" err="1"/>
              <a:t>PÄÄotsikko</a:t>
            </a:r>
            <a:r>
              <a:rPr lang="en-US" dirty="0"/>
              <a:t> </a:t>
            </a:r>
            <a:r>
              <a:rPr lang="en-US" dirty="0" err="1"/>
              <a:t>tähän</a:t>
            </a:r>
            <a:endParaRPr lang="en-US" dirty="0"/>
          </a:p>
        </p:txBody>
      </p:sp>
      <p:sp>
        <p:nvSpPr>
          <p:cNvPr id="3" name="Subtitle 2"/>
          <p:cNvSpPr>
            <a:spLocks noGrp="1"/>
          </p:cNvSpPr>
          <p:nvPr>
            <p:ph type="subTitle" idx="1" hasCustomPrompt="1"/>
          </p:nvPr>
        </p:nvSpPr>
        <p:spPr>
          <a:xfrm>
            <a:off x="914400" y="4388069"/>
            <a:ext cx="10363200" cy="1250730"/>
          </a:xfrm>
        </p:spPr>
        <p:txBody>
          <a:bodyPr/>
          <a:lstStyle>
            <a:lvl1pPr marL="0" indent="0" algn="ctr">
              <a:buNone/>
              <a:defRPr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Tarvittaessa</a:t>
            </a:r>
            <a:r>
              <a:rPr lang="en-US" dirty="0"/>
              <a:t> </a:t>
            </a:r>
            <a:r>
              <a:rPr lang="en-US" dirty="0" err="1"/>
              <a:t>kirjoita</a:t>
            </a:r>
            <a:r>
              <a:rPr lang="en-US" dirty="0"/>
              <a:t> </a:t>
            </a:r>
            <a:r>
              <a:rPr lang="en-US" dirty="0" err="1"/>
              <a:t>alaotsikko</a:t>
            </a:r>
            <a:r>
              <a:rPr lang="en-US" dirty="0"/>
              <a:t> tai </a:t>
            </a:r>
            <a:r>
              <a:rPr lang="en-US" dirty="0" err="1"/>
              <a:t>lisäinformaatiota</a:t>
            </a:r>
            <a:r>
              <a:rPr lang="en-US" dirty="0"/>
              <a:t> </a:t>
            </a:r>
            <a:r>
              <a:rPr lang="en-US" dirty="0" err="1"/>
              <a:t>tähän</a:t>
            </a:r>
            <a:endParaRPr lang="en-US" dirty="0"/>
          </a:p>
        </p:txBody>
      </p:sp>
    </p:spTree>
    <p:extLst>
      <p:ext uri="{BB962C8B-B14F-4D97-AF65-F5344CB8AC3E}">
        <p14:creationId xmlns:p14="http://schemas.microsoft.com/office/powerpoint/2010/main" val="685006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Tähän</a:t>
            </a:r>
            <a:r>
              <a:rPr lang="en-US" dirty="0"/>
              <a:t> </a:t>
            </a:r>
            <a:r>
              <a:rPr lang="en-US" dirty="0" err="1"/>
              <a:t>otsikko</a:t>
            </a:r>
            <a:endParaRPr lang="en-US" dirty="0"/>
          </a:p>
        </p:txBody>
      </p:sp>
      <p:sp>
        <p:nvSpPr>
          <p:cNvPr id="3" name="Vertical Text Placeholder 2"/>
          <p:cNvSpPr>
            <a:spLocks noGrp="1"/>
          </p:cNvSpPr>
          <p:nvPr>
            <p:ph type="body" orient="vert" idx="1" hasCustomPrompt="1"/>
          </p:nvPr>
        </p:nvSpPr>
        <p:spPr>
          <a:xfrm>
            <a:off x="609600" y="1445172"/>
            <a:ext cx="10972800" cy="5036208"/>
          </a:xfrm>
        </p:spPr>
        <p:txBody>
          <a:bodyPr vert="eaVert"/>
          <a:lstStyle/>
          <a:p>
            <a:pPr lvl="0"/>
            <a:r>
              <a:rPr lang="fi-FI" dirty="0"/>
              <a:t>Sisältö</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364605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755010"/>
            <a:ext cx="2743200" cy="5673818"/>
          </a:xfrm>
        </p:spPr>
        <p:txBody>
          <a:bodyPr vert="eaVert"/>
          <a:lstStyle>
            <a:lvl1pPr>
              <a:defRPr baseline="0"/>
            </a:lvl1pPr>
          </a:lstStyle>
          <a:p>
            <a:r>
              <a:rPr lang="en-US" dirty="0" err="1"/>
              <a:t>Tähän</a:t>
            </a:r>
            <a:r>
              <a:rPr lang="en-US" dirty="0"/>
              <a:t> </a:t>
            </a:r>
            <a:r>
              <a:rPr lang="en-US" dirty="0" err="1"/>
              <a:t>otsikko</a:t>
            </a:r>
            <a:endParaRPr lang="en-US" dirty="0"/>
          </a:p>
        </p:txBody>
      </p:sp>
      <p:sp>
        <p:nvSpPr>
          <p:cNvPr id="3" name="Vertical Text Placeholder 2"/>
          <p:cNvSpPr>
            <a:spLocks noGrp="1"/>
          </p:cNvSpPr>
          <p:nvPr>
            <p:ph type="body" orient="vert" idx="1" hasCustomPrompt="1"/>
          </p:nvPr>
        </p:nvSpPr>
        <p:spPr>
          <a:xfrm>
            <a:off x="609600" y="755010"/>
            <a:ext cx="8026400" cy="5673818"/>
          </a:xfrm>
        </p:spPr>
        <p:txBody>
          <a:bodyPr vert="eaVert"/>
          <a:lstStyle/>
          <a:p>
            <a:pPr lvl="0"/>
            <a:r>
              <a:rPr lang="fi-FI" dirty="0"/>
              <a:t>Sisältö</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3016247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609600" y="1600200"/>
            <a:ext cx="109728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1463868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ED2A75C4-CD47-F640-B909-B9B2DCAAA965}"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2959850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ED2A75C4-CD47-F640-B909-B9B2DCAAA965}"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3522853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ED2A75C4-CD47-F640-B909-B9B2DCAAA965}"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1894106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ED2A75C4-CD47-F640-B909-B9B2DCAAA965}"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2340862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ED2A75C4-CD47-F640-B909-B9B2DCAAA965}"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2281284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ED2A75C4-CD47-F640-B909-B9B2DCAAA965}"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4218268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A75C4-CD47-F640-B909-B9B2DCAAA965}"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2104125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Otsikko</a:t>
            </a:r>
            <a:r>
              <a:rPr lang="en-US" dirty="0"/>
              <a:t> </a:t>
            </a:r>
            <a:r>
              <a:rPr lang="en-US" dirty="0" err="1"/>
              <a:t>tähän</a:t>
            </a:r>
            <a:endParaRPr lang="en-US" dirty="0"/>
          </a:p>
        </p:txBody>
      </p:sp>
      <p:sp>
        <p:nvSpPr>
          <p:cNvPr id="3" name="Content Placeholder 2"/>
          <p:cNvSpPr>
            <a:spLocks noGrp="1"/>
          </p:cNvSpPr>
          <p:nvPr>
            <p:ph idx="1" hasCustomPrompt="1"/>
          </p:nvPr>
        </p:nvSpPr>
        <p:spPr/>
        <p:txBody>
          <a:bodyPr/>
          <a:lstStyle/>
          <a:p>
            <a:pPr lvl="0"/>
            <a:r>
              <a:rPr lang="fi-FI" dirty="0"/>
              <a:t>Sisältö</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1414363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ED2A75C4-CD47-F640-B909-B9B2DCAAA965}"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2066848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ED2A75C4-CD47-F640-B909-B9B2DCAAA965}"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758362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ED2A75C4-CD47-F640-B909-B9B2DCAAA965}"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1378594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ED2A75C4-CD47-F640-B909-B9B2DCAAA965}"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17E297-27BB-5140-B0EC-8EFA30128C8C}" type="slidenum">
              <a:rPr lang="en-US" smtClean="0"/>
              <a:t>‹#›</a:t>
            </a:fld>
            <a:endParaRPr lang="en-US"/>
          </a:p>
        </p:txBody>
      </p:sp>
    </p:spTree>
    <p:extLst>
      <p:ext uri="{BB962C8B-B14F-4D97-AF65-F5344CB8AC3E}">
        <p14:creationId xmlns:p14="http://schemas.microsoft.com/office/powerpoint/2010/main" val="2106549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304741"/>
            <a:ext cx="10363200" cy="1362075"/>
          </a:xfrm>
        </p:spPr>
        <p:txBody>
          <a:bodyPr anchor="t"/>
          <a:lstStyle>
            <a:lvl1pPr algn="l">
              <a:defRPr sz="4000" b="1" cap="all"/>
            </a:lvl1pPr>
          </a:lstStyle>
          <a:p>
            <a:r>
              <a:rPr lang="en-US" dirty="0" err="1"/>
              <a:t>Väliotsikko</a:t>
            </a:r>
            <a:br>
              <a:rPr lang="en-US" dirty="0"/>
            </a:br>
            <a:r>
              <a:rPr lang="en-US" dirty="0" err="1"/>
              <a:t>tähän</a:t>
            </a:r>
            <a:endParaRPr lang="en-US" dirty="0"/>
          </a:p>
        </p:txBody>
      </p:sp>
      <p:sp>
        <p:nvSpPr>
          <p:cNvPr id="3" name="Text Placeholder 2"/>
          <p:cNvSpPr>
            <a:spLocks noGrp="1"/>
          </p:cNvSpPr>
          <p:nvPr>
            <p:ph type="body" idx="1" hasCustomPrompt="1"/>
          </p:nvPr>
        </p:nvSpPr>
        <p:spPr>
          <a:xfrm>
            <a:off x="963084" y="1506463"/>
            <a:ext cx="10363200" cy="701929"/>
          </a:xfrm>
        </p:spPr>
        <p:txBody>
          <a:bodyPr anchor="b"/>
          <a:lstStyle>
            <a:lvl1pPr marL="0" indent="0">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Tarvittaessa lisätietoja, esim. luvun pääotsikko </a:t>
            </a:r>
          </a:p>
          <a:p>
            <a:pPr lvl="0"/>
            <a:r>
              <a:rPr lang="fi-FI" dirty="0"/>
              <a:t>materiaalien jäsentelyn selkeyttämiseksi </a:t>
            </a:r>
          </a:p>
        </p:txBody>
      </p:sp>
    </p:spTree>
    <p:extLst>
      <p:ext uri="{BB962C8B-B14F-4D97-AF65-F5344CB8AC3E}">
        <p14:creationId xmlns:p14="http://schemas.microsoft.com/office/powerpoint/2010/main" val="2010040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dirty="0"/>
              <a:t>Otsikko tähän</a:t>
            </a:r>
            <a:endParaRPr lang="en-US" dirty="0"/>
          </a:p>
        </p:txBody>
      </p:sp>
      <p:sp>
        <p:nvSpPr>
          <p:cNvPr id="3" name="Content Placeholder 2"/>
          <p:cNvSpPr>
            <a:spLocks noGrp="1"/>
          </p:cNvSpPr>
          <p:nvPr>
            <p:ph sz="half" idx="1" hasCustomPrompt="1"/>
          </p:nvPr>
        </p:nvSpPr>
        <p:spPr>
          <a:xfrm>
            <a:off x="609600" y="1600201"/>
            <a:ext cx="5384800" cy="48198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dirty="0"/>
              <a:t>Sisältö</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Content Placeholder 3"/>
          <p:cNvSpPr>
            <a:spLocks noGrp="1"/>
          </p:cNvSpPr>
          <p:nvPr>
            <p:ph sz="half" idx="2" hasCustomPrompt="1"/>
          </p:nvPr>
        </p:nvSpPr>
        <p:spPr>
          <a:xfrm>
            <a:off x="6197600" y="1600201"/>
            <a:ext cx="5384800" cy="48198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dirty="0"/>
              <a:t>Sisältö</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306771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Otsikko</a:t>
            </a:r>
            <a:r>
              <a:rPr lang="en-US" dirty="0"/>
              <a:t> </a:t>
            </a:r>
            <a:r>
              <a:rPr lang="en-US" dirty="0" err="1"/>
              <a:t>tähän</a:t>
            </a:r>
            <a:endParaRPr lang="en-US" dirty="0"/>
          </a:p>
        </p:txBody>
      </p:sp>
      <p:sp>
        <p:nvSpPr>
          <p:cNvPr id="3" name="Text Placeholder 2"/>
          <p:cNvSpPr>
            <a:spLocks noGrp="1"/>
          </p:cNvSpPr>
          <p:nvPr>
            <p:ph type="body" idx="1" hasCustomPrompt="1"/>
          </p:nvPr>
        </p:nvSpPr>
        <p:spPr>
          <a:xfrm>
            <a:off x="609600" y="1535113"/>
            <a:ext cx="5386917"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Alaotsikko</a:t>
            </a:r>
          </a:p>
        </p:txBody>
      </p:sp>
      <p:sp>
        <p:nvSpPr>
          <p:cNvPr id="4" name="Content Placeholder 3"/>
          <p:cNvSpPr>
            <a:spLocks noGrp="1"/>
          </p:cNvSpPr>
          <p:nvPr>
            <p:ph sz="half" idx="2" hasCustomPrompt="1"/>
          </p:nvPr>
        </p:nvSpPr>
        <p:spPr>
          <a:xfrm>
            <a:off x="609600" y="2174875"/>
            <a:ext cx="5386917" cy="42802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dirty="0"/>
              <a:t>Sisältö</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Alaotsikko</a:t>
            </a:r>
          </a:p>
        </p:txBody>
      </p:sp>
      <p:sp>
        <p:nvSpPr>
          <p:cNvPr id="6" name="Content Placeholder 5"/>
          <p:cNvSpPr>
            <a:spLocks noGrp="1"/>
          </p:cNvSpPr>
          <p:nvPr>
            <p:ph sz="quarter" idx="4" hasCustomPrompt="1"/>
          </p:nvPr>
        </p:nvSpPr>
        <p:spPr>
          <a:xfrm>
            <a:off x="6193368" y="2174875"/>
            <a:ext cx="5389033" cy="4280228"/>
          </a:xfrm>
        </p:spPr>
        <p:txBody>
          <a:bodyPr/>
          <a:lstStyle>
            <a:lvl1pPr>
              <a:defRPr sz="2400"/>
            </a:lvl1pPr>
            <a:lvl2pPr>
              <a:defRPr sz="2000"/>
            </a:lvl2pPr>
            <a:lvl3pPr>
              <a:defRPr sz="1800"/>
            </a:lvl3pPr>
            <a:lvl4pPr>
              <a:defRPr sz="1600"/>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600"/>
            </a:lvl5pPr>
            <a:lvl6pPr>
              <a:defRPr sz="1600"/>
            </a:lvl6pPr>
            <a:lvl7pPr>
              <a:defRPr sz="1600"/>
            </a:lvl7pPr>
            <a:lvl8pPr>
              <a:defRPr sz="1600"/>
            </a:lvl8pPr>
            <a:lvl9pPr>
              <a:defRPr sz="1600"/>
            </a:lvl9pPr>
          </a:lstStyle>
          <a:p>
            <a:pPr lvl="0"/>
            <a:r>
              <a:rPr lang="fi-FI" dirty="0"/>
              <a:t>Sisältö</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marL="20574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fi-FI" dirty="0"/>
              <a:t>vertailun</a:t>
            </a:r>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182221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Otsikko</a:t>
            </a:r>
            <a:r>
              <a:rPr lang="en-US" dirty="0"/>
              <a:t> </a:t>
            </a:r>
            <a:r>
              <a:rPr lang="en-US" dirty="0" err="1"/>
              <a:t>tähän</a:t>
            </a:r>
            <a:endParaRPr lang="en-US"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7AE6C4C1-052E-2A40-B8A7-BDEF40BDA614}" type="datetimeFigureOut">
              <a:rPr lang="en-US" smtClean="0"/>
              <a:t>1/12/2022</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443D773-6B8F-7449-97E8-F6CB760147E6}" type="slidenum">
              <a:rPr lang="en-US" smtClean="0"/>
              <a:t>‹#›</a:t>
            </a:fld>
            <a:endParaRPr lang="en-US"/>
          </a:p>
        </p:txBody>
      </p:sp>
    </p:spTree>
    <p:extLst>
      <p:ext uri="{BB962C8B-B14F-4D97-AF65-F5344CB8AC3E}">
        <p14:creationId xmlns:p14="http://schemas.microsoft.com/office/powerpoint/2010/main" val="1750317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7AE6C4C1-052E-2A40-B8A7-BDEF40BDA614}" type="datetimeFigureOut">
              <a:rPr lang="en-US" smtClean="0"/>
              <a:t>1/12/2022</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443D773-6B8F-7449-97E8-F6CB760147E6}" type="slidenum">
              <a:rPr lang="en-US" smtClean="0"/>
              <a:t>‹#›</a:t>
            </a:fld>
            <a:endParaRPr lang="en-US"/>
          </a:p>
        </p:txBody>
      </p:sp>
    </p:spTree>
    <p:extLst>
      <p:ext uri="{BB962C8B-B14F-4D97-AF65-F5344CB8AC3E}">
        <p14:creationId xmlns:p14="http://schemas.microsoft.com/office/powerpoint/2010/main" val="172166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78070"/>
            <a:ext cx="4011084" cy="656897"/>
          </a:xfrm>
        </p:spPr>
        <p:txBody>
          <a:bodyPr anchor="b"/>
          <a:lstStyle>
            <a:lvl1pPr algn="l">
              <a:defRPr sz="2000" b="1"/>
            </a:lvl1pPr>
          </a:lstStyle>
          <a:p>
            <a:r>
              <a:rPr lang="en-US" dirty="0" err="1"/>
              <a:t>Alaotsikko</a:t>
            </a:r>
            <a:endParaRPr lang="en-US" dirty="0"/>
          </a:p>
        </p:txBody>
      </p:sp>
      <p:sp>
        <p:nvSpPr>
          <p:cNvPr id="3" name="Content Placeholder 2"/>
          <p:cNvSpPr>
            <a:spLocks noGrp="1"/>
          </p:cNvSpPr>
          <p:nvPr>
            <p:ph idx="1" hasCustomPrompt="1"/>
          </p:nvPr>
        </p:nvSpPr>
        <p:spPr>
          <a:xfrm>
            <a:off x="4766733" y="578069"/>
            <a:ext cx="6815667" cy="55480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dirty="0"/>
              <a:t>Sisältöä</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Text Placeholder 3"/>
          <p:cNvSpPr>
            <a:spLocks noGrp="1"/>
          </p:cNvSpPr>
          <p:nvPr>
            <p:ph type="body" sz="half" idx="2" hasCustomPrompt="1"/>
          </p:nvPr>
        </p:nvSpPr>
        <p:spPr>
          <a:xfrm>
            <a:off x="609601" y="1322553"/>
            <a:ext cx="4011084" cy="48036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Sisältöä</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AE6C4C1-052E-2A40-B8A7-BDEF40BDA614}" type="datetimeFigureOut">
              <a:rPr lang="en-US" smtClean="0"/>
              <a:t>1/12/2022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443D773-6B8F-7449-97E8-F6CB760147E6}" type="slidenum">
              <a:rPr lang="en-US" smtClean="0"/>
              <a:t>‹#›</a:t>
            </a:fld>
            <a:endParaRPr lang="en-US"/>
          </a:p>
        </p:txBody>
      </p:sp>
    </p:spTree>
    <p:extLst>
      <p:ext uri="{BB962C8B-B14F-4D97-AF65-F5344CB8AC3E}">
        <p14:creationId xmlns:p14="http://schemas.microsoft.com/office/powerpoint/2010/main" val="206798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993290"/>
            <a:ext cx="7315200" cy="419538"/>
          </a:xfrm>
        </p:spPr>
        <p:txBody>
          <a:bodyPr anchor="b"/>
          <a:lstStyle>
            <a:lvl1pPr algn="l">
              <a:defRPr sz="2000" b="1" baseline="0"/>
            </a:lvl1pPr>
          </a:lstStyle>
          <a:p>
            <a:r>
              <a:rPr lang="en-US" dirty="0" err="1"/>
              <a:t>Kuvan</a:t>
            </a:r>
            <a:r>
              <a:rPr lang="en-US" dirty="0"/>
              <a:t> </a:t>
            </a:r>
            <a:r>
              <a:rPr lang="en-US" dirty="0" err="1"/>
              <a:t>otsikko</a:t>
            </a:r>
            <a:endParaRPr lang="en-US" dirty="0"/>
          </a:p>
        </p:txBody>
      </p:sp>
      <p:sp>
        <p:nvSpPr>
          <p:cNvPr id="3" name="Picture Placeholder 2"/>
          <p:cNvSpPr>
            <a:spLocks noGrp="1"/>
          </p:cNvSpPr>
          <p:nvPr>
            <p:ph type="pic" idx="1" hasCustomPrompt="1"/>
          </p:nvPr>
        </p:nvSpPr>
        <p:spPr>
          <a:xfrm>
            <a:off x="2389717" y="612775"/>
            <a:ext cx="7315200" cy="420446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Kuvaslide</a:t>
            </a:r>
            <a:r>
              <a:rPr lang="en-US" dirty="0"/>
              <a:t>: </a:t>
            </a:r>
            <a:r>
              <a:rPr lang="en-US" dirty="0" err="1"/>
              <a:t>raahaa</a:t>
            </a:r>
            <a:r>
              <a:rPr lang="en-US" dirty="0"/>
              <a:t> </a:t>
            </a:r>
            <a:r>
              <a:rPr lang="en-US" dirty="0" err="1"/>
              <a:t>kuva</a:t>
            </a:r>
            <a:r>
              <a:rPr lang="en-US" dirty="0"/>
              <a:t> </a:t>
            </a:r>
            <a:r>
              <a:rPr lang="en-US" dirty="0" err="1"/>
              <a:t>tähän</a:t>
            </a:r>
            <a:r>
              <a:rPr lang="en-US" dirty="0"/>
              <a:t> </a:t>
            </a:r>
            <a:r>
              <a:rPr lang="en-US" dirty="0" err="1"/>
              <a:t>ruutuun</a:t>
            </a:r>
            <a:endParaRPr lang="en-US" dirty="0"/>
          </a:p>
        </p:txBody>
      </p:sp>
      <p:sp>
        <p:nvSpPr>
          <p:cNvPr id="4" name="Text Placeholder 3"/>
          <p:cNvSpPr>
            <a:spLocks noGrp="1"/>
          </p:cNvSpPr>
          <p:nvPr>
            <p:ph type="body" sz="half" idx="2" hasCustomPrompt="1"/>
          </p:nvPr>
        </p:nvSpPr>
        <p:spPr>
          <a:xfrm>
            <a:off x="2389717" y="5561725"/>
            <a:ext cx="7315200" cy="9397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Lisätietoja</a:t>
            </a:r>
          </a:p>
        </p:txBody>
      </p:sp>
    </p:spTree>
    <p:extLst>
      <p:ext uri="{BB962C8B-B14F-4D97-AF65-F5344CB8AC3E}">
        <p14:creationId xmlns:p14="http://schemas.microsoft.com/office/powerpoint/2010/main" val="2289394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08001"/>
            <a:ext cx="10972800" cy="753241"/>
          </a:xfrm>
          <a:prstGeom prst="rect">
            <a:avLst/>
          </a:prstGeom>
        </p:spPr>
        <p:txBody>
          <a:bodyPr vert="horz" lIns="91440" tIns="45720" rIns="91440" bIns="45720" rtlCol="0" anchor="ctr">
            <a:normAutofit/>
          </a:bodyPr>
          <a:lstStyle/>
          <a:p>
            <a:r>
              <a:rPr lang="en-US" dirty="0" err="1"/>
              <a:t>Kirjoita</a:t>
            </a:r>
            <a:r>
              <a:rPr lang="en-US" dirty="0"/>
              <a:t> </a:t>
            </a:r>
            <a:r>
              <a:rPr lang="en-US" dirty="0" err="1"/>
              <a:t>otsikko</a:t>
            </a:r>
            <a:r>
              <a:rPr lang="en-US" dirty="0"/>
              <a:t> </a:t>
            </a:r>
            <a:r>
              <a:rPr lang="en-US" dirty="0" err="1"/>
              <a:t>tähän</a:t>
            </a:r>
            <a:endParaRPr lang="en-US" dirty="0"/>
          </a:p>
        </p:txBody>
      </p:sp>
      <p:sp>
        <p:nvSpPr>
          <p:cNvPr id="3" name="Text Placeholder 2"/>
          <p:cNvSpPr>
            <a:spLocks noGrp="1"/>
          </p:cNvSpPr>
          <p:nvPr>
            <p:ph type="body" idx="1"/>
          </p:nvPr>
        </p:nvSpPr>
        <p:spPr>
          <a:xfrm>
            <a:off x="609600" y="1366346"/>
            <a:ext cx="10972800" cy="5115034"/>
          </a:xfrm>
          <a:prstGeom prst="rect">
            <a:avLst/>
          </a:prstGeom>
        </p:spPr>
        <p:txBody>
          <a:bodyPr vert="horz" lIns="91440" tIns="45720" rIns="91440" bIns="45720" rtlCol="0">
            <a:normAutofit/>
          </a:bodyPr>
          <a:lstStyle/>
          <a:p>
            <a:pPr lvl="0"/>
            <a:r>
              <a:rPr lang="fi-FI" dirty="0"/>
              <a:t>Sisältö</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a:p>
            <a:pPr lvl="6"/>
            <a:r>
              <a:rPr lang="fi-FI" dirty="0"/>
              <a:t>Seitsemäs taso</a:t>
            </a:r>
            <a:endParaRPr lang="en-US" dirty="0"/>
          </a:p>
          <a:p>
            <a:pPr lvl="7"/>
            <a:r>
              <a:rPr lang="en-US" dirty="0" err="1"/>
              <a:t>Kahdeksas</a:t>
            </a:r>
            <a:r>
              <a:rPr lang="en-US" dirty="0"/>
              <a:t> </a:t>
            </a:r>
            <a:r>
              <a:rPr lang="en-US" dirty="0" err="1"/>
              <a:t>taso</a:t>
            </a:r>
            <a:endParaRPr lang="en-US" dirty="0"/>
          </a:p>
          <a:p>
            <a:pPr lvl="7"/>
            <a:r>
              <a:rPr lang="en-US" dirty="0" err="1"/>
              <a:t>Kahdeksas</a:t>
            </a:r>
            <a:r>
              <a:rPr lang="en-US" dirty="0"/>
              <a:t> </a:t>
            </a:r>
            <a:r>
              <a:rPr lang="en-US" dirty="0" err="1"/>
              <a:t>toisen</a:t>
            </a:r>
            <a:r>
              <a:rPr lang="en-US" dirty="0"/>
              <a:t> </a:t>
            </a:r>
            <a:r>
              <a:rPr lang="en-US" dirty="0" err="1"/>
              <a:t>kerran</a:t>
            </a:r>
            <a:endParaRPr lang="en-US" dirty="0"/>
          </a:p>
          <a:p>
            <a:pPr lvl="7"/>
            <a:endParaRPr lang="en-US" dirty="0"/>
          </a:p>
        </p:txBody>
      </p:sp>
    </p:spTree>
    <p:extLst>
      <p:ext uri="{BB962C8B-B14F-4D97-AF65-F5344CB8AC3E}">
        <p14:creationId xmlns:p14="http://schemas.microsoft.com/office/powerpoint/2010/main" val="1197085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baseline="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baseline="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baseline="0">
          <a:solidFill>
            <a:schemeClr val="tx1"/>
          </a:solidFill>
          <a:latin typeface="Arial"/>
          <a:ea typeface="+mn-ea"/>
          <a:cs typeface="+mn-cs"/>
        </a:defRPr>
      </a:lvl6pPr>
      <a:lvl7pPr marL="2971800" indent="-228600" algn="l" defTabSz="457200" rtl="0" eaLnBrk="1" latinLnBrk="0" hangingPunct="1">
        <a:spcBef>
          <a:spcPct val="20000"/>
        </a:spcBef>
        <a:buFont typeface="Arial"/>
        <a:buChar char="•"/>
        <a:defRPr sz="2000" kern="1200" baseline="0">
          <a:solidFill>
            <a:schemeClr val="tx1"/>
          </a:solidFill>
          <a:latin typeface="+mj-lt"/>
          <a:ea typeface="+mn-ea"/>
          <a:cs typeface="+mn-cs"/>
        </a:defRPr>
      </a:lvl7pPr>
      <a:lvl8pPr marL="3429000" indent="-228600" algn="l" defTabSz="457200" rtl="0" eaLnBrk="1" latinLnBrk="0" hangingPunct="1">
        <a:spcBef>
          <a:spcPct val="20000"/>
        </a:spcBef>
        <a:buFont typeface="Arial"/>
        <a:buChar char="•"/>
        <a:defRPr sz="2000" kern="1200" baseline="0">
          <a:solidFill>
            <a:schemeClr val="tx1"/>
          </a:solidFill>
          <a:latin typeface="+mj-lt"/>
          <a:ea typeface="+mn-ea"/>
          <a:cs typeface="+mn-cs"/>
        </a:defRPr>
      </a:lvl8pPr>
      <a:lvl9pPr marL="3657600" indent="0" algn="l" defTabSz="457200" rtl="0" eaLnBrk="1" latinLnBrk="0" hangingPunct="1">
        <a:spcBef>
          <a:spcPct val="20000"/>
        </a:spcBef>
        <a:buFont typeface="Arial"/>
        <a:buNone/>
        <a:defRPr sz="2000" kern="1200" baseline="0">
          <a:solidFill>
            <a:schemeClr val="tx1"/>
          </a:solidFill>
          <a:latin typeface="+mj-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A75C4-CD47-F640-B909-B9B2DCAAA965}" type="datetimeFigureOut">
              <a:rPr lang="en-US" smtClean="0"/>
              <a:t>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7E297-27BB-5140-B0EC-8EFA30128C8C}" type="slidenum">
              <a:rPr lang="en-US" smtClean="0"/>
              <a:t>‹#›</a:t>
            </a:fld>
            <a:endParaRPr lang="en-US"/>
          </a:p>
        </p:txBody>
      </p:sp>
    </p:spTree>
    <p:extLst>
      <p:ext uri="{BB962C8B-B14F-4D97-AF65-F5344CB8AC3E}">
        <p14:creationId xmlns:p14="http://schemas.microsoft.com/office/powerpoint/2010/main" val="3954177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s64Y8sVYfFY"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ww.britannica.com/video/21998/species-finches-Galapagos-each-other-beak-structur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gaUhxQtNOwM"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hyperlink" Target="http://wwf.fi/elainlajit/saimaannorppa/?endorseimage=8452"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10222"/>
            <a:ext cx="10363200" cy="1470025"/>
          </a:xfrm>
        </p:spPr>
        <p:txBody>
          <a:bodyPr>
            <a:normAutofit/>
          </a:bodyPr>
          <a:lstStyle/>
          <a:p>
            <a:r>
              <a:rPr lang="en-US" dirty="0"/>
              <a:t>8. LAJIUTUMINEN</a:t>
            </a:r>
          </a:p>
        </p:txBody>
      </p:sp>
      <p:pic>
        <p:nvPicPr>
          <p:cNvPr id="3" name="Kuva 2">
            <a:extLst>
              <a:ext uri="{FF2B5EF4-FFF2-40B4-BE49-F238E27FC236}">
                <a16:creationId xmlns:a16="http://schemas.microsoft.com/office/drawing/2014/main" id="{15432965-435E-40A1-8A64-718084500FB1}"/>
              </a:ext>
            </a:extLst>
          </p:cNvPr>
          <p:cNvPicPr>
            <a:picLocks noChangeAspect="1"/>
          </p:cNvPicPr>
          <p:nvPr/>
        </p:nvPicPr>
        <p:blipFill>
          <a:blip r:embed="rId2"/>
          <a:stretch>
            <a:fillRect/>
          </a:stretch>
        </p:blipFill>
        <p:spPr>
          <a:xfrm>
            <a:off x="6705600" y="0"/>
            <a:ext cx="5486400" cy="6858000"/>
          </a:xfrm>
          <a:prstGeom prst="rect">
            <a:avLst/>
          </a:prstGeom>
        </p:spPr>
      </p:pic>
    </p:spTree>
    <p:extLst>
      <p:ext uri="{BB962C8B-B14F-4D97-AF65-F5344CB8AC3E}">
        <p14:creationId xmlns:p14="http://schemas.microsoft.com/office/powerpoint/2010/main" val="305140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yhmä 1"/>
          <p:cNvGrpSpPr/>
          <p:nvPr/>
        </p:nvGrpSpPr>
        <p:grpSpPr>
          <a:xfrm>
            <a:off x="1679294" y="996398"/>
            <a:ext cx="8936521" cy="4862749"/>
            <a:chOff x="207479" y="996397"/>
            <a:chExt cx="8936521" cy="4862749"/>
          </a:xfrm>
        </p:grpSpPr>
        <p:sp>
          <p:nvSpPr>
            <p:cNvPr id="5" name="Tekstiruutu 4"/>
            <p:cNvSpPr txBox="1"/>
            <p:nvPr/>
          </p:nvSpPr>
          <p:spPr>
            <a:xfrm>
              <a:off x="207479" y="996397"/>
              <a:ext cx="2005220" cy="923330"/>
            </a:xfrm>
            <a:prstGeom prst="rect">
              <a:avLst/>
            </a:prstGeom>
            <a:noFill/>
            <a:ln>
              <a:solidFill>
                <a:schemeClr val="tx1"/>
              </a:solidFill>
            </a:ln>
          </p:spPr>
          <p:txBody>
            <a:bodyPr wrap="square" rtlCol="0">
              <a:spAutoFit/>
            </a:bodyPr>
            <a:lstStyle/>
            <a:p>
              <a:r>
                <a:rPr lang="fi-FI" b="1" u="sng" dirty="0"/>
                <a:t>muuntelu</a:t>
              </a:r>
            </a:p>
            <a:p>
              <a:pPr marL="214313" indent="-214313">
                <a:buFont typeface="Arial" panose="020B0604020202020204" pitchFamily="34" charset="0"/>
                <a:buChar char="•"/>
              </a:pPr>
              <a:r>
                <a:rPr lang="fi-FI" dirty="0"/>
                <a:t>mutaatiot</a:t>
              </a:r>
            </a:p>
            <a:p>
              <a:pPr marL="214313" indent="-214313">
                <a:buFont typeface="Arial" panose="020B0604020202020204" pitchFamily="34" charset="0"/>
                <a:buChar char="•"/>
              </a:pPr>
              <a:r>
                <a:rPr lang="fi-FI" dirty="0" err="1"/>
                <a:t>rekombinaatio</a:t>
              </a:r>
              <a:endParaRPr lang="fi-FI" dirty="0"/>
            </a:p>
          </p:txBody>
        </p:sp>
        <p:sp>
          <p:nvSpPr>
            <p:cNvPr id="7" name="Tekstiruutu 6"/>
            <p:cNvSpPr txBox="1"/>
            <p:nvPr/>
          </p:nvSpPr>
          <p:spPr>
            <a:xfrm>
              <a:off x="2399054" y="1006335"/>
              <a:ext cx="4747181" cy="923330"/>
            </a:xfrm>
            <a:prstGeom prst="rect">
              <a:avLst/>
            </a:prstGeom>
            <a:noFill/>
            <a:ln>
              <a:solidFill>
                <a:schemeClr val="tx1"/>
              </a:solidFill>
            </a:ln>
          </p:spPr>
          <p:txBody>
            <a:bodyPr wrap="square" rtlCol="0">
              <a:spAutoFit/>
            </a:bodyPr>
            <a:lstStyle/>
            <a:p>
              <a:r>
                <a:rPr lang="fi-FI" b="1" u="sng" dirty="0"/>
                <a:t>perinnöllisyys</a:t>
              </a:r>
            </a:p>
            <a:p>
              <a:pPr marL="214313" indent="-214313">
                <a:buFont typeface="Arial" panose="020B0604020202020204" pitchFamily="34" charset="0"/>
                <a:buChar char="•"/>
              </a:pPr>
              <a:r>
                <a:rPr lang="fi-FI" dirty="0"/>
                <a:t>sukulaiset muistuttavat enemmän toisiaan kuin muita populaation jäseniä</a:t>
              </a:r>
            </a:p>
          </p:txBody>
        </p:sp>
        <p:sp>
          <p:nvSpPr>
            <p:cNvPr id="8" name="Tekstiruutu 7"/>
            <p:cNvSpPr txBox="1"/>
            <p:nvPr/>
          </p:nvSpPr>
          <p:spPr>
            <a:xfrm>
              <a:off x="894518" y="2217154"/>
              <a:ext cx="2005220" cy="646331"/>
            </a:xfrm>
            <a:prstGeom prst="rect">
              <a:avLst/>
            </a:prstGeom>
            <a:noFill/>
            <a:ln>
              <a:solidFill>
                <a:schemeClr val="tx1"/>
              </a:solidFill>
            </a:ln>
          </p:spPr>
          <p:txBody>
            <a:bodyPr wrap="square" rtlCol="0">
              <a:spAutoFit/>
            </a:bodyPr>
            <a:lstStyle/>
            <a:p>
              <a:r>
                <a:rPr lang="fi-FI" dirty="0"/>
                <a:t>populaatiossa on erilaisia alleeleja</a:t>
              </a:r>
            </a:p>
          </p:txBody>
        </p:sp>
        <p:cxnSp>
          <p:nvCxnSpPr>
            <p:cNvPr id="10" name="Suora nuoliyhdysviiva 9"/>
            <p:cNvCxnSpPr/>
            <p:nvPr/>
          </p:nvCxnSpPr>
          <p:spPr>
            <a:xfrm>
              <a:off x="1105728" y="1921200"/>
              <a:ext cx="0" cy="300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uora nuoliyhdysviiva 10"/>
            <p:cNvCxnSpPr/>
            <p:nvPr/>
          </p:nvCxnSpPr>
          <p:spPr>
            <a:xfrm>
              <a:off x="2693504" y="1921200"/>
              <a:ext cx="0" cy="300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kstiruutu 24"/>
            <p:cNvSpPr txBox="1"/>
            <p:nvPr/>
          </p:nvSpPr>
          <p:spPr>
            <a:xfrm>
              <a:off x="6172201" y="4259972"/>
              <a:ext cx="2003657" cy="369332"/>
            </a:xfrm>
            <a:prstGeom prst="rect">
              <a:avLst/>
            </a:prstGeom>
            <a:noFill/>
            <a:ln>
              <a:solidFill>
                <a:schemeClr val="tx1"/>
              </a:solidFill>
            </a:ln>
          </p:spPr>
          <p:txBody>
            <a:bodyPr wrap="square" rtlCol="0">
              <a:spAutoFit/>
            </a:bodyPr>
            <a:lstStyle/>
            <a:p>
              <a:r>
                <a:rPr lang="fi-FI" b="1" u="sng" dirty="0">
                  <a:solidFill>
                    <a:srgbClr val="FF0000"/>
                  </a:solidFill>
                </a:rPr>
                <a:t>luonnonvalinta</a:t>
              </a:r>
            </a:p>
          </p:txBody>
        </p:sp>
        <p:cxnSp>
          <p:nvCxnSpPr>
            <p:cNvPr id="31" name="Suora nuoliyhdysviiva 30"/>
            <p:cNvCxnSpPr>
              <a:stCxn id="8" idx="3"/>
              <a:endCxn id="28" idx="1"/>
            </p:cNvCxnSpPr>
            <p:nvPr/>
          </p:nvCxnSpPr>
          <p:spPr>
            <a:xfrm flipV="1">
              <a:off x="2899738" y="2537078"/>
              <a:ext cx="4441543" cy="32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kstiruutu 35"/>
            <p:cNvSpPr txBox="1"/>
            <p:nvPr/>
          </p:nvSpPr>
          <p:spPr>
            <a:xfrm>
              <a:off x="207479" y="4000092"/>
              <a:ext cx="5292589" cy="923330"/>
            </a:xfrm>
            <a:prstGeom prst="rect">
              <a:avLst/>
            </a:prstGeom>
            <a:noFill/>
            <a:ln>
              <a:solidFill>
                <a:schemeClr val="tx1"/>
              </a:solidFill>
            </a:ln>
          </p:spPr>
          <p:txBody>
            <a:bodyPr wrap="square" rtlCol="0">
              <a:spAutoFit/>
            </a:bodyPr>
            <a:lstStyle/>
            <a:p>
              <a:r>
                <a:rPr lang="fi-FI" dirty="0"/>
                <a:t>uusiin ympäristöolosuhteisiin parhaiten sopeutuneet yksilöt saavat enemmän lisääntymiskykyisiä jälkeläisiä kuin huonommin sopeutuvat yksilöt</a:t>
              </a:r>
            </a:p>
          </p:txBody>
        </p:sp>
        <p:cxnSp>
          <p:nvCxnSpPr>
            <p:cNvPr id="41" name="Suora nuoliyhdysviiva 40"/>
            <p:cNvCxnSpPr>
              <a:stCxn id="28" idx="2"/>
              <a:endCxn id="36" idx="0"/>
            </p:cNvCxnSpPr>
            <p:nvPr/>
          </p:nvCxnSpPr>
          <p:spPr>
            <a:xfrm flipH="1">
              <a:off x="2853774" y="2847064"/>
              <a:ext cx="5322084" cy="11530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Sisällön paikkamerkki 2"/>
            <p:cNvSpPr txBox="1">
              <a:spLocks/>
            </p:cNvSpPr>
            <p:nvPr/>
          </p:nvSpPr>
          <p:spPr>
            <a:xfrm>
              <a:off x="6850539" y="5050076"/>
              <a:ext cx="2241275" cy="336970"/>
            </a:xfrm>
            <a:prstGeom prst="rect">
              <a:avLst/>
            </a:prstGeom>
            <a:solidFill>
              <a:schemeClr val="accent2">
                <a:lumMod val="40000"/>
                <a:lumOff val="60000"/>
              </a:schemeClr>
            </a:solidFill>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600" dirty="0"/>
                <a:t>=</a:t>
              </a:r>
              <a:r>
                <a:rPr lang="fi-FI" sz="1950" dirty="0"/>
                <a:t> </a:t>
              </a:r>
              <a:r>
                <a:rPr lang="fi-FI" sz="1600" dirty="0"/>
                <a:t>MAKROEVOLUUTIO</a:t>
              </a:r>
            </a:p>
          </p:txBody>
        </p:sp>
        <p:sp>
          <p:nvSpPr>
            <p:cNvPr id="14" name="Sisällön paikkamerkki 2"/>
            <p:cNvSpPr txBox="1">
              <a:spLocks/>
            </p:cNvSpPr>
            <p:nvPr/>
          </p:nvSpPr>
          <p:spPr>
            <a:xfrm>
              <a:off x="3359112" y="2087709"/>
              <a:ext cx="3591746" cy="366037"/>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800" b="1" u="sng" dirty="0">
                  <a:solidFill>
                    <a:srgbClr val="FF0000"/>
                  </a:solidFill>
                </a:rPr>
                <a:t>lisääntymiseste, isolaatio</a:t>
              </a:r>
            </a:p>
          </p:txBody>
        </p:sp>
        <p:cxnSp>
          <p:nvCxnSpPr>
            <p:cNvPr id="18" name="Suora nuoliyhdysviiva 17"/>
            <p:cNvCxnSpPr/>
            <p:nvPr/>
          </p:nvCxnSpPr>
          <p:spPr>
            <a:xfrm flipH="1">
              <a:off x="5500068" y="4433097"/>
              <a:ext cx="672134"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isällön paikkamerkki 2"/>
            <p:cNvSpPr txBox="1">
              <a:spLocks/>
            </p:cNvSpPr>
            <p:nvPr/>
          </p:nvSpPr>
          <p:spPr>
            <a:xfrm>
              <a:off x="3092458" y="2617219"/>
              <a:ext cx="4125054" cy="339347"/>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800" dirty="0"/>
                <a:t>populaatioiden välinen </a:t>
              </a:r>
              <a:r>
                <a:rPr lang="fi-FI" sz="1800" b="1" u="sng" dirty="0">
                  <a:solidFill>
                    <a:srgbClr val="FF0000"/>
                  </a:solidFill>
                </a:rPr>
                <a:t>geenivirta</a:t>
              </a:r>
              <a:r>
                <a:rPr lang="fi-FI" sz="1800" u="sng" dirty="0">
                  <a:solidFill>
                    <a:srgbClr val="FF0000"/>
                  </a:solidFill>
                </a:rPr>
                <a:t> </a:t>
              </a:r>
              <a:r>
                <a:rPr lang="fi-FI" sz="1800" b="1" u="sng" dirty="0">
                  <a:solidFill>
                    <a:srgbClr val="FF0000"/>
                  </a:solidFill>
                </a:rPr>
                <a:t>katkeaa</a:t>
              </a:r>
            </a:p>
          </p:txBody>
        </p:sp>
        <p:cxnSp>
          <p:nvCxnSpPr>
            <p:cNvPr id="21" name="Suora nuoliyhdysviiva 20"/>
            <p:cNvCxnSpPr/>
            <p:nvPr/>
          </p:nvCxnSpPr>
          <p:spPr>
            <a:xfrm flipH="1">
              <a:off x="1782830" y="4908472"/>
              <a:ext cx="1244" cy="2832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uora nuoliyhdysviiva 21"/>
            <p:cNvCxnSpPr/>
            <p:nvPr/>
          </p:nvCxnSpPr>
          <p:spPr>
            <a:xfrm>
              <a:off x="3208625" y="5454611"/>
              <a:ext cx="3348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Sisällön paikkamerkki 2"/>
            <p:cNvSpPr txBox="1">
              <a:spLocks/>
            </p:cNvSpPr>
            <p:nvPr/>
          </p:nvSpPr>
          <p:spPr>
            <a:xfrm>
              <a:off x="3539800" y="5050076"/>
              <a:ext cx="1392719" cy="809070"/>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800" dirty="0"/>
                <a:t>populaatiot kehittyvät eri suuntiin</a:t>
              </a:r>
            </a:p>
          </p:txBody>
        </p:sp>
        <p:cxnSp>
          <p:nvCxnSpPr>
            <p:cNvPr id="26" name="Suora nuoliyhdysviiva 25"/>
            <p:cNvCxnSpPr/>
            <p:nvPr/>
          </p:nvCxnSpPr>
          <p:spPr>
            <a:xfrm>
              <a:off x="4934453" y="5454611"/>
              <a:ext cx="3348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Sisällön paikkamerkki 2"/>
            <p:cNvSpPr txBox="1">
              <a:spLocks/>
            </p:cNvSpPr>
            <p:nvPr/>
          </p:nvSpPr>
          <p:spPr>
            <a:xfrm>
              <a:off x="5273635" y="5050076"/>
              <a:ext cx="1392719" cy="809070"/>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800" dirty="0"/>
                <a:t>useita sukupolvia: uusi laji</a:t>
              </a:r>
            </a:p>
          </p:txBody>
        </p:sp>
        <p:sp>
          <p:nvSpPr>
            <p:cNvPr id="23" name="Sisällön paikkamerkki 2"/>
            <p:cNvSpPr txBox="1">
              <a:spLocks/>
            </p:cNvSpPr>
            <p:nvPr/>
          </p:nvSpPr>
          <p:spPr>
            <a:xfrm>
              <a:off x="6850539" y="5507300"/>
              <a:ext cx="2293461" cy="351846"/>
            </a:xfrm>
            <a:prstGeom prst="rect">
              <a:avLst/>
            </a:prstGeom>
            <a:solidFill>
              <a:schemeClr val="accent2">
                <a:lumMod val="40000"/>
                <a:lumOff val="60000"/>
              </a:schemeClr>
            </a:solidFill>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950" dirty="0"/>
                <a:t>= LAJIUTUMINEN</a:t>
              </a:r>
            </a:p>
          </p:txBody>
        </p:sp>
        <p:sp>
          <p:nvSpPr>
            <p:cNvPr id="28" name="Sisällön paikkamerkki 2"/>
            <p:cNvSpPr txBox="1">
              <a:spLocks/>
            </p:cNvSpPr>
            <p:nvPr/>
          </p:nvSpPr>
          <p:spPr>
            <a:xfrm>
              <a:off x="7341281" y="2227091"/>
              <a:ext cx="1669154" cy="619973"/>
            </a:xfrm>
            <a:prstGeom prst="rect">
              <a:avLst/>
            </a:prstGeom>
            <a:solidFill>
              <a:schemeClr val="accent2"/>
            </a:solidFill>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800" b="1" u="sng" dirty="0"/>
                <a:t>muodostuu uusi populaatio</a:t>
              </a:r>
            </a:p>
          </p:txBody>
        </p:sp>
        <p:sp>
          <p:nvSpPr>
            <p:cNvPr id="35" name="Sisällön paikkamerkki 2"/>
            <p:cNvSpPr txBox="1">
              <a:spLocks/>
            </p:cNvSpPr>
            <p:nvPr/>
          </p:nvSpPr>
          <p:spPr>
            <a:xfrm>
              <a:off x="377688" y="5180904"/>
              <a:ext cx="2827289" cy="627895"/>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800" dirty="0"/>
                <a:t>uuden populaation alleelien lukusuhteet muuttuvat</a:t>
              </a:r>
            </a:p>
          </p:txBody>
        </p:sp>
      </p:grpSp>
      <p:sp>
        <p:nvSpPr>
          <p:cNvPr id="4" name="Otsikko 3"/>
          <p:cNvSpPr>
            <a:spLocks noGrp="1"/>
          </p:cNvSpPr>
          <p:nvPr>
            <p:ph type="title"/>
          </p:nvPr>
        </p:nvSpPr>
        <p:spPr>
          <a:xfrm>
            <a:off x="1981200" y="-115352"/>
            <a:ext cx="8229600" cy="753241"/>
          </a:xfrm>
        </p:spPr>
        <p:txBody>
          <a:bodyPr>
            <a:normAutofit/>
          </a:bodyPr>
          <a:lstStyle/>
          <a:p>
            <a:r>
              <a:rPr lang="fi-FI" sz="2800" dirty="0"/>
              <a:t>Makroevoluutio on uusien lajien kehittymistä</a:t>
            </a:r>
          </a:p>
        </p:txBody>
      </p:sp>
    </p:spTree>
    <p:extLst>
      <p:ext uri="{BB962C8B-B14F-4D97-AF65-F5344CB8AC3E}">
        <p14:creationId xmlns:p14="http://schemas.microsoft.com/office/powerpoint/2010/main" val="104582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600" y="508001"/>
            <a:ext cx="6677891" cy="753241"/>
          </a:xfrm>
        </p:spPr>
        <p:txBody>
          <a:bodyPr>
            <a:normAutofit fontScale="90000"/>
          </a:bodyPr>
          <a:lstStyle/>
          <a:p>
            <a:r>
              <a:rPr lang="fi-FI" dirty="0" err="1">
                <a:solidFill>
                  <a:schemeClr val="accent1">
                    <a:lumMod val="75000"/>
                  </a:schemeClr>
                </a:solidFill>
              </a:rPr>
              <a:t>Sympatrinen</a:t>
            </a:r>
            <a:r>
              <a:rPr lang="fi-FI" dirty="0">
                <a:solidFill>
                  <a:schemeClr val="accent1">
                    <a:lumMod val="75000"/>
                  </a:schemeClr>
                </a:solidFill>
              </a:rPr>
              <a:t> lajiutuminen</a:t>
            </a:r>
          </a:p>
        </p:txBody>
      </p:sp>
      <p:sp>
        <p:nvSpPr>
          <p:cNvPr id="3" name="Sisällön paikkamerkki 2"/>
          <p:cNvSpPr>
            <a:spLocks noGrp="1"/>
          </p:cNvSpPr>
          <p:nvPr>
            <p:ph idx="1"/>
          </p:nvPr>
        </p:nvSpPr>
        <p:spPr>
          <a:xfrm>
            <a:off x="609600" y="1458709"/>
            <a:ext cx="4562764" cy="5115034"/>
          </a:xfrm>
        </p:spPr>
        <p:txBody>
          <a:bodyPr>
            <a:normAutofit fontScale="77500" lnSpcReduction="20000"/>
          </a:bodyPr>
          <a:lstStyle/>
          <a:p>
            <a:r>
              <a:rPr lang="fi-FI" dirty="0" err="1">
                <a:solidFill>
                  <a:schemeClr val="accent1">
                    <a:lumMod val="75000"/>
                  </a:schemeClr>
                </a:solidFill>
              </a:rPr>
              <a:t>sympatrinen</a:t>
            </a:r>
            <a:r>
              <a:rPr lang="fi-FI" dirty="0">
                <a:solidFill>
                  <a:schemeClr val="accent1">
                    <a:lumMod val="75000"/>
                  </a:schemeClr>
                </a:solidFill>
              </a:rPr>
              <a:t> lajiutuminen tapahtuu samalla alueella ilman maantieteellistä isolaatiota</a:t>
            </a:r>
          </a:p>
          <a:p>
            <a:pPr lvl="1"/>
            <a:r>
              <a:rPr lang="fi-FI" sz="2900" dirty="0">
                <a:solidFill>
                  <a:schemeClr val="accent1">
                    <a:lumMod val="75000"/>
                  </a:schemeClr>
                </a:solidFill>
              </a:rPr>
              <a:t>populaatioiden ekologiset lokerot muuttuvat ja ajan myötä kehittyy lisääntymisesteitä</a:t>
            </a:r>
          </a:p>
          <a:p>
            <a:pPr lvl="1"/>
            <a:r>
              <a:rPr lang="fi-FI" dirty="0">
                <a:solidFill>
                  <a:schemeClr val="accent1">
                    <a:lumMod val="75000"/>
                  </a:schemeClr>
                </a:solidFill>
              </a:rPr>
              <a:t>voi olla myös äkillistä</a:t>
            </a:r>
          </a:p>
          <a:p>
            <a:pPr lvl="1"/>
            <a:r>
              <a:rPr lang="fi-FI" dirty="0">
                <a:solidFill>
                  <a:schemeClr val="accent1">
                    <a:lumMod val="75000"/>
                  </a:schemeClr>
                </a:solidFill>
              </a:rPr>
              <a:t>mutaatiot edistävät</a:t>
            </a:r>
          </a:p>
          <a:p>
            <a:r>
              <a:rPr lang="fi-FI" dirty="0" err="1">
                <a:solidFill>
                  <a:schemeClr val="accent1">
                    <a:lumMod val="75000"/>
                  </a:schemeClr>
                </a:solidFill>
              </a:rPr>
              <a:t>polyploidia</a:t>
            </a:r>
            <a:r>
              <a:rPr lang="fi-FI" dirty="0">
                <a:solidFill>
                  <a:schemeClr val="accent1">
                    <a:lumMod val="75000"/>
                  </a:schemeClr>
                </a:solidFill>
              </a:rPr>
              <a:t>: kasveilla kromosomisto voi moninkertaistua, joka johtaa nopeaan lajiutumiseen </a:t>
            </a:r>
          </a:p>
          <a:p>
            <a:pPr lvl="1"/>
            <a:r>
              <a:rPr lang="fi-FI" dirty="0">
                <a:solidFill>
                  <a:schemeClr val="accent1">
                    <a:lumMod val="75000"/>
                  </a:schemeClr>
                </a:solidFill>
              </a:rPr>
              <a:t>eläimillä johtaa alkion kehityksen keskeytymiseen</a:t>
            </a:r>
          </a:p>
          <a:p>
            <a:endParaRPr lang="fi-FI" dirty="0"/>
          </a:p>
        </p:txBody>
      </p:sp>
      <p:pic>
        <p:nvPicPr>
          <p:cNvPr id="4" name="Kuva 3"/>
          <p:cNvPicPr>
            <a:picLocks noChangeAspect="1"/>
          </p:cNvPicPr>
          <p:nvPr/>
        </p:nvPicPr>
        <p:blipFill>
          <a:blip r:embed="rId2"/>
          <a:stretch>
            <a:fillRect/>
          </a:stretch>
        </p:blipFill>
        <p:spPr>
          <a:xfrm>
            <a:off x="5717307" y="1513357"/>
            <a:ext cx="5902036" cy="3463848"/>
          </a:xfrm>
          <a:prstGeom prst="rect">
            <a:avLst/>
          </a:prstGeom>
        </p:spPr>
      </p:pic>
      <p:sp>
        <p:nvSpPr>
          <p:cNvPr id="5" name="TextBox 4"/>
          <p:cNvSpPr txBox="1"/>
          <p:nvPr/>
        </p:nvSpPr>
        <p:spPr>
          <a:xfrm>
            <a:off x="5809671" y="5229320"/>
            <a:ext cx="5902036" cy="1200329"/>
          </a:xfrm>
          <a:prstGeom prst="rect">
            <a:avLst/>
          </a:prstGeom>
          <a:noFill/>
        </p:spPr>
        <p:txBody>
          <a:bodyPr wrap="square" rtlCol="0">
            <a:spAutoFit/>
          </a:bodyPr>
          <a:lstStyle/>
          <a:p>
            <a:r>
              <a:rPr lang="fi-FI" i="1" dirty="0"/>
              <a:t>Nopeimmillaan lajiutuminen voi alkaa vain yhden geenin mutaatiosta. Kotiloilla mutaatio yhdessä geenissä voi saada kuoren kiertymään vastapäivään.</a:t>
            </a:r>
            <a:br>
              <a:rPr lang="fi-FI" dirty="0"/>
            </a:br>
            <a:endParaRPr lang="fi-FI" dirty="0"/>
          </a:p>
        </p:txBody>
      </p:sp>
    </p:spTree>
    <p:extLst>
      <p:ext uri="{BB962C8B-B14F-4D97-AF65-F5344CB8AC3E}">
        <p14:creationId xmlns:p14="http://schemas.microsoft.com/office/powerpoint/2010/main" val="2680440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solidFill>
                  <a:schemeClr val="accent1">
                    <a:lumMod val="75000"/>
                  </a:schemeClr>
                </a:solidFill>
              </a:rPr>
              <a:t>Sopeutumislevittäytyminen</a:t>
            </a:r>
          </a:p>
        </p:txBody>
      </p:sp>
      <p:sp>
        <p:nvSpPr>
          <p:cNvPr id="3" name="Sisällön paikkamerkki 2"/>
          <p:cNvSpPr>
            <a:spLocks noGrp="1"/>
          </p:cNvSpPr>
          <p:nvPr>
            <p:ph idx="1"/>
          </p:nvPr>
        </p:nvSpPr>
        <p:spPr>
          <a:xfrm>
            <a:off x="434109" y="1689618"/>
            <a:ext cx="5747437" cy="4803545"/>
          </a:xfrm>
        </p:spPr>
        <p:txBody>
          <a:bodyPr>
            <a:normAutofit fontScale="77500" lnSpcReduction="20000"/>
          </a:bodyPr>
          <a:lstStyle/>
          <a:p>
            <a:r>
              <a:rPr lang="fi-FI" dirty="0">
                <a:solidFill>
                  <a:schemeClr val="accent1">
                    <a:lumMod val="75000"/>
                  </a:schemeClr>
                </a:solidFill>
              </a:rPr>
              <a:t>sopeutumislevittäytymisessä uusia kehityslinjoja tai lajeja syntyy yhdestä kantamuodosta</a:t>
            </a:r>
          </a:p>
          <a:p>
            <a:r>
              <a:rPr lang="fi-FI" dirty="0">
                <a:solidFill>
                  <a:schemeClr val="accent1">
                    <a:lumMod val="75000"/>
                  </a:schemeClr>
                </a:solidFill>
              </a:rPr>
              <a:t>tätä edeltää usein ympäristönmuutos tai levittäytyminen uusille elinalueille</a:t>
            </a:r>
          </a:p>
          <a:p>
            <a:r>
              <a:rPr lang="fi-FI" dirty="0">
                <a:solidFill>
                  <a:schemeClr val="accent1">
                    <a:lumMod val="75000"/>
                  </a:schemeClr>
                </a:solidFill>
                <a:sym typeface="Wingdings" panose="05000000000000000000" pitchFamily="2" charset="2"/>
              </a:rPr>
              <a:t>avainsopeuma = evolutiivinen innovaatio, joka on johtanut uusien resurssien käyttöön</a:t>
            </a:r>
          </a:p>
          <a:p>
            <a:pPr lvl="1"/>
            <a:r>
              <a:rPr lang="fi-FI" sz="3200" dirty="0">
                <a:solidFill>
                  <a:schemeClr val="accent1">
                    <a:lumMod val="75000"/>
                  </a:schemeClr>
                </a:solidFill>
                <a:sym typeface="Wingdings" panose="05000000000000000000" pitchFamily="2" charset="2"/>
              </a:rPr>
              <a:t>munan kehittyminen (lisääntyminen siirtyi kokonaan kuivalle maalle)</a:t>
            </a:r>
          </a:p>
          <a:p>
            <a:pPr lvl="1"/>
            <a:r>
              <a:rPr lang="fi-FI" sz="3200" dirty="0">
                <a:solidFill>
                  <a:schemeClr val="accent1">
                    <a:lumMod val="75000"/>
                  </a:schemeClr>
                </a:solidFill>
                <a:sym typeface="Wingdings" panose="05000000000000000000" pitchFamily="2" charset="2"/>
              </a:rPr>
              <a:t>linnuilla lentokyvyn kehittyminen </a:t>
            </a:r>
            <a:endParaRPr lang="fi-FI" sz="3200" dirty="0">
              <a:solidFill>
                <a:schemeClr val="accent1">
                  <a:lumMod val="75000"/>
                </a:schemeClr>
              </a:solidFill>
            </a:endParaRPr>
          </a:p>
          <a:p>
            <a:endParaRPr lang="fi-FI" dirty="0"/>
          </a:p>
        </p:txBody>
      </p:sp>
      <p:pic>
        <p:nvPicPr>
          <p:cNvPr id="4" name="Kuva 3"/>
          <p:cNvPicPr>
            <a:picLocks noChangeAspect="1"/>
          </p:cNvPicPr>
          <p:nvPr/>
        </p:nvPicPr>
        <p:blipFill>
          <a:blip r:embed="rId2"/>
          <a:stretch>
            <a:fillRect/>
          </a:stretch>
        </p:blipFill>
        <p:spPr>
          <a:xfrm>
            <a:off x="6283147" y="1689618"/>
            <a:ext cx="5515065" cy="3676710"/>
          </a:xfrm>
          <a:prstGeom prst="rect">
            <a:avLst/>
          </a:prstGeom>
        </p:spPr>
      </p:pic>
      <p:sp>
        <p:nvSpPr>
          <p:cNvPr id="5" name="TextBox 4"/>
          <p:cNvSpPr txBox="1"/>
          <p:nvPr/>
        </p:nvSpPr>
        <p:spPr>
          <a:xfrm>
            <a:off x="6283146" y="5403273"/>
            <a:ext cx="5908853" cy="1200329"/>
          </a:xfrm>
          <a:prstGeom prst="rect">
            <a:avLst/>
          </a:prstGeom>
          <a:noFill/>
        </p:spPr>
        <p:txBody>
          <a:bodyPr wrap="square" rtlCol="0">
            <a:spAutoFit/>
          </a:bodyPr>
          <a:lstStyle/>
          <a:p>
            <a:r>
              <a:rPr lang="fi-FI" i="1" dirty="0" err="1"/>
              <a:t>Darwininsirkut</a:t>
            </a:r>
            <a:r>
              <a:rPr lang="fi-FI" i="1" dirty="0"/>
              <a:t> </a:t>
            </a:r>
            <a:r>
              <a:rPr lang="fi-FI" i="1" dirty="0">
                <a:hlinkClick r:id="rId3"/>
              </a:rPr>
              <a:t>https://www.youtube.com/watch?v=s64Y8sVYfFY</a:t>
            </a:r>
            <a:r>
              <a:rPr lang="fi-FI" i="1" dirty="0"/>
              <a:t> ja </a:t>
            </a:r>
            <a:r>
              <a:rPr lang="fi-FI" i="1" dirty="0">
                <a:hlinkClick r:id="rId4"/>
              </a:rPr>
              <a:t>https://www.britannica.com/video/21998/species-finches-Galapagos-each-other-beak-structure</a:t>
            </a:r>
            <a:r>
              <a:rPr lang="fi-FI" i="1" dirty="0"/>
              <a:t> </a:t>
            </a:r>
          </a:p>
        </p:txBody>
      </p:sp>
    </p:spTree>
    <p:extLst>
      <p:ext uri="{BB962C8B-B14F-4D97-AF65-F5344CB8AC3E}">
        <p14:creationId xmlns:p14="http://schemas.microsoft.com/office/powerpoint/2010/main" val="3105800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1BEA-1815-4296-B17C-E52DA622748B}"/>
              </a:ext>
            </a:extLst>
          </p:cNvPr>
          <p:cNvSpPr>
            <a:spLocks noGrp="1"/>
          </p:cNvSpPr>
          <p:nvPr>
            <p:ph type="title"/>
          </p:nvPr>
        </p:nvSpPr>
        <p:spPr>
          <a:xfrm>
            <a:off x="832777" y="885717"/>
            <a:ext cx="5944308" cy="1559412"/>
          </a:xfrm>
        </p:spPr>
        <p:txBody>
          <a:bodyPr>
            <a:normAutofit/>
          </a:bodyPr>
          <a:lstStyle/>
          <a:p>
            <a:r>
              <a:rPr lang="fi-FI" dirty="0">
                <a:solidFill>
                  <a:schemeClr val="tx2"/>
                </a:solidFill>
              </a:rPr>
              <a:t>Mikro- ja makroevoluutio</a:t>
            </a:r>
          </a:p>
        </p:txBody>
      </p:sp>
      <p:sp>
        <p:nvSpPr>
          <p:cNvPr id="3" name="Content Placeholder 2">
            <a:extLst>
              <a:ext uri="{FF2B5EF4-FFF2-40B4-BE49-F238E27FC236}">
                <a16:creationId xmlns:a16="http://schemas.microsoft.com/office/drawing/2014/main" id="{D30C87B2-CABE-4C87-978E-A629A89DDE9E}"/>
              </a:ext>
            </a:extLst>
          </p:cNvPr>
          <p:cNvSpPr>
            <a:spLocks noGrp="1"/>
          </p:cNvSpPr>
          <p:nvPr>
            <p:ph idx="1"/>
          </p:nvPr>
        </p:nvSpPr>
        <p:spPr>
          <a:xfrm>
            <a:off x="852985" y="2700810"/>
            <a:ext cx="5924099" cy="3271473"/>
          </a:xfrm>
        </p:spPr>
        <p:txBody>
          <a:bodyPr>
            <a:normAutofit/>
          </a:bodyPr>
          <a:lstStyle/>
          <a:p>
            <a:r>
              <a:rPr lang="fi-FI" sz="2400" b="1" u="sng" dirty="0">
                <a:solidFill>
                  <a:schemeClr val="tx2"/>
                </a:solidFill>
              </a:rPr>
              <a:t>mikroevoluutio</a:t>
            </a:r>
            <a:r>
              <a:rPr lang="fi-FI" sz="2400" dirty="0">
                <a:solidFill>
                  <a:schemeClr val="tx2"/>
                </a:solidFill>
              </a:rPr>
              <a:t> = saman lajin populaatioille kehittyy geneettisiä eroja olosuhteiden eroavaisuuksien takia</a:t>
            </a:r>
          </a:p>
          <a:p>
            <a:r>
              <a:rPr lang="fi-FI" sz="2400" b="1" u="sng" dirty="0">
                <a:solidFill>
                  <a:schemeClr val="tx2"/>
                </a:solidFill>
              </a:rPr>
              <a:t>makroevoluutio</a:t>
            </a:r>
            <a:r>
              <a:rPr lang="fi-FI" sz="2400" dirty="0">
                <a:solidFill>
                  <a:schemeClr val="tx2"/>
                </a:solidFill>
              </a:rPr>
              <a:t> = populaatioiden välille kehittyy lisääntymiseste eli geenivirta katkeaa </a:t>
            </a:r>
            <a:r>
              <a:rPr lang="fi-FI" sz="2400" dirty="0">
                <a:solidFill>
                  <a:schemeClr val="tx2"/>
                </a:solidFill>
                <a:sym typeface="Wingdings" panose="05000000000000000000" pitchFamily="2" charset="2"/>
              </a:rPr>
              <a:t> johtaa lajiutumiseen</a:t>
            </a:r>
            <a:endParaRPr lang="fi-FI" sz="2400" u="sng" dirty="0">
              <a:solidFill>
                <a:schemeClr val="tx2"/>
              </a:solidFill>
            </a:endParaRPr>
          </a:p>
        </p:txBody>
      </p:sp>
      <p:pic>
        <p:nvPicPr>
          <p:cNvPr id="5" name="Picture 4" descr="A close up of a turtle&#10;&#10;Description automatically generated">
            <a:extLst>
              <a:ext uri="{FF2B5EF4-FFF2-40B4-BE49-F238E27FC236}">
                <a16:creationId xmlns:a16="http://schemas.microsoft.com/office/drawing/2014/main" id="{7E75B8CF-57FD-45F7-A746-58C7FEA43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7819" y="1291149"/>
            <a:ext cx="4200981" cy="3673660"/>
          </a:xfrm>
          <a:prstGeom prst="rect">
            <a:avLst/>
          </a:prstGeom>
        </p:spPr>
      </p:pic>
    </p:spTree>
    <p:extLst>
      <p:ext uri="{BB962C8B-B14F-4D97-AF65-F5344CB8AC3E}">
        <p14:creationId xmlns:p14="http://schemas.microsoft.com/office/powerpoint/2010/main" val="3436548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81199" y="383310"/>
            <a:ext cx="8229600" cy="753241"/>
          </a:xfrm>
        </p:spPr>
        <p:txBody>
          <a:bodyPr>
            <a:normAutofit fontScale="90000"/>
          </a:bodyPr>
          <a:lstStyle/>
          <a:p>
            <a:r>
              <a:rPr lang="fi-FI" dirty="0" err="1">
                <a:solidFill>
                  <a:schemeClr val="accent1">
                    <a:lumMod val="75000"/>
                  </a:schemeClr>
                </a:solidFill>
              </a:rPr>
              <a:t>Konvergenttinen</a:t>
            </a:r>
            <a:r>
              <a:rPr lang="fi-FI" dirty="0">
                <a:solidFill>
                  <a:schemeClr val="accent1">
                    <a:lumMod val="75000"/>
                  </a:schemeClr>
                </a:solidFill>
              </a:rPr>
              <a:t> evoluutio</a:t>
            </a:r>
          </a:p>
        </p:txBody>
      </p:sp>
      <p:sp>
        <p:nvSpPr>
          <p:cNvPr id="3" name="Sisällön paikkamerkki 2"/>
          <p:cNvSpPr>
            <a:spLocks noGrp="1"/>
          </p:cNvSpPr>
          <p:nvPr>
            <p:ph idx="1"/>
          </p:nvPr>
        </p:nvSpPr>
        <p:spPr>
          <a:xfrm>
            <a:off x="401781" y="1440873"/>
            <a:ext cx="5297055" cy="4202704"/>
          </a:xfrm>
        </p:spPr>
        <p:txBody>
          <a:bodyPr>
            <a:normAutofit/>
          </a:bodyPr>
          <a:lstStyle/>
          <a:p>
            <a:pPr marL="0" indent="0">
              <a:buNone/>
            </a:pPr>
            <a:r>
              <a:rPr lang="fi-FI" dirty="0" err="1">
                <a:solidFill>
                  <a:schemeClr val="accent1">
                    <a:lumMod val="75000"/>
                  </a:schemeClr>
                </a:solidFill>
              </a:rPr>
              <a:t>Konvergenttisessa</a:t>
            </a:r>
            <a:r>
              <a:rPr lang="fi-FI" dirty="0">
                <a:solidFill>
                  <a:schemeClr val="accent1">
                    <a:lumMod val="75000"/>
                  </a:schemeClr>
                </a:solidFill>
              </a:rPr>
              <a:t> evoluutiossa eliölajit voivat kehittyä rakenteeltaan ja toimintaan toisiaan muistuttaviksi, vaikka niillä ei ole samaa kantamuotoa.</a:t>
            </a:r>
          </a:p>
          <a:p>
            <a:endParaRPr lang="fi-FI" dirty="0"/>
          </a:p>
        </p:txBody>
      </p:sp>
      <p:pic>
        <p:nvPicPr>
          <p:cNvPr id="4" name="Kuva 3"/>
          <p:cNvPicPr>
            <a:picLocks noChangeAspect="1"/>
          </p:cNvPicPr>
          <p:nvPr/>
        </p:nvPicPr>
        <p:blipFill>
          <a:blip r:embed="rId2"/>
          <a:stretch>
            <a:fillRect/>
          </a:stretch>
        </p:blipFill>
        <p:spPr>
          <a:xfrm>
            <a:off x="6068725" y="1440873"/>
            <a:ext cx="5998586" cy="4581236"/>
          </a:xfrm>
          <a:prstGeom prst="rect">
            <a:avLst/>
          </a:prstGeom>
        </p:spPr>
      </p:pic>
      <p:sp>
        <p:nvSpPr>
          <p:cNvPr id="5" name="TextBox 4"/>
          <p:cNvSpPr txBox="1"/>
          <p:nvPr/>
        </p:nvSpPr>
        <p:spPr>
          <a:xfrm>
            <a:off x="6068725" y="6141765"/>
            <a:ext cx="5181601" cy="369332"/>
          </a:xfrm>
          <a:prstGeom prst="rect">
            <a:avLst/>
          </a:prstGeom>
          <a:noFill/>
        </p:spPr>
        <p:txBody>
          <a:bodyPr wrap="square" rtlCol="0">
            <a:spAutoFit/>
          </a:bodyPr>
          <a:lstStyle/>
          <a:p>
            <a:r>
              <a:rPr lang="fi-FI" i="1" dirty="0"/>
              <a:t>Tonnikala, delfiini ja pingviini – mitä yhteistä?</a:t>
            </a:r>
          </a:p>
        </p:txBody>
      </p:sp>
    </p:spTree>
    <p:extLst>
      <p:ext uri="{BB962C8B-B14F-4D97-AF65-F5344CB8AC3E}">
        <p14:creationId xmlns:p14="http://schemas.microsoft.com/office/powerpoint/2010/main" val="330685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401454" y="508001"/>
            <a:ext cx="9180945" cy="753241"/>
          </a:xfrm>
        </p:spPr>
        <p:txBody>
          <a:bodyPr>
            <a:normAutofit fontScale="90000"/>
          </a:bodyPr>
          <a:lstStyle/>
          <a:p>
            <a:r>
              <a:rPr lang="fi-FI" dirty="0" err="1">
                <a:solidFill>
                  <a:schemeClr val="tx2"/>
                </a:solidFill>
              </a:rPr>
              <a:t>Divergenttinen</a:t>
            </a:r>
            <a:r>
              <a:rPr lang="fi-FI" dirty="0">
                <a:solidFill>
                  <a:schemeClr val="tx2"/>
                </a:solidFill>
              </a:rPr>
              <a:t> evoluutio</a:t>
            </a:r>
          </a:p>
        </p:txBody>
      </p:sp>
      <p:sp>
        <p:nvSpPr>
          <p:cNvPr id="3" name="Sisällön paikkamerkki 2"/>
          <p:cNvSpPr>
            <a:spLocks noGrp="1"/>
          </p:cNvSpPr>
          <p:nvPr>
            <p:ph idx="1"/>
          </p:nvPr>
        </p:nvSpPr>
        <p:spPr>
          <a:xfrm>
            <a:off x="609600" y="1579418"/>
            <a:ext cx="10972800" cy="4901962"/>
          </a:xfrm>
        </p:spPr>
        <p:txBody>
          <a:bodyPr/>
          <a:lstStyle/>
          <a:p>
            <a:r>
              <a:rPr lang="fi-FI" dirty="0" err="1">
                <a:solidFill>
                  <a:schemeClr val="tx2"/>
                </a:solidFill>
              </a:rPr>
              <a:t>divergenttisessä</a:t>
            </a:r>
            <a:r>
              <a:rPr lang="fi-FI" dirty="0">
                <a:solidFill>
                  <a:schemeClr val="tx2"/>
                </a:solidFill>
              </a:rPr>
              <a:t> evoluutiossa osapopulaatiot kehittyvät isolaation </a:t>
            </a:r>
            <a:r>
              <a:rPr lang="fi-FI" dirty="0" err="1">
                <a:solidFill>
                  <a:schemeClr val="tx2"/>
                </a:solidFill>
              </a:rPr>
              <a:t>seuraksena</a:t>
            </a:r>
            <a:r>
              <a:rPr lang="fi-FI" dirty="0">
                <a:solidFill>
                  <a:schemeClr val="tx2"/>
                </a:solidFill>
              </a:rPr>
              <a:t> geneettisesti erilaisiksi</a:t>
            </a:r>
          </a:p>
          <a:p>
            <a:r>
              <a:rPr lang="fi-FI" dirty="0">
                <a:solidFill>
                  <a:schemeClr val="tx2"/>
                </a:solidFill>
              </a:rPr>
              <a:t>valaat ja virtahevot on läheisimpiä sukulaisia</a:t>
            </a:r>
          </a:p>
          <a:p>
            <a:endParaRPr lang="fi-FI" dirty="0"/>
          </a:p>
        </p:txBody>
      </p:sp>
      <p:pic>
        <p:nvPicPr>
          <p:cNvPr id="4" name="Kuva 3"/>
          <p:cNvPicPr>
            <a:picLocks noChangeAspect="1"/>
          </p:cNvPicPr>
          <p:nvPr/>
        </p:nvPicPr>
        <p:blipFill>
          <a:blip r:embed="rId2"/>
          <a:stretch>
            <a:fillRect/>
          </a:stretch>
        </p:blipFill>
        <p:spPr>
          <a:xfrm>
            <a:off x="1665302" y="3529405"/>
            <a:ext cx="8951878" cy="2951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55" y="475105"/>
            <a:ext cx="3602430" cy="945225"/>
          </a:xfrm>
          <a:prstGeom prst="rect">
            <a:avLst/>
          </a:prstGeom>
        </p:spPr>
      </p:pic>
    </p:spTree>
    <p:extLst>
      <p:ext uri="{BB962C8B-B14F-4D97-AF65-F5344CB8AC3E}">
        <p14:creationId xmlns:p14="http://schemas.microsoft.com/office/powerpoint/2010/main" val="2285577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AC4F60E-48AE-41DC-BED4-C0E01C76F3F6}"/>
              </a:ext>
            </a:extLst>
          </p:cNvPr>
          <p:cNvPicPr>
            <a:picLocks noChangeAspect="1"/>
          </p:cNvPicPr>
          <p:nvPr/>
        </p:nvPicPr>
        <p:blipFill>
          <a:blip r:embed="rId2"/>
          <a:stretch>
            <a:fillRect/>
          </a:stretch>
        </p:blipFill>
        <p:spPr>
          <a:xfrm>
            <a:off x="7096125" y="1750107"/>
            <a:ext cx="4895850" cy="4572000"/>
          </a:xfrm>
          <a:prstGeom prst="rect">
            <a:avLst/>
          </a:prstGeom>
        </p:spPr>
      </p:pic>
      <p:sp>
        <p:nvSpPr>
          <p:cNvPr id="2" name="Otsikko 1">
            <a:extLst>
              <a:ext uri="{FF2B5EF4-FFF2-40B4-BE49-F238E27FC236}">
                <a16:creationId xmlns:a16="http://schemas.microsoft.com/office/drawing/2014/main" id="{015797DD-A294-44C2-B00F-10EA42298E27}"/>
              </a:ext>
            </a:extLst>
          </p:cNvPr>
          <p:cNvSpPr>
            <a:spLocks noGrp="1"/>
          </p:cNvSpPr>
          <p:nvPr>
            <p:ph type="title"/>
          </p:nvPr>
        </p:nvSpPr>
        <p:spPr>
          <a:xfrm>
            <a:off x="366712" y="136067"/>
            <a:ext cx="10515600" cy="1325563"/>
          </a:xfrm>
        </p:spPr>
        <p:txBody>
          <a:bodyPr>
            <a:normAutofit fontScale="90000"/>
          </a:bodyPr>
          <a:lstStyle/>
          <a:p>
            <a:r>
              <a:rPr lang="fi-FI" dirty="0" err="1"/>
              <a:t>Allopatrinen</a:t>
            </a:r>
            <a:r>
              <a:rPr lang="fi-FI" dirty="0"/>
              <a:t> ja </a:t>
            </a:r>
            <a:r>
              <a:rPr lang="fi-FI" dirty="0" err="1"/>
              <a:t>sympatrinen</a:t>
            </a:r>
            <a:r>
              <a:rPr lang="fi-FI" dirty="0"/>
              <a:t> lajiutuminen</a:t>
            </a:r>
          </a:p>
        </p:txBody>
      </p:sp>
      <p:sp>
        <p:nvSpPr>
          <p:cNvPr id="3" name="Sisällön paikkamerkki 2">
            <a:extLst>
              <a:ext uri="{FF2B5EF4-FFF2-40B4-BE49-F238E27FC236}">
                <a16:creationId xmlns:a16="http://schemas.microsoft.com/office/drawing/2014/main" id="{5616276E-869A-4704-A23C-CCF2B74CB038}"/>
              </a:ext>
            </a:extLst>
          </p:cNvPr>
          <p:cNvSpPr>
            <a:spLocks noGrp="1"/>
          </p:cNvSpPr>
          <p:nvPr>
            <p:ph idx="1"/>
          </p:nvPr>
        </p:nvSpPr>
        <p:spPr>
          <a:xfrm>
            <a:off x="366712" y="1325564"/>
            <a:ext cx="6929438" cy="5403848"/>
          </a:xfrm>
        </p:spPr>
        <p:txBody>
          <a:bodyPr>
            <a:normAutofit fontScale="77500" lnSpcReduction="20000"/>
          </a:bodyPr>
          <a:lstStyle/>
          <a:p>
            <a:r>
              <a:rPr lang="fi-FI" dirty="0"/>
              <a:t>molemmissa ideana, että populaatio kehittyy geneettisesti eri suuntiin ja niiden välille muodostuu lisääntymisesteitä -&gt; uusi laji</a:t>
            </a:r>
          </a:p>
          <a:p>
            <a:r>
              <a:rPr lang="fi-FI" dirty="0" err="1"/>
              <a:t>allopatrinen</a:t>
            </a:r>
            <a:r>
              <a:rPr lang="fi-FI" dirty="0"/>
              <a:t> lajiutuminen tarkoittaa maantieteellisen esteen aiheuttamaa lajiutumista</a:t>
            </a:r>
          </a:p>
          <a:p>
            <a:pPr lvl="1"/>
            <a:r>
              <a:rPr lang="fi-FI" sz="2600" dirty="0"/>
              <a:t>ympäristömuutokset ja mannerliikunnot</a:t>
            </a:r>
          </a:p>
          <a:p>
            <a:pPr lvl="1"/>
            <a:r>
              <a:rPr lang="fi-FI" sz="2600" dirty="0"/>
              <a:t>esim. maankohoaminen eristänyt saimaannorpan Itämeren lajeista</a:t>
            </a:r>
          </a:p>
          <a:p>
            <a:r>
              <a:rPr lang="fi-FI" dirty="0" err="1"/>
              <a:t>sympatrisessa</a:t>
            </a:r>
            <a:r>
              <a:rPr lang="fi-FI" dirty="0"/>
              <a:t> lajiutumisessa populaation yksilöt kehittyvät erilaisiksi, vaikka elävät samalla alueella</a:t>
            </a:r>
          </a:p>
          <a:p>
            <a:pPr lvl="1"/>
            <a:r>
              <a:rPr lang="fi-FI" sz="2600" dirty="0"/>
              <a:t>mutaation seurauksena esim. sopeutuvat käyttämään eri ekolokeroa</a:t>
            </a:r>
          </a:p>
          <a:p>
            <a:pPr lvl="1"/>
            <a:r>
              <a:rPr lang="fi-FI" sz="2600" dirty="0"/>
              <a:t>kasvien kromosomistomuutokset</a:t>
            </a:r>
          </a:p>
        </p:txBody>
      </p:sp>
      <p:sp>
        <p:nvSpPr>
          <p:cNvPr id="7" name="TextBox 6"/>
          <p:cNvSpPr txBox="1"/>
          <p:nvPr/>
        </p:nvSpPr>
        <p:spPr>
          <a:xfrm>
            <a:off x="7130040" y="6003698"/>
            <a:ext cx="4828020" cy="369332"/>
          </a:xfrm>
          <a:prstGeom prst="rect">
            <a:avLst/>
          </a:prstGeom>
          <a:solidFill>
            <a:srgbClr val="FFFF00"/>
          </a:solidFill>
        </p:spPr>
        <p:txBody>
          <a:bodyPr wrap="square" rtlCol="0">
            <a:spAutoFit/>
          </a:bodyPr>
          <a:lstStyle/>
          <a:p>
            <a:pPr algn="ctr"/>
            <a:r>
              <a:rPr lang="fi-FI" dirty="0">
                <a:latin typeface="+mj-lt"/>
              </a:rPr>
              <a:t>Kumpi on kumpi?</a:t>
            </a:r>
          </a:p>
        </p:txBody>
      </p:sp>
    </p:spTree>
    <p:extLst>
      <p:ext uri="{BB962C8B-B14F-4D97-AF65-F5344CB8AC3E}">
        <p14:creationId xmlns:p14="http://schemas.microsoft.com/office/powerpoint/2010/main" val="129931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err="1">
                <a:solidFill>
                  <a:schemeClr val="accent1">
                    <a:lumMod val="75000"/>
                  </a:schemeClr>
                </a:solidFill>
              </a:rPr>
              <a:t>Koevoluutio</a:t>
            </a:r>
            <a:endParaRPr lang="fi-FI" dirty="0">
              <a:solidFill>
                <a:schemeClr val="accent1">
                  <a:lumMod val="75000"/>
                </a:schemeClr>
              </a:solidFill>
            </a:endParaRPr>
          </a:p>
        </p:txBody>
      </p:sp>
      <p:sp>
        <p:nvSpPr>
          <p:cNvPr id="3" name="Sisällön paikkamerkki 2"/>
          <p:cNvSpPr>
            <a:spLocks noGrp="1"/>
          </p:cNvSpPr>
          <p:nvPr>
            <p:ph idx="1"/>
          </p:nvPr>
        </p:nvSpPr>
        <p:spPr>
          <a:xfrm>
            <a:off x="452583" y="1742966"/>
            <a:ext cx="5403272" cy="5115034"/>
          </a:xfrm>
        </p:spPr>
        <p:txBody>
          <a:bodyPr>
            <a:normAutofit fontScale="70000" lnSpcReduction="20000"/>
          </a:bodyPr>
          <a:lstStyle/>
          <a:p>
            <a:r>
              <a:rPr lang="fi-FI" dirty="0" err="1">
                <a:solidFill>
                  <a:schemeClr val="accent1">
                    <a:lumMod val="75000"/>
                  </a:schemeClr>
                </a:solidFill>
              </a:rPr>
              <a:t>Koevoluutiolla</a:t>
            </a:r>
            <a:r>
              <a:rPr lang="fi-FI" dirty="0">
                <a:solidFill>
                  <a:schemeClr val="accent1">
                    <a:lumMod val="75000"/>
                  </a:schemeClr>
                </a:solidFill>
              </a:rPr>
              <a:t> eli yhteisevoluutiolla tarkoitetaan kahden tai useamman lajin välistä toisistaan riippuvaa evolutiivista kehitystä.</a:t>
            </a:r>
          </a:p>
          <a:p>
            <a:pPr lvl="1"/>
            <a:r>
              <a:rPr lang="fi-FI" sz="3100" dirty="0">
                <a:solidFill>
                  <a:schemeClr val="accent1">
                    <a:lumMod val="75000"/>
                  </a:schemeClr>
                </a:solidFill>
              </a:rPr>
              <a:t>voi olla kilpavarustelua, jossa toinen osapuoli kärsii toisesta, esim. loisen ja isäntälajin välinen kehitys </a:t>
            </a:r>
          </a:p>
          <a:p>
            <a:pPr lvl="1"/>
            <a:r>
              <a:rPr lang="fi-FI" sz="3100" dirty="0">
                <a:solidFill>
                  <a:schemeClr val="accent1">
                    <a:lumMod val="75000"/>
                  </a:schemeClr>
                </a:solidFill>
              </a:rPr>
              <a:t>voi tarkoittaa yhteistä lajiutumista, esim. ihmisen ja simpanssien päätäit jakavat yhteisen esimuodon seitsemän miljoonaa vuotta sitten </a:t>
            </a:r>
          </a:p>
          <a:p>
            <a:pPr lvl="1"/>
            <a:r>
              <a:rPr lang="fi-FI" dirty="0">
                <a:solidFill>
                  <a:schemeClr val="accent1">
                    <a:lumMod val="75000"/>
                  </a:schemeClr>
                </a:solidFill>
              </a:rPr>
              <a:t>pölytys</a:t>
            </a:r>
          </a:p>
          <a:p>
            <a:pPr marL="457200" lvl="1" indent="0">
              <a:buNone/>
            </a:pPr>
            <a:endParaRPr lang="fi-FI" dirty="0">
              <a:solidFill>
                <a:schemeClr val="accent1">
                  <a:lumMod val="75000"/>
                </a:schemeClr>
              </a:solidFill>
            </a:endParaRPr>
          </a:p>
          <a:p>
            <a:pPr marL="0" indent="0">
              <a:buNone/>
            </a:pPr>
            <a:endParaRPr lang="fi-FI" sz="1500" dirty="0">
              <a:solidFill>
                <a:srgbClr val="FFFFFF"/>
              </a:solidFill>
            </a:endParaRPr>
          </a:p>
          <a:p>
            <a:r>
              <a:rPr lang="fi-FI" sz="1500" dirty="0">
                <a:solidFill>
                  <a:srgbClr val="FFFFFF"/>
                </a:solidFill>
              </a:rPr>
              <a:t>Kahden tai useamman </a:t>
            </a:r>
            <a:r>
              <a:rPr lang="fi-FI" dirty="0">
                <a:solidFill>
                  <a:srgbClr val="FFFFFF"/>
                </a:solidFill>
              </a:rPr>
              <a:t>lajin toisistaan riippuva evoluutio</a:t>
            </a:r>
          </a:p>
          <a:p>
            <a:endParaRPr lang="fi-FI" dirty="0">
              <a:solidFill>
                <a:schemeClr val="accent1">
                  <a:lumMod val="75000"/>
                </a:schemeClr>
              </a:solidFill>
            </a:endParaRPr>
          </a:p>
          <a:p>
            <a:endParaRPr lang="fi-FI"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3260" y="1751499"/>
            <a:ext cx="5773961" cy="3854974"/>
          </a:xfrm>
          <a:prstGeom prst="rect">
            <a:avLst/>
          </a:prstGeom>
        </p:spPr>
      </p:pic>
      <p:sp>
        <p:nvSpPr>
          <p:cNvPr id="6" name="TextBox 5"/>
          <p:cNvSpPr txBox="1"/>
          <p:nvPr/>
        </p:nvSpPr>
        <p:spPr>
          <a:xfrm>
            <a:off x="6169369" y="5727398"/>
            <a:ext cx="5653176" cy="646331"/>
          </a:xfrm>
          <a:prstGeom prst="rect">
            <a:avLst/>
          </a:prstGeom>
          <a:noFill/>
        </p:spPr>
        <p:txBody>
          <a:bodyPr wrap="square" rtlCol="0">
            <a:spAutoFit/>
          </a:bodyPr>
          <a:lstStyle/>
          <a:p>
            <a:r>
              <a:rPr lang="fi-FI" i="1" dirty="0"/>
              <a:t>Kolibri</a:t>
            </a:r>
            <a:r>
              <a:rPr lang="fi-FI" dirty="0"/>
              <a:t>. </a:t>
            </a:r>
            <a:r>
              <a:rPr lang="fi-FI" dirty="0">
                <a:hlinkClick r:id="rId3"/>
              </a:rPr>
              <a:t>https://www.youtube.com/watch?v=gaUhxQtNOwM</a:t>
            </a:r>
            <a:r>
              <a:rPr lang="fi-FI" dirty="0"/>
              <a:t> </a:t>
            </a:r>
          </a:p>
        </p:txBody>
      </p:sp>
    </p:spTree>
    <p:extLst>
      <p:ext uri="{BB962C8B-B14F-4D97-AF65-F5344CB8AC3E}">
        <p14:creationId xmlns:p14="http://schemas.microsoft.com/office/powerpoint/2010/main" val="3713665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D2CE-8137-4BF1-91DB-932510865840}"/>
              </a:ext>
            </a:extLst>
          </p:cNvPr>
          <p:cNvSpPr>
            <a:spLocks noGrp="1"/>
          </p:cNvSpPr>
          <p:nvPr>
            <p:ph type="title"/>
          </p:nvPr>
        </p:nvSpPr>
        <p:spPr>
          <a:xfrm>
            <a:off x="227174" y="-155797"/>
            <a:ext cx="10515600" cy="1325563"/>
          </a:xfrm>
        </p:spPr>
        <p:txBody>
          <a:bodyPr>
            <a:normAutofit/>
          </a:bodyPr>
          <a:lstStyle/>
          <a:p>
            <a:r>
              <a:rPr lang="fi-FI" sz="3200" u="sng" dirty="0" err="1"/>
              <a:t>mimikry</a:t>
            </a:r>
            <a:r>
              <a:rPr lang="fi-FI" sz="3200" dirty="0"/>
              <a:t> = laji kehittyy muistuttamaan jotain toista lajia, joka voi olla hyvinkin kaukaista sukua</a:t>
            </a:r>
          </a:p>
        </p:txBody>
      </p:sp>
      <p:pic>
        <p:nvPicPr>
          <p:cNvPr id="5" name="Content Placeholder 4" descr="A insect on a white background&#10;&#10;Description automatically generated">
            <a:extLst>
              <a:ext uri="{FF2B5EF4-FFF2-40B4-BE49-F238E27FC236}">
                <a16:creationId xmlns:a16="http://schemas.microsoft.com/office/drawing/2014/main" id="{9895973E-325F-40BF-B958-D83CAB0870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876" y="957299"/>
            <a:ext cx="1744984" cy="2326646"/>
          </a:xfrm>
        </p:spPr>
      </p:pic>
      <p:sp>
        <p:nvSpPr>
          <p:cNvPr id="6" name="TextBox 5">
            <a:extLst>
              <a:ext uri="{FF2B5EF4-FFF2-40B4-BE49-F238E27FC236}">
                <a16:creationId xmlns:a16="http://schemas.microsoft.com/office/drawing/2014/main" id="{36BD80DF-73A7-4B73-BCCC-16B4825BF52B}"/>
              </a:ext>
            </a:extLst>
          </p:cNvPr>
          <p:cNvSpPr txBox="1"/>
          <p:nvPr/>
        </p:nvSpPr>
        <p:spPr>
          <a:xfrm>
            <a:off x="625033" y="3244334"/>
            <a:ext cx="1176925" cy="369332"/>
          </a:xfrm>
          <a:prstGeom prst="rect">
            <a:avLst/>
          </a:prstGeom>
          <a:noFill/>
        </p:spPr>
        <p:txBody>
          <a:bodyPr wrap="none" rtlCol="0">
            <a:spAutoFit/>
          </a:bodyPr>
          <a:lstStyle/>
          <a:p>
            <a:r>
              <a:rPr lang="fi-FI" dirty="0"/>
              <a:t>ampiainen</a:t>
            </a:r>
          </a:p>
        </p:txBody>
      </p:sp>
      <p:pic>
        <p:nvPicPr>
          <p:cNvPr id="8" name="Picture 7" descr="A close up of a flower&#10;&#10;Description automatically generated">
            <a:extLst>
              <a:ext uri="{FF2B5EF4-FFF2-40B4-BE49-F238E27FC236}">
                <a16:creationId xmlns:a16="http://schemas.microsoft.com/office/drawing/2014/main" id="{95B43315-3ECD-4475-B756-4ECB6D79F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738" y="1235546"/>
            <a:ext cx="2520209" cy="1603483"/>
          </a:xfrm>
          <a:prstGeom prst="rect">
            <a:avLst/>
          </a:prstGeom>
        </p:spPr>
      </p:pic>
      <p:sp>
        <p:nvSpPr>
          <p:cNvPr id="9" name="TextBox 8">
            <a:extLst>
              <a:ext uri="{FF2B5EF4-FFF2-40B4-BE49-F238E27FC236}">
                <a16:creationId xmlns:a16="http://schemas.microsoft.com/office/drawing/2014/main" id="{E471191A-D3A9-4069-A3DE-DD1853DD63E3}"/>
              </a:ext>
            </a:extLst>
          </p:cNvPr>
          <p:cNvSpPr txBox="1"/>
          <p:nvPr/>
        </p:nvSpPr>
        <p:spPr>
          <a:xfrm>
            <a:off x="3641661" y="2796289"/>
            <a:ext cx="1240276" cy="369332"/>
          </a:xfrm>
          <a:prstGeom prst="rect">
            <a:avLst/>
          </a:prstGeom>
          <a:noFill/>
        </p:spPr>
        <p:txBody>
          <a:bodyPr wrap="none" rtlCol="0">
            <a:spAutoFit/>
          </a:bodyPr>
          <a:lstStyle/>
          <a:p>
            <a:r>
              <a:rPr lang="fi-FI" dirty="0" err="1"/>
              <a:t>parvikirvari</a:t>
            </a:r>
            <a:endParaRPr lang="fi-FI" dirty="0"/>
          </a:p>
        </p:txBody>
      </p:sp>
      <p:pic>
        <p:nvPicPr>
          <p:cNvPr id="11" name="Picture 10" descr="A insect on the ground&#10;&#10;Description automatically generated">
            <a:extLst>
              <a:ext uri="{FF2B5EF4-FFF2-40B4-BE49-F238E27FC236}">
                <a16:creationId xmlns:a16="http://schemas.microsoft.com/office/drawing/2014/main" id="{8E21E59F-6941-4D45-B018-D03FF9E43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132" y="4066251"/>
            <a:ext cx="2880866" cy="1922978"/>
          </a:xfrm>
          <a:prstGeom prst="rect">
            <a:avLst/>
          </a:prstGeom>
        </p:spPr>
      </p:pic>
      <p:sp>
        <p:nvSpPr>
          <p:cNvPr id="12" name="TextBox 11">
            <a:extLst>
              <a:ext uri="{FF2B5EF4-FFF2-40B4-BE49-F238E27FC236}">
                <a16:creationId xmlns:a16="http://schemas.microsoft.com/office/drawing/2014/main" id="{E0B5E8E0-A969-4984-B466-58EDF0053422}"/>
              </a:ext>
            </a:extLst>
          </p:cNvPr>
          <p:cNvSpPr txBox="1"/>
          <p:nvPr/>
        </p:nvSpPr>
        <p:spPr>
          <a:xfrm>
            <a:off x="1872394" y="5977132"/>
            <a:ext cx="1769267" cy="369332"/>
          </a:xfrm>
          <a:prstGeom prst="rect">
            <a:avLst/>
          </a:prstGeom>
          <a:noFill/>
        </p:spPr>
        <p:txBody>
          <a:bodyPr wrap="none" rtlCol="0">
            <a:spAutoFit/>
          </a:bodyPr>
          <a:lstStyle/>
          <a:p>
            <a:r>
              <a:rPr lang="fi-FI" dirty="0"/>
              <a:t>naamiokärpänen</a:t>
            </a:r>
          </a:p>
        </p:txBody>
      </p:sp>
      <p:pic>
        <p:nvPicPr>
          <p:cNvPr id="14" name="Picture 13" descr="A insect on a white brick wall&#10;&#10;Description automatically generated">
            <a:extLst>
              <a:ext uri="{FF2B5EF4-FFF2-40B4-BE49-F238E27FC236}">
                <a16:creationId xmlns:a16="http://schemas.microsoft.com/office/drawing/2014/main" id="{118A3914-1838-45F6-B00A-AC9A63DC2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7200" y="1172370"/>
            <a:ext cx="2250504" cy="1603484"/>
          </a:xfrm>
          <a:prstGeom prst="rect">
            <a:avLst/>
          </a:prstGeom>
        </p:spPr>
      </p:pic>
      <p:sp>
        <p:nvSpPr>
          <p:cNvPr id="15" name="TextBox 14">
            <a:extLst>
              <a:ext uri="{FF2B5EF4-FFF2-40B4-BE49-F238E27FC236}">
                <a16:creationId xmlns:a16="http://schemas.microsoft.com/office/drawing/2014/main" id="{9923B578-3C66-45B5-B892-DE3F19852256}"/>
              </a:ext>
            </a:extLst>
          </p:cNvPr>
          <p:cNvSpPr txBox="1"/>
          <p:nvPr/>
        </p:nvSpPr>
        <p:spPr>
          <a:xfrm>
            <a:off x="7310065" y="2875002"/>
            <a:ext cx="1284775" cy="369332"/>
          </a:xfrm>
          <a:prstGeom prst="rect">
            <a:avLst/>
          </a:prstGeom>
          <a:noFill/>
        </p:spPr>
        <p:txBody>
          <a:bodyPr wrap="none" rtlCol="0">
            <a:spAutoFit/>
          </a:bodyPr>
          <a:lstStyle/>
          <a:p>
            <a:r>
              <a:rPr lang="fi-FI" dirty="0"/>
              <a:t>raitalasisiipi</a:t>
            </a:r>
          </a:p>
        </p:txBody>
      </p:sp>
      <p:pic>
        <p:nvPicPr>
          <p:cNvPr id="17" name="Picture 16" descr="A small insect on a branch&#10;&#10;Description automatically generated">
            <a:extLst>
              <a:ext uri="{FF2B5EF4-FFF2-40B4-BE49-F238E27FC236}">
                <a16:creationId xmlns:a16="http://schemas.microsoft.com/office/drawing/2014/main" id="{CE72C955-DE18-4657-ADE3-0FE75AF57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7697" y="991374"/>
            <a:ext cx="1634348" cy="2091825"/>
          </a:xfrm>
          <a:prstGeom prst="rect">
            <a:avLst/>
          </a:prstGeom>
        </p:spPr>
      </p:pic>
      <p:sp>
        <p:nvSpPr>
          <p:cNvPr id="18" name="TextBox 17">
            <a:extLst>
              <a:ext uri="{FF2B5EF4-FFF2-40B4-BE49-F238E27FC236}">
                <a16:creationId xmlns:a16="http://schemas.microsoft.com/office/drawing/2014/main" id="{17E6F4CB-C92C-4F16-81C7-B07F94127711}"/>
              </a:ext>
            </a:extLst>
          </p:cNvPr>
          <p:cNvSpPr txBox="1"/>
          <p:nvPr/>
        </p:nvSpPr>
        <p:spPr>
          <a:xfrm>
            <a:off x="10363813" y="3059668"/>
            <a:ext cx="1318310" cy="369332"/>
          </a:xfrm>
          <a:prstGeom prst="rect">
            <a:avLst/>
          </a:prstGeom>
          <a:noFill/>
        </p:spPr>
        <p:txBody>
          <a:bodyPr wrap="none" rtlCol="0">
            <a:spAutoFit/>
          </a:bodyPr>
          <a:lstStyle/>
          <a:p>
            <a:r>
              <a:rPr lang="fi-FI" dirty="0"/>
              <a:t>nelivyöjäärä</a:t>
            </a:r>
          </a:p>
        </p:txBody>
      </p:sp>
      <p:pic>
        <p:nvPicPr>
          <p:cNvPr id="20" name="Picture 19" descr="A white flower on a plant&#10;&#10;Description automatically generated">
            <a:extLst>
              <a:ext uri="{FF2B5EF4-FFF2-40B4-BE49-F238E27FC236}">
                <a16:creationId xmlns:a16="http://schemas.microsoft.com/office/drawing/2014/main" id="{9A53A469-C77E-4AB3-A360-34FBD74162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4974" y="3722341"/>
            <a:ext cx="2124172" cy="2193757"/>
          </a:xfrm>
          <a:prstGeom prst="rect">
            <a:avLst/>
          </a:prstGeom>
        </p:spPr>
      </p:pic>
      <p:sp>
        <p:nvSpPr>
          <p:cNvPr id="21" name="TextBox 20">
            <a:extLst>
              <a:ext uri="{FF2B5EF4-FFF2-40B4-BE49-F238E27FC236}">
                <a16:creationId xmlns:a16="http://schemas.microsoft.com/office/drawing/2014/main" id="{FCC91D90-DA4C-4A9E-A94D-F4592942DB85}"/>
              </a:ext>
            </a:extLst>
          </p:cNvPr>
          <p:cNvSpPr txBox="1"/>
          <p:nvPr/>
        </p:nvSpPr>
        <p:spPr>
          <a:xfrm>
            <a:off x="5665729" y="5938725"/>
            <a:ext cx="1943417" cy="369332"/>
          </a:xfrm>
          <a:prstGeom prst="rect">
            <a:avLst/>
          </a:prstGeom>
          <a:noFill/>
        </p:spPr>
        <p:txBody>
          <a:bodyPr wrap="none" rtlCol="0">
            <a:spAutoFit/>
          </a:bodyPr>
          <a:lstStyle/>
          <a:p>
            <a:r>
              <a:rPr lang="fi-FI" dirty="0"/>
              <a:t>kimalaiskuoriainen</a:t>
            </a:r>
          </a:p>
        </p:txBody>
      </p:sp>
      <p:pic>
        <p:nvPicPr>
          <p:cNvPr id="23" name="Picture 22" descr="A spider on a white background&#10;&#10;Description automatically generated">
            <a:extLst>
              <a:ext uri="{FF2B5EF4-FFF2-40B4-BE49-F238E27FC236}">
                <a16:creationId xmlns:a16="http://schemas.microsoft.com/office/drawing/2014/main" id="{BF2593CA-8411-42B7-A23C-785AC0BD0E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8764" y="3722341"/>
            <a:ext cx="1634349" cy="2193757"/>
          </a:xfrm>
          <a:prstGeom prst="rect">
            <a:avLst/>
          </a:prstGeom>
        </p:spPr>
      </p:pic>
      <p:sp>
        <p:nvSpPr>
          <p:cNvPr id="24" name="TextBox 23">
            <a:extLst>
              <a:ext uri="{FF2B5EF4-FFF2-40B4-BE49-F238E27FC236}">
                <a16:creationId xmlns:a16="http://schemas.microsoft.com/office/drawing/2014/main" id="{46C48A17-5DD4-4886-BF09-65E41A8C5AA8}"/>
              </a:ext>
            </a:extLst>
          </p:cNvPr>
          <p:cNvSpPr txBox="1"/>
          <p:nvPr/>
        </p:nvSpPr>
        <p:spPr>
          <a:xfrm>
            <a:off x="9051571" y="6024773"/>
            <a:ext cx="1928733" cy="369332"/>
          </a:xfrm>
          <a:prstGeom prst="rect">
            <a:avLst/>
          </a:prstGeom>
          <a:noFill/>
        </p:spPr>
        <p:txBody>
          <a:bodyPr wrap="none" rtlCol="0">
            <a:spAutoFit/>
          </a:bodyPr>
          <a:lstStyle/>
          <a:p>
            <a:r>
              <a:rPr lang="fi-FI" dirty="0"/>
              <a:t>ampiaishämähäkki</a:t>
            </a:r>
          </a:p>
        </p:txBody>
      </p:sp>
    </p:spTree>
    <p:extLst>
      <p:ext uri="{BB962C8B-B14F-4D97-AF65-F5344CB8AC3E}">
        <p14:creationId xmlns:p14="http://schemas.microsoft.com/office/powerpoint/2010/main" val="4142587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527782" y="341784"/>
            <a:ext cx="8229600" cy="1143000"/>
          </a:xfrm>
          <a:prstGeom prst="rect">
            <a:avLst/>
          </a:prstGeom>
        </p:spPr>
        <p:txBody>
          <a:bodyPr vert="horz" lIns="91425" tIns="91425" rIns="91425" bIns="91425" rtlCol="0" anchor="b" anchorCtr="0">
            <a:noAutofit/>
          </a:bodyPr>
          <a:lstStyle/>
          <a:p>
            <a:pPr lvl="0" rtl="0">
              <a:buNone/>
            </a:pPr>
            <a:r>
              <a:rPr lang="fi" sz="4000" dirty="0">
                <a:solidFill>
                  <a:srgbClr val="4A86E8"/>
                </a:solidFill>
              </a:rPr>
              <a:t>Endeemiset lajit</a:t>
            </a:r>
          </a:p>
        </p:txBody>
      </p:sp>
      <p:sp>
        <p:nvSpPr>
          <p:cNvPr id="42" name="Shape 42"/>
          <p:cNvSpPr txBox="1">
            <a:spLocks noGrp="1"/>
          </p:cNvSpPr>
          <p:nvPr>
            <p:ph type="body" idx="1"/>
          </p:nvPr>
        </p:nvSpPr>
        <p:spPr>
          <a:xfrm>
            <a:off x="350981" y="1675593"/>
            <a:ext cx="6470514" cy="4967700"/>
          </a:xfrm>
          <a:prstGeom prst="rect">
            <a:avLst/>
          </a:prstGeom>
        </p:spPr>
        <p:txBody>
          <a:bodyPr vert="horz" lIns="91425" tIns="91425" rIns="91425" bIns="91425" rtlCol="0" anchor="t" anchorCtr="0">
            <a:noAutofit/>
          </a:bodyPr>
          <a:lstStyle/>
          <a:p>
            <a:pPr marL="495300" indent="-457200">
              <a:buClr>
                <a:schemeClr val="accent1"/>
              </a:buClr>
              <a:buSzPct val="100000"/>
            </a:pPr>
            <a:r>
              <a:rPr lang="fi" dirty="0">
                <a:solidFill>
                  <a:schemeClr val="accent1"/>
                </a:solidFill>
              </a:rPr>
              <a:t>kotoperäiset </a:t>
            </a:r>
            <a:r>
              <a:rPr lang="fi-FI" dirty="0">
                <a:solidFill>
                  <a:schemeClr val="accent1"/>
                </a:solidFill>
              </a:rPr>
              <a:t>eli endeemiset </a:t>
            </a:r>
            <a:r>
              <a:rPr lang="fi" dirty="0">
                <a:solidFill>
                  <a:schemeClr val="accent1"/>
                </a:solidFill>
              </a:rPr>
              <a:t>lajit ovat kehittyneet maantieteellisen isolaation seurauksena</a:t>
            </a:r>
          </a:p>
          <a:p>
            <a:pPr marL="895350" lvl="1" indent="-457200">
              <a:buClr>
                <a:schemeClr val="accent1"/>
              </a:buClr>
              <a:buSzPct val="100000"/>
            </a:pPr>
            <a:r>
              <a:rPr lang="fi" dirty="0">
                <a:solidFill>
                  <a:schemeClr val="accent1"/>
                </a:solidFill>
              </a:rPr>
              <a:t>esim. Australia, Galapagos-saaret</a:t>
            </a:r>
          </a:p>
          <a:p>
            <a:pPr marL="495300" indent="-457200">
              <a:buClr>
                <a:schemeClr val="accent1"/>
              </a:buClr>
              <a:buSzPct val="100000"/>
            </a:pPr>
            <a:r>
              <a:rPr lang="fi" dirty="0">
                <a:solidFill>
                  <a:schemeClr val="accent1"/>
                </a:solidFill>
              </a:rPr>
              <a:t>endeeminen alalaji </a:t>
            </a:r>
          </a:p>
          <a:p>
            <a:pPr marL="495300" indent="-457200">
              <a:buClr>
                <a:schemeClr val="accent1"/>
              </a:buClr>
              <a:buSzPct val="100000"/>
            </a:pPr>
            <a:r>
              <a:rPr lang="fi-FI" sz="1200" dirty="0">
                <a:solidFill>
                  <a:schemeClr val="accent1"/>
                </a:solidFill>
                <a:hlinkClick r:id="rId3"/>
              </a:rPr>
              <a:t>http://wwf.fi/elainlajit/saimaannorppa/?endorseimage=8452</a:t>
            </a:r>
            <a:endParaRPr lang="fi-FI" sz="1200" dirty="0">
              <a:solidFill>
                <a:schemeClr val="accent1"/>
              </a:solidFill>
            </a:endParaRPr>
          </a:p>
          <a:p>
            <a:pPr marL="895350" lvl="1" indent="-457200">
              <a:buClr>
                <a:schemeClr val="accent1"/>
              </a:buClr>
              <a:buSzPct val="100000"/>
            </a:pPr>
            <a:r>
              <a:rPr lang="fi" dirty="0">
                <a:solidFill>
                  <a:schemeClr val="accent1"/>
                </a:solidFill>
              </a:rPr>
              <a:t>saimaannorpasta voi kehittyä endeeminen laji, jos se erilaistuu omaksi lajikseen</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383" y="1750684"/>
            <a:ext cx="4650069" cy="309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74383" y="5108043"/>
            <a:ext cx="4544291" cy="646331"/>
          </a:xfrm>
          <a:prstGeom prst="rect">
            <a:avLst/>
          </a:prstGeom>
          <a:noFill/>
        </p:spPr>
        <p:txBody>
          <a:bodyPr wrap="square" rtlCol="0">
            <a:spAutoFit/>
          </a:bodyPr>
          <a:lstStyle/>
          <a:p>
            <a:r>
              <a:rPr lang="fi" b="1" i="1" dirty="0">
                <a:solidFill>
                  <a:schemeClr val="accent1"/>
                </a:solidFill>
              </a:rPr>
              <a:t>Havaijinhanhi elää vain kolmella saarella Havaijilla.</a:t>
            </a:r>
            <a:endParaRPr lang="fi-FI" i="1" dirty="0"/>
          </a:p>
        </p:txBody>
      </p:sp>
    </p:spTree>
    <p:extLst>
      <p:ext uri="{BB962C8B-B14F-4D97-AF65-F5344CB8AC3E}">
        <p14:creationId xmlns:p14="http://schemas.microsoft.com/office/powerpoint/2010/main" val="64842764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solidFill>
                  <a:schemeClr val="accent1">
                    <a:lumMod val="75000"/>
                  </a:schemeClr>
                </a:solidFill>
              </a:rPr>
              <a:t>Biologinen lajimääritelmä</a:t>
            </a:r>
          </a:p>
        </p:txBody>
      </p:sp>
      <p:sp>
        <p:nvSpPr>
          <p:cNvPr id="3" name="Sisällön paikkamerkki 2"/>
          <p:cNvSpPr>
            <a:spLocks noGrp="1"/>
          </p:cNvSpPr>
          <p:nvPr>
            <p:ph idx="1"/>
          </p:nvPr>
        </p:nvSpPr>
        <p:spPr/>
        <p:txBody>
          <a:bodyPr/>
          <a:lstStyle/>
          <a:p>
            <a:pPr marL="0" indent="0">
              <a:buNone/>
            </a:pPr>
            <a:r>
              <a:rPr lang="fi-FI" dirty="0">
                <a:solidFill>
                  <a:schemeClr val="accent1">
                    <a:lumMod val="75000"/>
                  </a:schemeClr>
                </a:solidFill>
              </a:rPr>
              <a:t>Biologisen lajimääritelmän mukaan yksilöt, jotka lisääntyvät keskenään ja saavat lisääntymiskykyisiä jälkeläisiä, kuuluvat samaan lajiin.</a:t>
            </a:r>
          </a:p>
          <a:p>
            <a:endParaRPr lang="fi-FI" dirty="0"/>
          </a:p>
          <a:p>
            <a:endParaRPr lang="fi-FI" dirty="0"/>
          </a:p>
        </p:txBody>
      </p:sp>
      <p:pic>
        <p:nvPicPr>
          <p:cNvPr id="4" name="Kuva 3"/>
          <p:cNvPicPr>
            <a:picLocks noChangeAspect="1"/>
          </p:cNvPicPr>
          <p:nvPr/>
        </p:nvPicPr>
        <p:blipFill>
          <a:blip r:embed="rId2"/>
          <a:stretch>
            <a:fillRect/>
          </a:stretch>
        </p:blipFill>
        <p:spPr>
          <a:xfrm>
            <a:off x="1679675" y="2946361"/>
            <a:ext cx="5127524" cy="3366400"/>
          </a:xfrm>
          <a:prstGeom prst="rect">
            <a:avLst/>
          </a:prstGeom>
        </p:spPr>
      </p:pic>
      <p:sp>
        <p:nvSpPr>
          <p:cNvPr id="5" name="TextBox 4"/>
          <p:cNvSpPr txBox="1"/>
          <p:nvPr/>
        </p:nvSpPr>
        <p:spPr>
          <a:xfrm>
            <a:off x="6807199" y="5943429"/>
            <a:ext cx="1625600" cy="369332"/>
          </a:xfrm>
          <a:prstGeom prst="rect">
            <a:avLst/>
          </a:prstGeom>
          <a:noFill/>
        </p:spPr>
        <p:txBody>
          <a:bodyPr wrap="square" rtlCol="0">
            <a:spAutoFit/>
          </a:bodyPr>
          <a:lstStyle/>
          <a:p>
            <a:r>
              <a:rPr lang="fi-FI" i="1" dirty="0"/>
              <a:t>Halli</a:t>
            </a:r>
            <a:r>
              <a:rPr lang="fi-FI" dirty="0"/>
              <a:t>.</a:t>
            </a:r>
          </a:p>
        </p:txBody>
      </p:sp>
      <p:sp>
        <p:nvSpPr>
          <p:cNvPr id="6" name="TextBox 5"/>
          <p:cNvSpPr txBox="1"/>
          <p:nvPr/>
        </p:nvSpPr>
        <p:spPr>
          <a:xfrm>
            <a:off x="8286360" y="3371274"/>
            <a:ext cx="3296040" cy="1938992"/>
          </a:xfrm>
          <a:prstGeom prst="rect">
            <a:avLst/>
          </a:prstGeom>
          <a:noFill/>
        </p:spPr>
        <p:txBody>
          <a:bodyPr wrap="square" rtlCol="0">
            <a:spAutoFit/>
          </a:bodyPr>
          <a:lstStyle/>
          <a:p>
            <a:pPr algn="r"/>
            <a:r>
              <a:rPr lang="fi-FI" sz="2400" dirty="0">
                <a:latin typeface="+mj-lt"/>
              </a:rPr>
              <a:t>Määritelmä on ongelmallinen suvuttomasti lisääntyvien lajien kannalta.</a:t>
            </a:r>
          </a:p>
        </p:txBody>
      </p:sp>
    </p:spTree>
    <p:extLst>
      <p:ext uri="{BB962C8B-B14F-4D97-AF65-F5344CB8AC3E}">
        <p14:creationId xmlns:p14="http://schemas.microsoft.com/office/powerpoint/2010/main" val="376521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solidFill>
                  <a:schemeClr val="accent1">
                    <a:lumMod val="75000"/>
                  </a:schemeClr>
                </a:solidFill>
              </a:rPr>
              <a:t>Fylogeneettinen lajimääritelmä</a:t>
            </a:r>
          </a:p>
        </p:txBody>
      </p:sp>
      <p:sp>
        <p:nvSpPr>
          <p:cNvPr id="3" name="Sisällön paikkamerkki 2"/>
          <p:cNvSpPr>
            <a:spLocks noGrp="1"/>
          </p:cNvSpPr>
          <p:nvPr>
            <p:ph idx="1"/>
          </p:nvPr>
        </p:nvSpPr>
        <p:spPr>
          <a:xfrm>
            <a:off x="609601" y="1773382"/>
            <a:ext cx="4976038" cy="4707998"/>
          </a:xfrm>
        </p:spPr>
        <p:txBody>
          <a:bodyPr>
            <a:normAutofit fontScale="92500" lnSpcReduction="20000"/>
          </a:bodyPr>
          <a:lstStyle/>
          <a:p>
            <a:r>
              <a:rPr lang="fi-FI" dirty="0">
                <a:solidFill>
                  <a:schemeClr val="tx2"/>
                </a:solidFill>
              </a:rPr>
              <a:t>fylogeneettisen lajimääritelmän mukaan samaan lajiin kuuluvat yksilöt muodostavat yhden yhtenäisen sukupuun haaran</a:t>
            </a:r>
          </a:p>
          <a:p>
            <a:pPr lvl="1"/>
            <a:r>
              <a:rPr lang="fi-FI" dirty="0">
                <a:solidFill>
                  <a:schemeClr val="tx2"/>
                </a:solidFill>
                <a:sym typeface="Wingdings" panose="05000000000000000000" pitchFamily="2" charset="2"/>
              </a:rPr>
              <a:t> geenivirtaa: yksilöt siirtyvät populaatiosta toiseen ja alleelit sekoittuvat eikä mikään yksittäinen populaatio pääse kehittymään omaksi lajikseen</a:t>
            </a:r>
            <a:endParaRPr lang="fi-FI" dirty="0">
              <a:solidFill>
                <a:schemeClr val="tx2"/>
              </a:solidFill>
            </a:endParaRPr>
          </a:p>
        </p:txBody>
      </p:sp>
      <p:pic>
        <p:nvPicPr>
          <p:cNvPr id="4" name="Kuva 3"/>
          <p:cNvPicPr>
            <a:picLocks noChangeAspect="1"/>
          </p:cNvPicPr>
          <p:nvPr/>
        </p:nvPicPr>
        <p:blipFill>
          <a:blip r:embed="rId2"/>
          <a:stretch>
            <a:fillRect/>
          </a:stretch>
        </p:blipFill>
        <p:spPr>
          <a:xfrm>
            <a:off x="5855683" y="1440451"/>
            <a:ext cx="5726717" cy="5177695"/>
          </a:xfrm>
          <a:prstGeom prst="rect">
            <a:avLst/>
          </a:prstGeom>
        </p:spPr>
      </p:pic>
    </p:spTree>
    <p:extLst>
      <p:ext uri="{BB962C8B-B14F-4D97-AF65-F5344CB8AC3E}">
        <p14:creationId xmlns:p14="http://schemas.microsoft.com/office/powerpoint/2010/main" val="3401879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solidFill>
                  <a:schemeClr val="accent1">
                    <a:lumMod val="75000"/>
                  </a:schemeClr>
                </a:solidFill>
              </a:rPr>
              <a:t>Lisääntymisesteet</a:t>
            </a:r>
          </a:p>
        </p:txBody>
      </p:sp>
      <p:sp>
        <p:nvSpPr>
          <p:cNvPr id="3" name="Sisällön paikkamerkki 2"/>
          <p:cNvSpPr>
            <a:spLocks noGrp="1"/>
          </p:cNvSpPr>
          <p:nvPr>
            <p:ph idx="1"/>
          </p:nvPr>
        </p:nvSpPr>
        <p:spPr>
          <a:xfrm>
            <a:off x="609600" y="1800456"/>
            <a:ext cx="7416800" cy="4711180"/>
          </a:xfrm>
        </p:spPr>
        <p:txBody>
          <a:bodyPr>
            <a:normAutofit/>
          </a:bodyPr>
          <a:lstStyle/>
          <a:p>
            <a:r>
              <a:rPr lang="fi-FI" dirty="0">
                <a:solidFill>
                  <a:schemeClr val="accent1">
                    <a:lumMod val="75000"/>
                  </a:schemeClr>
                </a:solidFill>
              </a:rPr>
              <a:t>Kun populaatioiden välille tulee lisääntymiseste, populaatioiden välinen geenivirta estyy. Tämä voi johtaa lajiutumiseen.</a:t>
            </a:r>
          </a:p>
          <a:p>
            <a:r>
              <a:rPr lang="fi-FI" dirty="0">
                <a:solidFill>
                  <a:schemeClr val="accent1">
                    <a:lumMod val="75000"/>
                  </a:schemeClr>
                </a:solidFill>
              </a:rPr>
              <a:t>Lisääntymisesteet ovat eliön ominaisuuksia, jotka estävät lajien risteytymisen keskenään tai heikentävät lajiristeymien selviämistä.</a:t>
            </a:r>
          </a:p>
          <a:p>
            <a:endParaRPr lang="fi-FI" dirty="0"/>
          </a:p>
          <a:p>
            <a:endParaRPr lang="fi-FI" dirty="0"/>
          </a:p>
        </p:txBody>
      </p:sp>
      <p:pic>
        <p:nvPicPr>
          <p:cNvPr id="4" name="Kuva 3"/>
          <p:cNvPicPr>
            <a:picLocks noChangeAspect="1"/>
          </p:cNvPicPr>
          <p:nvPr/>
        </p:nvPicPr>
        <p:blipFill>
          <a:blip r:embed="rId2"/>
          <a:stretch>
            <a:fillRect/>
          </a:stretch>
        </p:blipFill>
        <p:spPr>
          <a:xfrm>
            <a:off x="7673516" y="1909564"/>
            <a:ext cx="4229942" cy="2828691"/>
          </a:xfrm>
          <a:prstGeom prst="rect">
            <a:avLst/>
          </a:prstGeom>
        </p:spPr>
      </p:pic>
    </p:spTree>
    <p:extLst>
      <p:ext uri="{BB962C8B-B14F-4D97-AF65-F5344CB8AC3E}">
        <p14:creationId xmlns:p14="http://schemas.microsoft.com/office/powerpoint/2010/main" val="2878594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solidFill>
                  <a:schemeClr val="accent1">
                    <a:lumMod val="75000"/>
                  </a:schemeClr>
                </a:solidFill>
              </a:rPr>
              <a:t>Lisääntymisesteet</a:t>
            </a:r>
          </a:p>
        </p:txBody>
      </p:sp>
      <p:sp>
        <p:nvSpPr>
          <p:cNvPr id="3" name="Sisällön paikkamerkki 2"/>
          <p:cNvSpPr>
            <a:spLocks noGrp="1"/>
          </p:cNvSpPr>
          <p:nvPr>
            <p:ph idx="1"/>
          </p:nvPr>
        </p:nvSpPr>
        <p:spPr>
          <a:xfrm>
            <a:off x="609600" y="1837400"/>
            <a:ext cx="10972800" cy="5115034"/>
          </a:xfrm>
        </p:spPr>
        <p:txBody>
          <a:bodyPr>
            <a:normAutofit/>
          </a:bodyPr>
          <a:lstStyle/>
          <a:p>
            <a:r>
              <a:rPr lang="fi-FI" dirty="0">
                <a:solidFill>
                  <a:schemeClr val="accent1">
                    <a:lumMod val="75000"/>
                  </a:schemeClr>
                </a:solidFill>
              </a:rPr>
              <a:t>Lisääntymisesteet ovat osoitus lajiutumisesta.</a:t>
            </a:r>
          </a:p>
          <a:p>
            <a:r>
              <a:rPr lang="fi-FI" dirty="0">
                <a:solidFill>
                  <a:schemeClr val="accent1">
                    <a:lumMod val="75000"/>
                  </a:schemeClr>
                </a:solidFill>
              </a:rPr>
              <a:t>Maantieteellinen isolaatio on lisääntymiseste, joka johtuu populaatioiden maantieteellisestä eristäytymisestä.</a:t>
            </a:r>
          </a:p>
          <a:p>
            <a:r>
              <a:rPr lang="fi-FI" dirty="0">
                <a:solidFill>
                  <a:schemeClr val="accent1">
                    <a:lumMod val="75000"/>
                  </a:schemeClr>
                </a:solidFill>
              </a:rPr>
              <a:t>Myös samalla alueella olevien populaatioiden välille voi syntyä lisääntymisesteitä.</a:t>
            </a:r>
          </a:p>
          <a:p>
            <a:endParaRPr lang="fi-FI" dirty="0"/>
          </a:p>
        </p:txBody>
      </p:sp>
    </p:spTree>
    <p:extLst>
      <p:ext uri="{BB962C8B-B14F-4D97-AF65-F5344CB8AC3E}">
        <p14:creationId xmlns:p14="http://schemas.microsoft.com/office/powerpoint/2010/main" val="2516931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yhmä 1"/>
          <p:cNvGrpSpPr/>
          <p:nvPr/>
        </p:nvGrpSpPr>
        <p:grpSpPr>
          <a:xfrm>
            <a:off x="2317485" y="1020931"/>
            <a:ext cx="7670272" cy="5000701"/>
            <a:chOff x="47768" y="873479"/>
            <a:chExt cx="7670272" cy="5000701"/>
          </a:xfrm>
        </p:grpSpPr>
        <p:sp>
          <p:nvSpPr>
            <p:cNvPr id="5" name="Tekstiruutu 4"/>
            <p:cNvSpPr txBox="1"/>
            <p:nvPr/>
          </p:nvSpPr>
          <p:spPr>
            <a:xfrm>
              <a:off x="207478" y="873479"/>
              <a:ext cx="2120085" cy="1061829"/>
            </a:xfrm>
            <a:prstGeom prst="rect">
              <a:avLst/>
            </a:prstGeom>
            <a:noFill/>
            <a:ln>
              <a:solidFill>
                <a:schemeClr val="tx1"/>
              </a:solidFill>
            </a:ln>
          </p:spPr>
          <p:txBody>
            <a:bodyPr wrap="square" rtlCol="0">
              <a:spAutoFit/>
            </a:bodyPr>
            <a:lstStyle/>
            <a:p>
              <a:r>
                <a:rPr lang="fi-FI" sz="2100" b="1" u="sng" dirty="0"/>
                <a:t>muuntelu</a:t>
              </a:r>
            </a:p>
            <a:p>
              <a:pPr marL="214313" indent="-214313">
                <a:buFont typeface="Arial" panose="020B0604020202020204" pitchFamily="34" charset="0"/>
                <a:buChar char="•"/>
              </a:pPr>
              <a:r>
                <a:rPr lang="fi-FI" sz="2100" dirty="0"/>
                <a:t>mutaatiot</a:t>
              </a:r>
            </a:p>
            <a:p>
              <a:pPr marL="214313" indent="-214313">
                <a:buFont typeface="Arial" panose="020B0604020202020204" pitchFamily="34" charset="0"/>
                <a:buChar char="•"/>
              </a:pPr>
              <a:r>
                <a:rPr lang="fi-FI" sz="2100" dirty="0" err="1"/>
                <a:t>rekombinaatio</a:t>
              </a:r>
              <a:endParaRPr lang="fi-FI" sz="2100" dirty="0"/>
            </a:p>
          </p:txBody>
        </p:sp>
        <p:sp>
          <p:nvSpPr>
            <p:cNvPr id="7" name="Tekstiruutu 6"/>
            <p:cNvSpPr txBox="1"/>
            <p:nvPr/>
          </p:nvSpPr>
          <p:spPr>
            <a:xfrm>
              <a:off x="2567085" y="902056"/>
              <a:ext cx="5150955" cy="1061829"/>
            </a:xfrm>
            <a:prstGeom prst="rect">
              <a:avLst/>
            </a:prstGeom>
            <a:noFill/>
            <a:ln>
              <a:solidFill>
                <a:schemeClr val="tx1"/>
              </a:solidFill>
            </a:ln>
          </p:spPr>
          <p:txBody>
            <a:bodyPr wrap="square" rtlCol="0">
              <a:spAutoFit/>
            </a:bodyPr>
            <a:lstStyle/>
            <a:p>
              <a:r>
                <a:rPr lang="fi-FI" sz="2100" b="1" u="sng" dirty="0"/>
                <a:t>perinnöllisyys</a:t>
              </a:r>
            </a:p>
            <a:p>
              <a:pPr marL="214313" indent="-214313">
                <a:buFont typeface="Arial" panose="020B0604020202020204" pitchFamily="34" charset="0"/>
                <a:buChar char="•"/>
              </a:pPr>
              <a:r>
                <a:rPr lang="fi-FI" sz="2100" dirty="0"/>
                <a:t>sukulaiset muistuttavat enemmän toisiaan kuin muita populaation jäseniä</a:t>
              </a:r>
            </a:p>
          </p:txBody>
        </p:sp>
        <p:sp>
          <p:nvSpPr>
            <p:cNvPr id="8" name="Tekstiruutu 7"/>
            <p:cNvSpPr txBox="1"/>
            <p:nvPr/>
          </p:nvSpPr>
          <p:spPr>
            <a:xfrm>
              <a:off x="974968" y="2365626"/>
              <a:ext cx="2005220" cy="738664"/>
            </a:xfrm>
            <a:prstGeom prst="rect">
              <a:avLst/>
            </a:prstGeom>
            <a:noFill/>
            <a:ln>
              <a:solidFill>
                <a:schemeClr val="tx1"/>
              </a:solidFill>
            </a:ln>
          </p:spPr>
          <p:txBody>
            <a:bodyPr wrap="square" rtlCol="0">
              <a:spAutoFit/>
            </a:bodyPr>
            <a:lstStyle/>
            <a:p>
              <a:r>
                <a:rPr lang="fi-FI" sz="2100" dirty="0"/>
                <a:t>populaatiossa on erilaisia alleeleja</a:t>
              </a:r>
            </a:p>
          </p:txBody>
        </p:sp>
        <p:cxnSp>
          <p:nvCxnSpPr>
            <p:cNvPr id="10" name="Suora nuoliyhdysviiva 9"/>
            <p:cNvCxnSpPr/>
            <p:nvPr/>
          </p:nvCxnSpPr>
          <p:spPr>
            <a:xfrm>
              <a:off x="1105728" y="2055022"/>
              <a:ext cx="0" cy="300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uora nuoliyhdysviiva 10"/>
            <p:cNvCxnSpPr/>
            <p:nvPr/>
          </p:nvCxnSpPr>
          <p:spPr>
            <a:xfrm>
              <a:off x="2693504" y="2065210"/>
              <a:ext cx="0" cy="300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kstiruutu 24"/>
            <p:cNvSpPr txBox="1"/>
            <p:nvPr/>
          </p:nvSpPr>
          <p:spPr>
            <a:xfrm>
              <a:off x="3669091" y="2535099"/>
              <a:ext cx="2005220" cy="415498"/>
            </a:xfrm>
            <a:prstGeom prst="rect">
              <a:avLst/>
            </a:prstGeom>
            <a:noFill/>
            <a:ln>
              <a:solidFill>
                <a:schemeClr val="tx1"/>
              </a:solidFill>
            </a:ln>
          </p:spPr>
          <p:txBody>
            <a:bodyPr wrap="square" rtlCol="0">
              <a:spAutoFit/>
            </a:bodyPr>
            <a:lstStyle/>
            <a:p>
              <a:r>
                <a:rPr lang="fi-FI" sz="2100" b="1" u="sng" dirty="0">
                  <a:solidFill>
                    <a:srgbClr val="FF0000"/>
                  </a:solidFill>
                </a:rPr>
                <a:t>luonnonvalinta</a:t>
              </a:r>
            </a:p>
          </p:txBody>
        </p:sp>
        <p:cxnSp>
          <p:nvCxnSpPr>
            <p:cNvPr id="31" name="Suora nuoliyhdysviiva 30"/>
            <p:cNvCxnSpPr/>
            <p:nvPr/>
          </p:nvCxnSpPr>
          <p:spPr>
            <a:xfrm flipH="1">
              <a:off x="2988572" y="2719860"/>
              <a:ext cx="672134"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kstiruutu 35"/>
            <p:cNvSpPr txBox="1"/>
            <p:nvPr/>
          </p:nvSpPr>
          <p:spPr>
            <a:xfrm>
              <a:off x="47768" y="3553413"/>
              <a:ext cx="5292589" cy="1061829"/>
            </a:xfrm>
            <a:prstGeom prst="rect">
              <a:avLst/>
            </a:prstGeom>
            <a:noFill/>
            <a:ln>
              <a:solidFill>
                <a:schemeClr val="tx1"/>
              </a:solidFill>
            </a:ln>
          </p:spPr>
          <p:txBody>
            <a:bodyPr wrap="square" rtlCol="0">
              <a:spAutoFit/>
            </a:bodyPr>
            <a:lstStyle/>
            <a:p>
              <a:r>
                <a:rPr lang="fi-FI" sz="2100" dirty="0"/>
                <a:t>ympäristöolosuhteisiin parhaiten sopeutuneet yksilöt saavat enemmän lisääntymiskykyisiä jälkeläisiä kuin huonommin sopeutuvat yksilöt</a:t>
              </a:r>
            </a:p>
          </p:txBody>
        </p:sp>
        <p:cxnSp>
          <p:nvCxnSpPr>
            <p:cNvPr id="39" name="Suora nuoliyhdysviiva 38"/>
            <p:cNvCxnSpPr/>
            <p:nvPr/>
          </p:nvCxnSpPr>
          <p:spPr>
            <a:xfrm>
              <a:off x="1897129" y="3193155"/>
              <a:ext cx="0" cy="300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uora nuoliyhdysviiva 40"/>
            <p:cNvCxnSpPr/>
            <p:nvPr/>
          </p:nvCxnSpPr>
          <p:spPr>
            <a:xfrm flipH="1">
              <a:off x="1897129" y="4733775"/>
              <a:ext cx="1244" cy="2832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Sisällön paikkamerkki 2"/>
            <p:cNvSpPr txBox="1">
              <a:spLocks/>
            </p:cNvSpPr>
            <p:nvPr/>
          </p:nvSpPr>
          <p:spPr>
            <a:xfrm>
              <a:off x="3838402" y="5182254"/>
              <a:ext cx="3003910" cy="533080"/>
            </a:xfrm>
            <a:prstGeom prst="rect">
              <a:avLst/>
            </a:prstGeom>
            <a:solidFill>
              <a:schemeClr val="accent2">
                <a:lumMod val="40000"/>
                <a:lumOff val="60000"/>
              </a:schemeClr>
            </a:solidFill>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100" dirty="0"/>
                <a:t>= MIKROEVOLUUTIO</a:t>
              </a:r>
            </a:p>
          </p:txBody>
        </p:sp>
        <p:sp>
          <p:nvSpPr>
            <p:cNvPr id="14" name="Tekstiruutu 13"/>
            <p:cNvSpPr txBox="1"/>
            <p:nvPr/>
          </p:nvSpPr>
          <p:spPr>
            <a:xfrm>
              <a:off x="793485" y="5135516"/>
              <a:ext cx="2664930" cy="738664"/>
            </a:xfrm>
            <a:prstGeom prst="rect">
              <a:avLst/>
            </a:prstGeom>
            <a:noFill/>
            <a:ln>
              <a:solidFill>
                <a:schemeClr val="tx1"/>
              </a:solidFill>
            </a:ln>
          </p:spPr>
          <p:txBody>
            <a:bodyPr wrap="square" rtlCol="0">
              <a:spAutoFit/>
            </a:bodyPr>
            <a:lstStyle/>
            <a:p>
              <a:r>
                <a:rPr lang="fi-FI" sz="2100" dirty="0"/>
                <a:t>populaation alleelien lukusuhteet muuttuvat</a:t>
              </a:r>
            </a:p>
          </p:txBody>
        </p:sp>
      </p:grpSp>
      <p:sp>
        <p:nvSpPr>
          <p:cNvPr id="15" name="Otsikko 2"/>
          <p:cNvSpPr>
            <a:spLocks noGrp="1"/>
          </p:cNvSpPr>
          <p:nvPr>
            <p:ph type="title"/>
          </p:nvPr>
        </p:nvSpPr>
        <p:spPr>
          <a:xfrm>
            <a:off x="1648789" y="-56893"/>
            <a:ext cx="8229600" cy="753241"/>
          </a:xfrm>
        </p:spPr>
        <p:txBody>
          <a:bodyPr>
            <a:normAutofit/>
          </a:bodyPr>
          <a:lstStyle/>
          <a:p>
            <a:r>
              <a:rPr lang="fi-FI" sz="3200" dirty="0"/>
              <a:t>Mikroevoluutio on evoluution perusaskel</a:t>
            </a:r>
          </a:p>
        </p:txBody>
      </p:sp>
    </p:spTree>
    <p:extLst>
      <p:ext uri="{BB962C8B-B14F-4D97-AF65-F5344CB8AC3E}">
        <p14:creationId xmlns:p14="http://schemas.microsoft.com/office/powerpoint/2010/main" val="85692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err="1">
                <a:solidFill>
                  <a:schemeClr val="accent1">
                    <a:lumMod val="75000"/>
                  </a:schemeClr>
                </a:solidFill>
              </a:rPr>
              <a:t>Allopatrinen</a:t>
            </a:r>
            <a:r>
              <a:rPr lang="fi-FI" dirty="0">
                <a:solidFill>
                  <a:schemeClr val="accent1">
                    <a:lumMod val="75000"/>
                  </a:schemeClr>
                </a:solidFill>
              </a:rPr>
              <a:t> lajiutuminen</a:t>
            </a:r>
          </a:p>
        </p:txBody>
      </p:sp>
      <p:sp>
        <p:nvSpPr>
          <p:cNvPr id="3" name="Sisällön paikkamerkki 2"/>
          <p:cNvSpPr>
            <a:spLocks noGrp="1"/>
          </p:cNvSpPr>
          <p:nvPr>
            <p:ph idx="1"/>
          </p:nvPr>
        </p:nvSpPr>
        <p:spPr>
          <a:xfrm>
            <a:off x="323273" y="1366346"/>
            <a:ext cx="11490035" cy="5115034"/>
          </a:xfrm>
        </p:spPr>
        <p:txBody>
          <a:bodyPr/>
          <a:lstStyle/>
          <a:p>
            <a:r>
              <a:rPr lang="fi-FI" dirty="0">
                <a:solidFill>
                  <a:schemeClr val="accent1">
                    <a:lumMod val="75000"/>
                  </a:schemeClr>
                </a:solidFill>
              </a:rPr>
              <a:t>Maantieteellisen isolaation (esim. vuorenpoimutus, maanvyöry, merenpinnan muutos) seurauksena tapahtuvaa lajiutumista kutsutaan </a:t>
            </a:r>
            <a:r>
              <a:rPr lang="fi-FI" dirty="0" err="1">
                <a:solidFill>
                  <a:schemeClr val="accent1">
                    <a:lumMod val="75000"/>
                  </a:schemeClr>
                </a:solidFill>
              </a:rPr>
              <a:t>allopatriseksi</a:t>
            </a:r>
            <a:r>
              <a:rPr lang="fi-FI" dirty="0">
                <a:solidFill>
                  <a:schemeClr val="accent1">
                    <a:lumMod val="75000"/>
                  </a:schemeClr>
                </a:solidFill>
              </a:rPr>
              <a:t> lajiutumiseksi.</a:t>
            </a:r>
          </a:p>
          <a:p>
            <a:endParaRPr lang="fi-FI" dirty="0"/>
          </a:p>
        </p:txBody>
      </p:sp>
      <p:pic>
        <p:nvPicPr>
          <p:cNvPr id="5" name="Kuva 4"/>
          <p:cNvPicPr>
            <a:picLocks noChangeAspect="1"/>
          </p:cNvPicPr>
          <p:nvPr/>
        </p:nvPicPr>
        <p:blipFill>
          <a:blip r:embed="rId2"/>
          <a:stretch>
            <a:fillRect/>
          </a:stretch>
        </p:blipFill>
        <p:spPr>
          <a:xfrm>
            <a:off x="2352642" y="2989407"/>
            <a:ext cx="6034945" cy="2783320"/>
          </a:xfrm>
          <a:prstGeom prst="rect">
            <a:avLst/>
          </a:prstGeom>
        </p:spPr>
      </p:pic>
      <p:sp>
        <p:nvSpPr>
          <p:cNvPr id="4" name="TextBox 3"/>
          <p:cNvSpPr txBox="1"/>
          <p:nvPr/>
        </p:nvSpPr>
        <p:spPr>
          <a:xfrm>
            <a:off x="221673" y="5772727"/>
            <a:ext cx="1782618" cy="369332"/>
          </a:xfrm>
          <a:prstGeom prst="rect">
            <a:avLst/>
          </a:prstGeom>
          <a:noFill/>
        </p:spPr>
        <p:txBody>
          <a:bodyPr wrap="square" rtlCol="0">
            <a:spAutoFit/>
          </a:bodyPr>
          <a:lstStyle/>
          <a:p>
            <a:r>
              <a:rPr lang="fi-FI" dirty="0">
                <a:solidFill>
                  <a:srgbClr val="FF0000"/>
                </a:solidFill>
              </a:rPr>
              <a:t>KIRJAN VIDEO</a:t>
            </a:r>
          </a:p>
        </p:txBody>
      </p:sp>
    </p:spTree>
    <p:extLst>
      <p:ext uri="{BB962C8B-B14F-4D97-AF65-F5344CB8AC3E}">
        <p14:creationId xmlns:p14="http://schemas.microsoft.com/office/powerpoint/2010/main" val="345413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solidFill>
                  <a:schemeClr val="tx2"/>
                </a:solidFill>
              </a:rPr>
              <a:t>Lisääntymiseste</a:t>
            </a:r>
          </a:p>
        </p:txBody>
      </p:sp>
      <p:grpSp>
        <p:nvGrpSpPr>
          <p:cNvPr id="4" name="Ryhmä 3"/>
          <p:cNvGrpSpPr/>
          <p:nvPr/>
        </p:nvGrpSpPr>
        <p:grpSpPr>
          <a:xfrm>
            <a:off x="7275486" y="1408752"/>
            <a:ext cx="5516878" cy="4992047"/>
            <a:chOff x="8041858" y="894545"/>
            <a:chExt cx="6227421" cy="5521569"/>
          </a:xfrm>
        </p:grpSpPr>
        <p:pic>
          <p:nvPicPr>
            <p:cNvPr id="5" name="Kuva 4"/>
            <p:cNvPicPr>
              <a:picLocks noChangeAspect="1"/>
            </p:cNvPicPr>
            <p:nvPr/>
          </p:nvPicPr>
          <p:blipFill>
            <a:blip r:embed="rId2"/>
            <a:stretch>
              <a:fillRect/>
            </a:stretch>
          </p:blipFill>
          <p:spPr>
            <a:xfrm>
              <a:off x="8041858" y="894545"/>
              <a:ext cx="3639795" cy="5521569"/>
            </a:xfrm>
            <a:prstGeom prst="rect">
              <a:avLst/>
            </a:prstGeom>
          </p:spPr>
        </p:pic>
        <p:sp>
          <p:nvSpPr>
            <p:cNvPr id="6" name="Suorakulmio 5"/>
            <p:cNvSpPr/>
            <p:nvPr/>
          </p:nvSpPr>
          <p:spPr>
            <a:xfrm>
              <a:off x="8173279" y="6084630"/>
              <a:ext cx="6096000" cy="215444"/>
            </a:xfrm>
            <a:prstGeom prst="rect">
              <a:avLst/>
            </a:prstGeom>
          </p:spPr>
          <p:txBody>
            <a:bodyPr>
              <a:spAutoFit/>
            </a:bodyPr>
            <a:lstStyle/>
            <a:p>
              <a:r>
                <a:rPr lang="fi-FI" sz="450" dirty="0"/>
                <a:t>http://www.luonnossa.org/Valokuvauskilpailu/Parhaat_kuvat_2010/aamunylistyspekkakokko_lapp.jpg</a:t>
              </a:r>
            </a:p>
          </p:txBody>
        </p:sp>
      </p:grpSp>
      <p:pic>
        <p:nvPicPr>
          <p:cNvPr id="7" name="Kuva 6"/>
          <p:cNvPicPr>
            <a:picLocks noChangeAspect="1"/>
          </p:cNvPicPr>
          <p:nvPr/>
        </p:nvPicPr>
        <p:blipFill>
          <a:blip r:embed="rId3"/>
          <a:stretch>
            <a:fillRect/>
          </a:stretch>
        </p:blipFill>
        <p:spPr>
          <a:xfrm>
            <a:off x="1154546" y="1767913"/>
            <a:ext cx="5030214" cy="3772661"/>
          </a:xfrm>
          <a:prstGeom prst="rect">
            <a:avLst/>
          </a:prstGeom>
        </p:spPr>
      </p:pic>
      <p:sp>
        <p:nvSpPr>
          <p:cNvPr id="8" name="Suorakulmio 7"/>
          <p:cNvSpPr/>
          <p:nvPr/>
        </p:nvSpPr>
        <p:spPr>
          <a:xfrm>
            <a:off x="2454104" y="5376775"/>
            <a:ext cx="4572000" cy="161583"/>
          </a:xfrm>
          <a:prstGeom prst="rect">
            <a:avLst/>
          </a:prstGeom>
        </p:spPr>
        <p:txBody>
          <a:bodyPr>
            <a:spAutoFit/>
          </a:bodyPr>
          <a:lstStyle/>
          <a:p>
            <a:r>
              <a:rPr lang="fi-FI" sz="450" dirty="0"/>
              <a:t>https://upload.wikimedia.org/wikipedia/commons/thumb/0/07/Mulo_20110718_2.jpg/220px-Mulo_20110718_2.jpg</a:t>
            </a:r>
          </a:p>
        </p:txBody>
      </p:sp>
    </p:spTree>
    <p:extLst>
      <p:ext uri="{BB962C8B-B14F-4D97-AF65-F5344CB8AC3E}">
        <p14:creationId xmlns:p14="http://schemas.microsoft.com/office/powerpoint/2010/main" val="3913449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4B86B8-1FA7-4BC4-9A66-ACC4BC1F3F20}"/>
              </a:ext>
            </a:extLst>
          </p:cNvPr>
          <p:cNvSpPr>
            <a:spLocks noGrp="1"/>
          </p:cNvSpPr>
          <p:nvPr>
            <p:ph type="title"/>
          </p:nvPr>
        </p:nvSpPr>
        <p:spPr/>
        <p:txBody>
          <a:bodyPr>
            <a:normAutofit fontScale="90000"/>
          </a:bodyPr>
          <a:lstStyle/>
          <a:p>
            <a:r>
              <a:rPr lang="fi-FI" dirty="0"/>
              <a:t>Esimerkki: Itämeren kaksi kampelaa</a:t>
            </a:r>
          </a:p>
        </p:txBody>
      </p:sp>
      <p:sp>
        <p:nvSpPr>
          <p:cNvPr id="3" name="Sisällön paikkamerkki 2">
            <a:extLst>
              <a:ext uri="{FF2B5EF4-FFF2-40B4-BE49-F238E27FC236}">
                <a16:creationId xmlns:a16="http://schemas.microsoft.com/office/drawing/2014/main" id="{CD533F66-2537-4779-969A-CA056B9811C0}"/>
              </a:ext>
            </a:extLst>
          </p:cNvPr>
          <p:cNvSpPr>
            <a:spLocks noGrp="1"/>
          </p:cNvSpPr>
          <p:nvPr>
            <p:ph idx="1"/>
          </p:nvPr>
        </p:nvSpPr>
        <p:spPr>
          <a:xfrm>
            <a:off x="609600" y="4861647"/>
            <a:ext cx="10972800" cy="1774823"/>
          </a:xfrm>
        </p:spPr>
        <p:txBody>
          <a:bodyPr>
            <a:normAutofit fontScale="70000" lnSpcReduction="20000"/>
          </a:bodyPr>
          <a:lstStyle/>
          <a:p>
            <a:pPr marL="0" indent="0">
              <a:buNone/>
            </a:pPr>
            <a:r>
              <a:rPr lang="fi-FI" dirty="0"/>
              <a:t>Näiden kampelalajien lajiutumisen oletetaan tapahtuneen viimeisen muutaman tuhannen vuoden aikana. Helsingin yliopiston tutkijat tunnistivat ja nimesivät sen vuonna 2018. Se on Itämeren ainoa endeeminen kalalaji. Ne voidaan erottaa toisistaan vain joko tutkimalla geenejä tai niiden munien ja siittiösolujen perusteella. Lajit eivät risteydy, sillä kampela kutee avomerellä kelluvaa mätiä, mutta itämerenkampela kutee rannikon läheisyydessä pohjaan painuvaa mätiä. </a:t>
            </a:r>
          </a:p>
        </p:txBody>
      </p:sp>
      <p:pic>
        <p:nvPicPr>
          <p:cNvPr id="4" name="Kuva 3">
            <a:extLst>
              <a:ext uri="{FF2B5EF4-FFF2-40B4-BE49-F238E27FC236}">
                <a16:creationId xmlns:a16="http://schemas.microsoft.com/office/drawing/2014/main" id="{5208ACA7-4FED-4E97-B108-163877A759B4}"/>
              </a:ext>
            </a:extLst>
          </p:cNvPr>
          <p:cNvPicPr>
            <a:picLocks noChangeAspect="1"/>
          </p:cNvPicPr>
          <p:nvPr/>
        </p:nvPicPr>
        <p:blipFill>
          <a:blip r:embed="rId2"/>
          <a:stretch>
            <a:fillRect/>
          </a:stretch>
        </p:blipFill>
        <p:spPr>
          <a:xfrm>
            <a:off x="2352752" y="1705532"/>
            <a:ext cx="3261675" cy="2446256"/>
          </a:xfrm>
          <a:prstGeom prst="rect">
            <a:avLst/>
          </a:prstGeom>
        </p:spPr>
      </p:pic>
      <p:pic>
        <p:nvPicPr>
          <p:cNvPr id="5" name="Kuva 4">
            <a:extLst>
              <a:ext uri="{FF2B5EF4-FFF2-40B4-BE49-F238E27FC236}">
                <a16:creationId xmlns:a16="http://schemas.microsoft.com/office/drawing/2014/main" id="{CC5F6098-2187-475D-8337-64DFEE6F56DD}"/>
              </a:ext>
            </a:extLst>
          </p:cNvPr>
          <p:cNvPicPr>
            <a:picLocks noChangeAspect="1"/>
          </p:cNvPicPr>
          <p:nvPr/>
        </p:nvPicPr>
        <p:blipFill>
          <a:blip r:embed="rId3"/>
          <a:stretch>
            <a:fillRect/>
          </a:stretch>
        </p:blipFill>
        <p:spPr>
          <a:xfrm>
            <a:off x="5743529" y="1705532"/>
            <a:ext cx="4294488" cy="2420741"/>
          </a:xfrm>
          <a:prstGeom prst="rect">
            <a:avLst/>
          </a:prstGeom>
        </p:spPr>
      </p:pic>
      <p:sp>
        <p:nvSpPr>
          <p:cNvPr id="6" name="Tekstiruutu 5">
            <a:extLst>
              <a:ext uri="{FF2B5EF4-FFF2-40B4-BE49-F238E27FC236}">
                <a16:creationId xmlns:a16="http://schemas.microsoft.com/office/drawing/2014/main" id="{B5EF906B-FFC4-4211-83FE-451C186AAF96}"/>
              </a:ext>
            </a:extLst>
          </p:cNvPr>
          <p:cNvSpPr txBox="1"/>
          <p:nvPr/>
        </p:nvSpPr>
        <p:spPr>
          <a:xfrm>
            <a:off x="10184090" y="1771626"/>
            <a:ext cx="2007910" cy="1477328"/>
          </a:xfrm>
          <a:prstGeom prst="rect">
            <a:avLst/>
          </a:prstGeom>
          <a:noFill/>
        </p:spPr>
        <p:txBody>
          <a:bodyPr wrap="square" rtlCol="0">
            <a:spAutoFit/>
          </a:bodyPr>
          <a:lstStyle/>
          <a:p>
            <a:r>
              <a:rPr lang="fi-FI" b="1" i="1" dirty="0" err="1"/>
              <a:t>Platichthys</a:t>
            </a:r>
            <a:r>
              <a:rPr lang="fi-FI" b="1" i="1" dirty="0"/>
              <a:t> </a:t>
            </a:r>
            <a:r>
              <a:rPr lang="fi-FI" b="1" i="1" dirty="0" err="1"/>
              <a:t>solemdali</a:t>
            </a:r>
            <a:r>
              <a:rPr lang="fi-FI" b="1" i="1" dirty="0"/>
              <a:t>, </a:t>
            </a:r>
            <a:r>
              <a:rPr lang="fi-FI" dirty="0"/>
              <a:t>vähäsuolaisilla alueilla elävä itämerenkampela. </a:t>
            </a:r>
          </a:p>
        </p:txBody>
      </p:sp>
      <p:sp>
        <p:nvSpPr>
          <p:cNvPr id="7" name="Tekstiruutu 6">
            <a:extLst>
              <a:ext uri="{FF2B5EF4-FFF2-40B4-BE49-F238E27FC236}">
                <a16:creationId xmlns:a16="http://schemas.microsoft.com/office/drawing/2014/main" id="{B1CB31F5-DDA9-4A6A-B0ED-BE1C7D917F0F}"/>
              </a:ext>
            </a:extLst>
          </p:cNvPr>
          <p:cNvSpPr txBox="1"/>
          <p:nvPr/>
        </p:nvSpPr>
        <p:spPr>
          <a:xfrm>
            <a:off x="215740" y="1812376"/>
            <a:ext cx="2007910" cy="1200329"/>
          </a:xfrm>
          <a:prstGeom prst="rect">
            <a:avLst/>
          </a:prstGeom>
          <a:noFill/>
        </p:spPr>
        <p:txBody>
          <a:bodyPr wrap="square" rtlCol="0">
            <a:spAutoFit/>
          </a:bodyPr>
          <a:lstStyle/>
          <a:p>
            <a:r>
              <a:rPr lang="fi-FI" b="1" i="1" dirty="0" err="1"/>
              <a:t>Platichthys</a:t>
            </a:r>
            <a:r>
              <a:rPr lang="fi-FI" b="1" i="1" dirty="0"/>
              <a:t> </a:t>
            </a:r>
            <a:r>
              <a:rPr lang="fi-FI" b="1" i="1" dirty="0" err="1"/>
              <a:t>flesus</a:t>
            </a:r>
            <a:r>
              <a:rPr lang="fi-FI" b="1" i="1" dirty="0"/>
              <a:t>, </a:t>
            </a:r>
            <a:r>
              <a:rPr lang="fi-FI" dirty="0"/>
              <a:t>eteläisellä Itämerellä elävä kampela. </a:t>
            </a:r>
          </a:p>
        </p:txBody>
      </p:sp>
    </p:spTree>
    <p:extLst>
      <p:ext uri="{BB962C8B-B14F-4D97-AF65-F5344CB8AC3E}">
        <p14:creationId xmlns:p14="http://schemas.microsoft.com/office/powerpoint/2010/main" val="3905880986"/>
      </p:ext>
    </p:extLst>
  </p:cSld>
  <p:clrMapOvr>
    <a:masterClrMapping/>
  </p:clrMapOvr>
</p:sld>
</file>

<file path=ppt/theme/theme1.xml><?xml version="1.0" encoding="utf-8"?>
<a:theme xmlns:a="http://schemas.openxmlformats.org/drawingml/2006/main" name="e-oppi-pp-master-v1.0.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572D60517C314989D813E3C215F105" ma:contentTypeVersion="31" ma:contentTypeDescription="Create a new document." ma:contentTypeScope="" ma:versionID="c58eb16e0a4d3060c4364aecb1ba8665">
  <xsd:schema xmlns:xsd="http://www.w3.org/2001/XMLSchema" xmlns:xs="http://www.w3.org/2001/XMLSchema" xmlns:p="http://schemas.microsoft.com/office/2006/metadata/properties" xmlns:ns3="bca42fc1-4880-40d4-8ef3-5377c753750d" xmlns:ns4="38de771e-5b7d-459a-b0ec-5eb01b48c5e9" targetNamespace="http://schemas.microsoft.com/office/2006/metadata/properties" ma:root="true" ma:fieldsID="3fc8f8f65a893bdb5d4ead1f7a043a6a" ns3:_="" ns4:_="">
    <xsd:import namespace="bca42fc1-4880-40d4-8ef3-5377c753750d"/>
    <xsd:import namespace="38de771e-5b7d-459a-b0ec-5eb01b48c5e9"/>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Metadata" minOccurs="0"/>
                <xsd:element ref="ns3:MediaServiceFastMetadata" minOccurs="0"/>
                <xsd:element ref="ns3:TeamsChannelId" minOccurs="0"/>
                <xsd:element ref="ns3:Math_Settings" minOccurs="0"/>
                <xsd:element ref="ns3:IsNotebookLocked"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a42fc1-4880-40d4-8ef3-5377c753750d"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Templates" ma:index="12" nillable="true" ma:displayName="Templates" ma:internalName="Templates">
      <xsd:simpleType>
        <xsd:restriction base="dms:Note">
          <xsd:maxLength value="255"/>
        </xsd:restriction>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chers" ma:index="1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8" nillable="true" ma:displayName="Invited Teachers" ma:internalName="Invited_Teachers">
      <xsd:simpleType>
        <xsd:restriction base="dms:Note">
          <xsd:maxLength value="255"/>
        </xsd:restriction>
      </xsd:simpleType>
    </xsd:element>
    <xsd:element name="Invited_Students" ma:index="19" nillable="true" ma:displayName="Invited Students" ma:internalName="Invited_Students">
      <xsd:simpleType>
        <xsd:restriction base="dms:Note">
          <xsd:maxLength value="255"/>
        </xsd:restriction>
      </xsd:simpleType>
    </xsd:element>
    <xsd:element name="Self_Registration_Enabled" ma:index="20" nillable="true" ma:displayName="Self Registration Enabled" ma:internalName="Self_Registration_Enabled">
      <xsd:simpleType>
        <xsd:restriction base="dms:Boolean"/>
      </xsd:simpleType>
    </xsd:element>
    <xsd:element name="Has_Teacher_Only_SectionGroup" ma:index="21" nillable="true" ma:displayName="Has Teacher Only SectionGroup" ma:internalName="Has_Teacher_Only_SectionGroup">
      <xsd:simpleType>
        <xsd:restriction base="dms:Boolean"/>
      </xsd:simpleType>
    </xsd:element>
    <xsd:element name="Is_Collaboration_Space_Locked" ma:index="22" nillable="true" ma:displayName="Is Collaboration Space Locked" ma:internalName="Is_Collaboration_Space_Locked">
      <xsd:simpleType>
        <xsd:restriction base="dms:Boolean"/>
      </xsd:simple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TeamsChannelId" ma:index="28" nillable="true" ma:displayName="Teams Channel Id" ma:internalName="TeamsChannelId">
      <xsd:simpleType>
        <xsd:restriction base="dms:Text"/>
      </xsd:simpleType>
    </xsd:element>
    <xsd:element name="Math_Settings" ma:index="29" nillable="true" ma:displayName="Math Settings" ma:internalName="Math_Settings">
      <xsd:simpleType>
        <xsd:restriction base="dms:Text"/>
      </xsd:simpleType>
    </xsd:element>
    <xsd:element name="IsNotebookLocked" ma:index="30" nillable="true" ma:displayName="Is Notebook Locked" ma:internalName="IsNotebookLocked">
      <xsd:simpleType>
        <xsd:restriction base="dms:Boolean"/>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ServiceLocation" ma:index="36" nillable="true" ma:displayName="Location" ma:internalName="MediaServiceLocation"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de771e-5b7d-459a-b0ec-5eb01b48c5e9" elementFormDefault="qualified">
    <xsd:import namespace="http://schemas.microsoft.com/office/2006/documentManagement/types"/>
    <xsd:import namespace="http://schemas.microsoft.com/office/infopath/2007/PartnerControls"/>
    <xsd:element name="SharedWithUsers" ma:index="2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description="" ma:internalName="SharedWithDetails" ma:readOnly="true">
      <xsd:simpleType>
        <xsd:restriction base="dms:Note">
          <xsd:maxLength value="255"/>
        </xsd:restriction>
      </xsd:simpleType>
    </xsd:element>
    <xsd:element name="SharingHintHash" ma:index="2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udent_Groups xmlns="bca42fc1-4880-40d4-8ef3-5377c753750d">
      <UserInfo>
        <DisplayName/>
        <AccountId xsi:nil="true"/>
        <AccountType/>
      </UserInfo>
    </Student_Groups>
    <Templates xmlns="bca42fc1-4880-40d4-8ef3-5377c753750d" xsi:nil="true"/>
    <TeamsChannelId xmlns="bca42fc1-4880-40d4-8ef3-5377c753750d" xsi:nil="true"/>
    <NotebookType xmlns="bca42fc1-4880-40d4-8ef3-5377c753750d" xsi:nil="true"/>
    <Students xmlns="bca42fc1-4880-40d4-8ef3-5377c753750d">
      <UserInfo>
        <DisplayName/>
        <AccountId xsi:nil="true"/>
        <AccountType/>
      </UserInfo>
    </Students>
    <Math_Settings xmlns="bca42fc1-4880-40d4-8ef3-5377c753750d" xsi:nil="true"/>
    <FolderType xmlns="bca42fc1-4880-40d4-8ef3-5377c753750d" xsi:nil="true"/>
    <Owner xmlns="bca42fc1-4880-40d4-8ef3-5377c753750d">
      <UserInfo>
        <DisplayName/>
        <AccountId xsi:nil="true"/>
        <AccountType/>
      </UserInfo>
    </Owner>
    <Has_Teacher_Only_SectionGroup xmlns="bca42fc1-4880-40d4-8ef3-5377c753750d" xsi:nil="true"/>
    <DefaultSectionNames xmlns="bca42fc1-4880-40d4-8ef3-5377c753750d" xsi:nil="true"/>
    <AppVersion xmlns="bca42fc1-4880-40d4-8ef3-5377c753750d" xsi:nil="true"/>
    <Invited_Teachers xmlns="bca42fc1-4880-40d4-8ef3-5377c753750d" xsi:nil="true"/>
    <Invited_Students xmlns="bca42fc1-4880-40d4-8ef3-5377c753750d" xsi:nil="true"/>
    <IsNotebookLocked xmlns="bca42fc1-4880-40d4-8ef3-5377c753750d" xsi:nil="true"/>
    <Teachers xmlns="bca42fc1-4880-40d4-8ef3-5377c753750d">
      <UserInfo>
        <DisplayName/>
        <AccountId xsi:nil="true"/>
        <AccountType/>
      </UserInfo>
    </Teachers>
    <Is_Collaboration_Space_Locked xmlns="bca42fc1-4880-40d4-8ef3-5377c753750d" xsi:nil="true"/>
    <CultureName xmlns="bca42fc1-4880-40d4-8ef3-5377c753750d" xsi:nil="true"/>
    <Self_Registration_Enabled xmlns="bca42fc1-4880-40d4-8ef3-5377c753750d" xsi:nil="true"/>
  </documentManagement>
</p:properties>
</file>

<file path=customXml/itemProps1.xml><?xml version="1.0" encoding="utf-8"?>
<ds:datastoreItem xmlns:ds="http://schemas.openxmlformats.org/officeDocument/2006/customXml" ds:itemID="{E16CEAA7-30D7-4B67-86C2-9B73D1BFBF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a42fc1-4880-40d4-8ef3-5377c753750d"/>
    <ds:schemaRef ds:uri="38de771e-5b7d-459a-b0ec-5eb01b48c5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082F92-755C-46C5-BC63-A95B2062AD2E}">
  <ds:schemaRefs>
    <ds:schemaRef ds:uri="http://schemas.microsoft.com/sharepoint/v3/contenttype/forms"/>
  </ds:schemaRefs>
</ds:datastoreItem>
</file>

<file path=customXml/itemProps3.xml><?xml version="1.0" encoding="utf-8"?>
<ds:datastoreItem xmlns:ds="http://schemas.openxmlformats.org/officeDocument/2006/customXml" ds:itemID="{DE873EF4-42AF-49E7-A9FC-305B3F08C35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ca42fc1-4880-40d4-8ef3-5377c753750d"/>
    <ds:schemaRef ds:uri="http://purl.org/dc/elements/1.1/"/>
    <ds:schemaRef ds:uri="http://schemas.microsoft.com/office/2006/metadata/properties"/>
    <ds:schemaRef ds:uri="38de771e-5b7d-459a-b0ec-5eb01b48c5e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pohja</Template>
  <TotalTime>329</TotalTime>
  <Words>842</Words>
  <Application>Microsoft Office PowerPoint</Application>
  <PresentationFormat>Laajakuva</PresentationFormat>
  <Paragraphs>111</Paragraphs>
  <Slides>19</Slides>
  <Notes>1</Notes>
  <HiddenSlides>0</HiddenSlides>
  <MMClips>0</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19</vt:i4>
      </vt:variant>
    </vt:vector>
  </HeadingPairs>
  <TitlesOfParts>
    <vt:vector size="25" baseType="lpstr">
      <vt:lpstr>Arial</vt:lpstr>
      <vt:lpstr>Calibri</vt:lpstr>
      <vt:lpstr>Times New Roman</vt:lpstr>
      <vt:lpstr>Wingdings</vt:lpstr>
      <vt:lpstr>e-oppi-pp-master-v1.0. (1)</vt:lpstr>
      <vt:lpstr>Custom Design</vt:lpstr>
      <vt:lpstr>8. LAJIUTUMINEN</vt:lpstr>
      <vt:lpstr>Biologinen lajimääritelmä</vt:lpstr>
      <vt:lpstr>Fylogeneettinen lajimääritelmä</vt:lpstr>
      <vt:lpstr>Lisääntymisesteet</vt:lpstr>
      <vt:lpstr>Lisääntymisesteet</vt:lpstr>
      <vt:lpstr>Mikroevoluutio on evoluution perusaskel</vt:lpstr>
      <vt:lpstr>Allopatrinen lajiutuminen</vt:lpstr>
      <vt:lpstr>Lisääntymiseste</vt:lpstr>
      <vt:lpstr>Esimerkki: Itämeren kaksi kampelaa</vt:lpstr>
      <vt:lpstr>Makroevoluutio on uusien lajien kehittymistä</vt:lpstr>
      <vt:lpstr>Sympatrinen lajiutuminen</vt:lpstr>
      <vt:lpstr>Sopeutumislevittäytyminen</vt:lpstr>
      <vt:lpstr>Mikro- ja makroevoluutio</vt:lpstr>
      <vt:lpstr>Konvergenttinen evoluutio</vt:lpstr>
      <vt:lpstr>Divergenttinen evoluutio</vt:lpstr>
      <vt:lpstr>Allopatrinen ja sympatrinen lajiutuminen</vt:lpstr>
      <vt:lpstr>Koevoluutio</vt:lpstr>
      <vt:lpstr>mimikry = laji kehittyy muistuttamaan jotain toista lajia, joka voi olla hyvinkin kaukaista sukua</vt:lpstr>
      <vt:lpstr>Endeemiset lajit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 LAJIUTUMINEN</dc:title>
  <dc:creator>attev_000</dc:creator>
  <cp:lastModifiedBy>Katri Sarlund</cp:lastModifiedBy>
  <cp:revision>33</cp:revision>
  <dcterms:created xsi:type="dcterms:W3CDTF">2016-07-22T13:24:10Z</dcterms:created>
  <dcterms:modified xsi:type="dcterms:W3CDTF">2022-01-12T23:04:33Z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0x010100EA572D60517C314989D813E3C215F105</vt:lpwstr>
  </property>
</Properties>
</file>