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1"/>
  </p:notesMasterIdLst>
  <p:sldIdLst>
    <p:sldId id="256" r:id="rId2"/>
    <p:sldId id="278" r:id="rId3"/>
    <p:sldId id="266" r:id="rId4"/>
    <p:sldId id="267" r:id="rId5"/>
    <p:sldId id="268" r:id="rId6"/>
    <p:sldId id="269" r:id="rId7"/>
    <p:sldId id="257" r:id="rId8"/>
    <p:sldId id="273" r:id="rId9"/>
    <p:sldId id="277" r:id="rId10"/>
  </p:sldIdLst>
  <p:sldSz cx="9144000" cy="6858000" type="screen4x3"/>
  <p:notesSz cx="7315200" cy="96012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2" autoAdjust="0"/>
    <p:restoredTop sz="94660"/>
  </p:normalViewPr>
  <p:slideViewPr>
    <p:cSldViewPr>
      <p:cViewPr varScale="1">
        <p:scale>
          <a:sx n="69" d="100"/>
          <a:sy n="69" d="100"/>
        </p:scale>
        <p:origin x="14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endParaRPr lang="fi-F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endParaRPr lang="fi-F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endParaRPr lang="fi-FI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fld id="{47DC14E2-A758-4E46-9143-A8E9290A13ED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4919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DBFF0-630F-4A7D-99FF-AA0092248297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6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53A64EA-EF73-45A2-B1E6-D7FAA93A7D36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AF54-9200-4C13-A770-8B1606BFFB2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47FC-A2A1-4F46-B4F1-EBD96DA9DB4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7D0A1-AB7C-4D88-A6FA-9C31A9D2F76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7A95-4F19-48A8-AFA1-8A0D194D7A96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15880-8985-4992-955F-F1C6D8AB002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1C0B-713E-42A8-93D1-559EF2C8743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A81DC-D201-4EAA-834C-C1C3792404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1A2A9-5CB2-40AC-8BDC-C09023D44B0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D141-4DEB-4312-93C1-00EF55E82C8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226A-C4E8-4AEB-82C7-E94E4669894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F2C09DF-D31D-417C-BE45-4574ED149996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4653136"/>
            <a:ext cx="5976664" cy="504057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fi-FI" dirty="0" err="1" smtClean="0"/>
              <a:t>Kepler-uotinen</a:t>
            </a:r>
            <a:endParaRPr lang="fi-FI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fi-FI" dirty="0" smtClean="0"/>
              <a:t>Syksy 2020</a:t>
            </a:r>
            <a:endParaRPr lang="fi-FI" dirty="0"/>
          </a:p>
        </p:txBody>
      </p:sp>
      <p:sp>
        <p:nvSpPr>
          <p:cNvPr id="7173" name="Rectangle 5"/>
          <p:cNvSpPr>
            <a:spLocks noGrp="1"/>
          </p:cNvSpPr>
          <p:nvPr>
            <p:ph type="ctrTitle"/>
          </p:nvPr>
        </p:nvSpPr>
        <p:spPr bwMode="auto"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i-FI" sz="3800" dirty="0" smtClean="0">
                <a:ln>
                  <a:noFill/>
                </a:ln>
                <a:effectLst/>
                <a:latin typeface="Calisto MT" pitchFamily="18" charset="0"/>
              </a:rPr>
              <a:t/>
            </a:r>
            <a:br>
              <a:rPr lang="fi-FI" sz="3800" dirty="0" smtClean="0">
                <a:ln>
                  <a:noFill/>
                </a:ln>
                <a:effectLst/>
                <a:latin typeface="Calisto MT" pitchFamily="18" charset="0"/>
              </a:rPr>
            </a:br>
            <a:r>
              <a:rPr lang="fi-FI" sz="3800" dirty="0" smtClean="0">
                <a:ln>
                  <a:noFill/>
                </a:ln>
                <a:effectLst/>
                <a:latin typeface="Calisto MT" pitchFamily="18" charset="0"/>
              </a:rPr>
              <a:t>Esi- ja alkuopetus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764000" y="2777518"/>
            <a:ext cx="7585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200" dirty="0" smtClean="0">
                <a:solidFill>
                  <a:srgbClr val="0070C0"/>
                </a:solidFill>
              </a:rPr>
              <a:t>Mitä luennolta jäi/muistuu mieleen?</a:t>
            </a:r>
            <a:endParaRPr lang="fi-FI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36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692696"/>
            <a:ext cx="6840760" cy="63408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fi-FI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Käsitteitä </a:t>
            </a:r>
            <a:r>
              <a:rPr lang="fi-FI" sz="1800" dirty="0" smtClean="0">
                <a:solidFill>
                  <a:srgbClr val="003399"/>
                </a:solidFill>
              </a:rPr>
              <a:t>(Halonen 2011) </a:t>
            </a:r>
            <a:endParaRPr lang="fi-FI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844823"/>
            <a:ext cx="8642350" cy="4752827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fi-FI" sz="3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Koulukypsyys</a:t>
            </a:r>
            <a:r>
              <a:rPr lang="fi-FI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buFontTx/>
              <a:buNone/>
            </a:pPr>
            <a:r>
              <a:rPr lang="fi-FI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fi-FI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koulunkäynnin vaatimat itsenäisen toiminnan ja ryhmässä toimimisen taidot </a:t>
            </a:r>
            <a:r>
              <a:rPr lang="fi-FI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(esim. kykenee olemaan erossa vanhemmistaan tietyn ajan, osaa itse pukea ja riisua, jaksaa odottaa vuoroaan, tulee toimeen ryhmässä, pystyy noudattamaan ohjeita ja keskittyä työskentelyyn)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buFontTx/>
              <a:buNone/>
            </a:pPr>
            <a:endParaRPr lang="fi-FI" sz="29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fi-FI" sz="3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Kehityspsykologinen valmius</a:t>
            </a:r>
            <a:r>
              <a:rPr lang="fi-FI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fi-FI" sz="29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fi-FI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lapsen kyky käsitellä uutta tietoa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fi-FI" sz="3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Kouluvalmius</a:t>
            </a:r>
            <a:r>
              <a:rPr lang="fi-FI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fi-FI" sz="38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fi-FI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ennuste tulevasta koulumenestyksestä 1. luokalla </a:t>
            </a:r>
            <a:r>
              <a:rPr lang="fi-FI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(ts. koulun oppiaineiden edellyttämät perustaidot lähinnä lukemisessa, kirjoittamisessa ja matematiikassa)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fi-FI" sz="3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Oppimisvalmiudet</a:t>
            </a:r>
            <a:r>
              <a:rPr lang="fi-FI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fi-FI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motoriset taidot, havaitsemisen taidot ja kielellinen kehitys, sosioemotionaalinen kehitys, työskentelytaidot, motivaatio ja minäkäsitys</a:t>
            </a:r>
          </a:p>
        </p:txBody>
      </p:sp>
    </p:spTree>
    <p:extLst>
      <p:ext uri="{BB962C8B-B14F-4D97-AF65-F5344CB8AC3E}">
        <p14:creationId xmlns:p14="http://schemas.microsoft.com/office/powerpoint/2010/main" val="300836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879812" y="2688592"/>
            <a:ext cx="2952328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ln>
                  <a:solidFill>
                    <a:schemeClr val="bg1"/>
                  </a:solidFill>
                </a:ln>
                <a:latin typeface="Arial" pitchFamily="34" charset="0"/>
                <a:ea typeface="Verdana" pitchFamily="34" charset="0"/>
                <a:cs typeface="Arial" pitchFamily="34" charset="0"/>
              </a:rPr>
              <a:t>VALMIUS KOULU-</a:t>
            </a:r>
          </a:p>
          <a:p>
            <a:pPr algn="ctr"/>
            <a:r>
              <a:rPr lang="fi-FI" sz="2400" b="1" dirty="0" smtClean="0">
                <a:ln>
                  <a:solidFill>
                    <a:schemeClr val="bg1"/>
                  </a:solidFill>
                </a:ln>
                <a:latin typeface="Arial" pitchFamily="34" charset="0"/>
                <a:ea typeface="Verdana" pitchFamily="34" charset="0"/>
                <a:cs typeface="Arial" pitchFamily="34" charset="0"/>
              </a:rPr>
              <a:t>OPPIMISEEN</a:t>
            </a:r>
            <a:endParaRPr lang="fi-FI" sz="2400" b="1" dirty="0">
              <a:ln>
                <a:solidFill>
                  <a:schemeClr val="bg1"/>
                </a:solidFill>
              </a:ln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3" name="Ellipsi 2"/>
          <p:cNvSpPr/>
          <p:nvPr/>
        </p:nvSpPr>
        <p:spPr>
          <a:xfrm>
            <a:off x="395536" y="1001040"/>
            <a:ext cx="2376264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fi-FI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fi-FI" sz="20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Oman toiminnan ohjaus ja itsesäätely</a:t>
            </a:r>
            <a:endParaRPr lang="en-GB" sz="2000" dirty="0">
              <a:solidFill>
                <a:prstClr val="black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4" name="Ellipsi 3"/>
          <p:cNvSpPr/>
          <p:nvPr/>
        </p:nvSpPr>
        <p:spPr>
          <a:xfrm>
            <a:off x="4355976" y="429757"/>
            <a:ext cx="2376264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Sosiaaliset taidot</a:t>
            </a:r>
            <a:endParaRPr lang="fi-FI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llipsi 4"/>
          <p:cNvSpPr/>
          <p:nvPr/>
        </p:nvSpPr>
        <p:spPr>
          <a:xfrm>
            <a:off x="6623720" y="1841150"/>
            <a:ext cx="2520280" cy="205222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fi-FI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fi-FI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Kielelliset ja matemaattiset valmiudet</a:t>
            </a:r>
            <a:endParaRPr lang="en-GB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lipsi 5"/>
          <p:cNvSpPr/>
          <p:nvPr/>
        </p:nvSpPr>
        <p:spPr>
          <a:xfrm>
            <a:off x="539552" y="3863201"/>
            <a:ext cx="3060340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fi-FI" sz="2000" dirty="0" smtClean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3. </a:t>
            </a:r>
            <a:r>
              <a:rPr lang="fi-FI" sz="20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Suhtautuminen oppimiseen</a:t>
            </a:r>
            <a:r>
              <a:rPr lang="fi-FI" sz="24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endParaRPr lang="en-GB" sz="2400" dirty="0">
              <a:solidFill>
                <a:prstClr val="black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7" name="Ellipsi 6"/>
          <p:cNvSpPr/>
          <p:nvPr/>
        </p:nvSpPr>
        <p:spPr>
          <a:xfrm>
            <a:off x="4986796" y="3874019"/>
            <a:ext cx="3168352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dirty="0" smtClean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5. </a:t>
            </a:r>
            <a:r>
              <a:rPr lang="fi-FI" sz="20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Motoriikka ja </a:t>
            </a:r>
          </a:p>
          <a:p>
            <a:pPr algn="ctr"/>
            <a:r>
              <a:rPr lang="fi-FI" sz="2000" dirty="0">
                <a:solidFill>
                  <a:prstClr val="black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hahmottaminen</a:t>
            </a:r>
            <a:endParaRPr lang="en-US" sz="2000" dirty="0">
              <a:solidFill>
                <a:prstClr val="black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293489" y="509285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Tykkään haasteista</a:t>
            </a:r>
            <a:endParaRPr lang="fi-FI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2395149" y="5416017"/>
            <a:ext cx="20662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Jaksan ponnistella</a:t>
            </a:r>
            <a:endParaRPr lang="fi-FI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195999" y="2457760"/>
            <a:ext cx="1859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Suunnittelen mitä teen</a:t>
            </a:r>
            <a:endParaRPr lang="fi-FI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291799" y="620688"/>
            <a:ext cx="1763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Käytän malttia</a:t>
            </a:r>
            <a:endParaRPr lang="fi-FI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4" name="Suora nuoliyhdysviiva 13"/>
          <p:cNvCxnSpPr>
            <a:stCxn id="3" idx="5"/>
          </p:cNvCxnSpPr>
          <p:nvPr/>
        </p:nvCxnSpPr>
        <p:spPr>
          <a:xfrm>
            <a:off x="2423804" y="2168831"/>
            <a:ext cx="456008" cy="5197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>
            <a:stCxn id="4" idx="4"/>
          </p:cNvCxnSpPr>
          <p:nvPr/>
        </p:nvCxnSpPr>
        <p:spPr>
          <a:xfrm>
            <a:off x="5544108" y="1797909"/>
            <a:ext cx="0" cy="8906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>
            <a:stCxn id="5" idx="2"/>
          </p:cNvCxnSpPr>
          <p:nvPr/>
        </p:nvCxnSpPr>
        <p:spPr>
          <a:xfrm flipH="1">
            <a:off x="5832140" y="2867265"/>
            <a:ext cx="791580" cy="1296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>
            <a:stCxn id="7" idx="0"/>
          </p:cNvCxnSpPr>
          <p:nvPr/>
        </p:nvCxnSpPr>
        <p:spPr>
          <a:xfrm flipH="1" flipV="1">
            <a:off x="5832140" y="3519589"/>
            <a:ext cx="738832" cy="3544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uora nuoliyhdysviiva 25"/>
          <p:cNvCxnSpPr>
            <a:stCxn id="6" idx="0"/>
          </p:cNvCxnSpPr>
          <p:nvPr/>
        </p:nvCxnSpPr>
        <p:spPr>
          <a:xfrm flipV="1">
            <a:off x="2069722" y="3284984"/>
            <a:ext cx="810090" cy="5782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kstiruutu 26"/>
          <p:cNvSpPr txBox="1"/>
          <p:nvPr/>
        </p:nvSpPr>
        <p:spPr>
          <a:xfrm>
            <a:off x="6570972" y="6237312"/>
            <a:ext cx="2321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© A-M Poikkeus, M-K </a:t>
            </a:r>
            <a:r>
              <a:rPr lang="fi-FI" dirty="0" err="1" smtClean="0"/>
              <a:t>Lerkkanen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31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3"/>
            <a:ext cx="7848872" cy="648073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Esi- ja alkuopetuksen tavoitteet </a:t>
            </a:r>
            <a:r>
              <a:rPr lang="fi-FI" sz="1800" dirty="0" smtClean="0">
                <a:solidFill>
                  <a:schemeClr val="tx1"/>
                </a:solidFill>
              </a:rPr>
              <a:t>(Halonen 2011) </a:t>
            </a:r>
            <a:endParaRPr lang="fi-FI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79388" y="1268413"/>
            <a:ext cx="4316412" cy="5545137"/>
          </a:xfrm>
          <a:solidFill>
            <a:schemeClr val="accent4">
              <a:lumMod val="20000"/>
              <a:lumOff val="80000"/>
            </a:schemeClr>
          </a:solidFill>
          <a:ln cmpd="sng"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</a:pPr>
            <a:r>
              <a:rPr lang="fi-FI" sz="33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Esiopetus: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määräytyy lapsen </a:t>
            </a:r>
            <a:r>
              <a:rPr lang="fi-FI" sz="2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yksilöllisistä</a:t>
            </a: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tarpeista ja yhteiskunnan tarpeista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myönteinen minäkuva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perustietoja, -taitoja ja valmiuksia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oppimisen taidot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oppimisen ilo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yhteiset pelisäännöt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itsehallinta, arjesta selviytyminen, vastuu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kieli- ja kulttuuri-identiteetti, itseilmaisu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suhde ympäristöön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268413"/>
            <a:ext cx="4387850" cy="55451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</a:pPr>
            <a:r>
              <a:rPr lang="fi-FI" sz="33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Alkuopetus: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Määräytyy </a:t>
            </a:r>
            <a:r>
              <a:rPr lang="fi-FI" sz="2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perusopetuksen yleisistä </a:t>
            </a: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tavoitteista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myönteinen minäkuva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usko omiin kykyihin oppia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oppimisen ilo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perustietoja ja -taitoja eri sisältöalueilta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vastuu omasta oppimisesta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työskentelytaidot yksin ja ryhmässä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kriittinen tiedonhankinta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yhteisön jäseneksi kasvaminen, vastuu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kieli ja kulttuuri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fi-FI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suhde ympäristöön  </a:t>
            </a:r>
          </a:p>
        </p:txBody>
      </p:sp>
    </p:spTree>
    <p:extLst>
      <p:ext uri="{BB962C8B-B14F-4D97-AF65-F5344CB8AC3E}">
        <p14:creationId xmlns:p14="http://schemas.microsoft.com/office/powerpoint/2010/main" val="146629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1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1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332656"/>
            <a:ext cx="7704856" cy="1143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sz="4000" b="1" dirty="0" smtClean="0"/>
              <a:t>Keskeiset sisältöalueet / oppiaineet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sz="half"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lang="fi-FI" b="1" dirty="0" smtClean="0">
                <a:solidFill>
                  <a:schemeClr val="tx1"/>
                </a:solidFill>
              </a:rPr>
              <a:t>Esiopetus:</a:t>
            </a:r>
          </a:p>
          <a:p>
            <a:pPr eaLnBrk="1" hangingPunct="1">
              <a:buFontTx/>
              <a:buChar char="-"/>
            </a:pPr>
            <a:r>
              <a:rPr lang="fi-FI" dirty="0" smtClean="0">
                <a:solidFill>
                  <a:schemeClr val="tx1"/>
                </a:solidFill>
              </a:rPr>
              <a:t>Kieli ja vuorovaikutus</a:t>
            </a:r>
          </a:p>
          <a:p>
            <a:pPr eaLnBrk="1" hangingPunct="1">
              <a:buFontTx/>
              <a:buChar char="-"/>
            </a:pPr>
            <a:r>
              <a:rPr lang="fi-FI" dirty="0" smtClean="0">
                <a:solidFill>
                  <a:schemeClr val="tx1"/>
                </a:solidFill>
              </a:rPr>
              <a:t>Matematiikka</a:t>
            </a:r>
          </a:p>
          <a:p>
            <a:pPr eaLnBrk="1" hangingPunct="1">
              <a:buFontTx/>
              <a:buChar char="-"/>
            </a:pPr>
            <a:r>
              <a:rPr lang="fi-FI" dirty="0" smtClean="0">
                <a:solidFill>
                  <a:schemeClr val="tx1"/>
                </a:solidFill>
              </a:rPr>
              <a:t>Ympäristö- ja luonnontieto</a:t>
            </a:r>
          </a:p>
          <a:p>
            <a:pPr eaLnBrk="1" hangingPunct="1">
              <a:buFontTx/>
              <a:buChar char="-"/>
            </a:pPr>
            <a:r>
              <a:rPr lang="fi-FI" dirty="0" smtClean="0">
                <a:solidFill>
                  <a:schemeClr val="tx1"/>
                </a:solidFill>
              </a:rPr>
              <a:t>Etiikka ja katsomus</a:t>
            </a:r>
          </a:p>
          <a:p>
            <a:pPr eaLnBrk="1" hangingPunct="1">
              <a:buFontTx/>
              <a:buChar char="-"/>
            </a:pPr>
            <a:r>
              <a:rPr lang="fi-FI" dirty="0" smtClean="0">
                <a:solidFill>
                  <a:schemeClr val="tx1"/>
                </a:solidFill>
              </a:rPr>
              <a:t>Fyysinen ja motorinen kehitys sekä terveys</a:t>
            </a:r>
          </a:p>
          <a:p>
            <a:pPr eaLnBrk="1" hangingPunct="1">
              <a:buFontTx/>
              <a:buChar char="-"/>
            </a:pPr>
            <a:r>
              <a:rPr lang="fi-FI" dirty="0" smtClean="0">
                <a:solidFill>
                  <a:schemeClr val="tx1"/>
                </a:solidFill>
              </a:rPr>
              <a:t>Taide ja kulttuuri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600200"/>
            <a:ext cx="4244975" cy="4997450"/>
          </a:xfr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lang="fi-FI" b="1" dirty="0" smtClean="0"/>
              <a:t>Alkuopetus:</a:t>
            </a:r>
          </a:p>
          <a:p>
            <a:pPr eaLnBrk="1" hangingPunct="1">
              <a:buFontTx/>
              <a:buNone/>
            </a:pPr>
            <a:r>
              <a:rPr lang="fi-FI" dirty="0" smtClean="0">
                <a:sym typeface="Wingdings" pitchFamily="2" charset="2"/>
              </a:rPr>
              <a:t> Ä</a:t>
            </a:r>
            <a:r>
              <a:rPr lang="fi-FI" dirty="0" smtClean="0"/>
              <a:t>idinkieli ja kirjallisuus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fi-FI" dirty="0" smtClean="0"/>
              <a:t>Matematiikka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fi-FI" dirty="0" smtClean="0"/>
              <a:t>Ympäristö- ja luonnontieto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fi-FI" dirty="0" smtClean="0"/>
              <a:t>Uskonto/ET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fi-FI" dirty="0" smtClean="0"/>
              <a:t>Liikunta</a:t>
            </a:r>
          </a:p>
          <a:p>
            <a:pPr eaLnBrk="1" hangingPunct="1">
              <a:buFontTx/>
              <a:buNone/>
            </a:pPr>
            <a:endParaRPr lang="fi-FI" sz="2000" dirty="0" smtClean="0"/>
          </a:p>
          <a:p>
            <a:pPr eaLnBrk="1" hangingPunct="1">
              <a:buFont typeface="Wingdings" pitchFamily="2" charset="2"/>
              <a:buChar char="à"/>
            </a:pPr>
            <a:r>
              <a:rPr lang="fi-FI" dirty="0" smtClean="0"/>
              <a:t>Musiikki, kuvataide, käsityö</a:t>
            </a:r>
          </a:p>
        </p:txBody>
      </p:sp>
    </p:spTree>
    <p:extLst>
      <p:ext uri="{BB962C8B-B14F-4D97-AF65-F5344CB8AC3E}">
        <p14:creationId xmlns:p14="http://schemas.microsoft.com/office/powerpoint/2010/main" val="258910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 idx="4294967295"/>
          </p:nvPr>
        </p:nvSpPr>
        <p:spPr>
          <a:xfrm>
            <a:off x="0" y="116632"/>
            <a:ext cx="9037638" cy="558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i-FI" sz="2400" dirty="0" smtClean="0"/>
              <a:t>Vierailu </a:t>
            </a:r>
            <a:r>
              <a:rPr lang="fi-FI" sz="2400" dirty="0"/>
              <a:t>esiopetusryhmässä tai </a:t>
            </a:r>
            <a:r>
              <a:rPr lang="fi-FI" sz="2400" dirty="0" smtClean="0"/>
              <a:t>alkuopetuksessa</a:t>
            </a:r>
            <a:endParaRPr lang="fi-FI" sz="24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251520" y="692696"/>
            <a:ext cx="8712968" cy="60494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800" dirty="0" smtClean="0"/>
              <a:t>Selvititte vierailunne aikana seuraavia asioita</a:t>
            </a:r>
            <a:endParaRPr lang="fi-FI" sz="1800" dirty="0"/>
          </a:p>
          <a:p>
            <a:pPr marL="514350" indent="-514350">
              <a:buFont typeface="+mj-lt"/>
              <a:buAutoNum type="arabicPeriod"/>
            </a:pPr>
            <a:r>
              <a:rPr lang="fi-FI" sz="1800" dirty="0"/>
              <a:t>o</a:t>
            </a:r>
            <a:r>
              <a:rPr lang="fi-FI" sz="1800" dirty="0" smtClean="0"/>
              <a:t>ppimisympäristöstä:</a:t>
            </a:r>
          </a:p>
          <a:p>
            <a:pPr marL="857250" lvl="1" indent="-457200"/>
            <a:r>
              <a:rPr lang="fi-FI" sz="1800" dirty="0" smtClean="0"/>
              <a:t>Millainen </a:t>
            </a:r>
            <a:r>
              <a:rPr lang="fi-FI" sz="1800" dirty="0"/>
              <a:t>on esiopetuksen tai alkuluokan oppimisympäristö ja miten se huomioi oppilaiden yksilöllisyyden?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800" dirty="0"/>
              <a:t>o</a:t>
            </a:r>
            <a:r>
              <a:rPr lang="fi-FI" sz="1800" dirty="0" smtClean="0"/>
              <a:t>ppisisällöistä:</a:t>
            </a:r>
          </a:p>
          <a:p>
            <a:pPr marL="914400" lvl="1" indent="-514350"/>
            <a:r>
              <a:rPr lang="fi-FI" sz="1800" dirty="0" smtClean="0"/>
              <a:t>Mitä </a:t>
            </a:r>
            <a:r>
              <a:rPr lang="fi-FI" sz="1800" dirty="0"/>
              <a:t>oppiainesisältöjä/oppiaineita opetukseen sisältyy (vrt. Esiopetuksen opetussuunnitelma ja Perusopetuksen opetussuunnitelman perusteet).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800" dirty="0" smtClean="0"/>
              <a:t>opetuksesta:</a:t>
            </a:r>
          </a:p>
          <a:p>
            <a:pPr lvl="1"/>
            <a:r>
              <a:rPr lang="fi-FI" sz="1800" dirty="0" smtClean="0"/>
              <a:t>Miten </a:t>
            </a:r>
            <a:r>
              <a:rPr lang="fi-FI" sz="1800" dirty="0"/>
              <a:t>lapsikeskeisyys ja/tai opettajajohtoisuus ilmenee? </a:t>
            </a:r>
            <a:endParaRPr lang="fi-FI" sz="1800" dirty="0" smtClean="0"/>
          </a:p>
          <a:p>
            <a:pPr lvl="1"/>
            <a:r>
              <a:rPr lang="fi-FI" sz="1800" dirty="0" smtClean="0"/>
              <a:t>Oliko </a:t>
            </a:r>
            <a:r>
              <a:rPr lang="fi-FI" sz="1800" dirty="0"/>
              <a:t>opetuksessa mukana </a:t>
            </a:r>
            <a:r>
              <a:rPr lang="fi-FI" sz="1800" dirty="0" err="1" smtClean="0"/>
              <a:t>moniammatillisuutta</a:t>
            </a:r>
            <a:r>
              <a:rPr lang="fi-FI" sz="1800" dirty="0" smtClean="0"/>
              <a:t>? </a:t>
            </a:r>
          </a:p>
          <a:p>
            <a:pPr lvl="1"/>
            <a:r>
              <a:rPr lang="fi-FI" sz="1800" dirty="0" smtClean="0"/>
              <a:t>Entä </a:t>
            </a:r>
            <a:r>
              <a:rPr lang="fi-FI" sz="1800" dirty="0"/>
              <a:t>samanaikaisopettamisen tai tiimiopettajuuden muotoja? </a:t>
            </a:r>
            <a:endParaRPr lang="fi-FI" sz="1800" dirty="0" smtClean="0"/>
          </a:p>
          <a:p>
            <a:pPr lvl="1"/>
            <a:r>
              <a:rPr lang="fi-FI" sz="1800" dirty="0"/>
              <a:t>Miten lasten opetusta eriytettiin?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800" dirty="0" smtClean="0"/>
              <a:t>kasvun ja oppimisen tukemisesta:</a:t>
            </a:r>
          </a:p>
          <a:p>
            <a:pPr lvl="1"/>
            <a:r>
              <a:rPr lang="fi-FI" sz="1800" dirty="0" smtClean="0"/>
              <a:t>Miten </a:t>
            </a:r>
            <a:r>
              <a:rPr lang="fi-FI" sz="1800" dirty="0"/>
              <a:t>(ryhmittelyt, sermit, erityisopettajan mukana olo, erilliset tilat ym.) kolmiportaisen tuen järjestäminen oppilasryhmässä toteutui? </a:t>
            </a:r>
            <a:r>
              <a:rPr lang="fi-FI" sz="1800" dirty="0" smtClean="0"/>
              <a:t> </a:t>
            </a:r>
          </a:p>
          <a:p>
            <a:pPr lvl="2">
              <a:buFont typeface="Constantia" pitchFamily="18" charset="0"/>
              <a:buChar char="→"/>
            </a:pPr>
            <a:r>
              <a:rPr lang="fi-FI" sz="1800" dirty="0" smtClean="0"/>
              <a:t> Saitko selville kuka lapsista on yleisen / tehostetun / erityisen tuen piirissä? </a:t>
            </a:r>
          </a:p>
          <a:p>
            <a:pPr marL="914400" lvl="2" indent="0">
              <a:buNone/>
            </a:pPr>
            <a:endParaRPr lang="fi-FI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60672" cy="1039427"/>
          </a:xfrm>
        </p:spPr>
        <p:txBody>
          <a:bodyPr/>
          <a:lstStyle/>
          <a:p>
            <a:r>
              <a:rPr lang="fi-FI" dirty="0" smtClean="0"/>
              <a:t>Vierailujen (ja koonnin) antia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r>
              <a:rPr lang="fi-FI" sz="2800" dirty="0" smtClean="0"/>
              <a:t>Mitä saitte selville? Mikä </a:t>
            </a:r>
          </a:p>
          <a:p>
            <a:pPr lvl="1"/>
            <a:r>
              <a:rPr lang="fi-FI" sz="2800" dirty="0" smtClean="0"/>
              <a:t>innosti?</a:t>
            </a:r>
          </a:p>
          <a:p>
            <a:pPr lvl="1"/>
            <a:r>
              <a:rPr lang="fi-FI" sz="2800" dirty="0" smtClean="0"/>
              <a:t>kiinnosti?</a:t>
            </a:r>
          </a:p>
          <a:p>
            <a:pPr lvl="1"/>
            <a:r>
              <a:rPr lang="fi-FI" sz="2800" dirty="0" smtClean="0"/>
              <a:t>ihmetytti?</a:t>
            </a:r>
          </a:p>
          <a:p>
            <a:pPr lvl="1"/>
            <a:r>
              <a:rPr lang="fi-FI" sz="2800" dirty="0" smtClean="0"/>
              <a:t>ärsytti?</a:t>
            </a:r>
          </a:p>
          <a:p>
            <a:r>
              <a:rPr lang="fi-FI" sz="2800" dirty="0" smtClean="0"/>
              <a:t>Muuta yhteisesti pureskeltavaa vierailujen </a:t>
            </a:r>
            <a:r>
              <a:rPr lang="fi-FI" sz="2800" smtClean="0"/>
              <a:t>perusteella?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84791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Pohdittavaksi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395536" y="1628800"/>
            <a:ext cx="8748464" cy="4968552"/>
          </a:xfrm>
        </p:spPr>
        <p:txBody>
          <a:bodyPr>
            <a:noAutofit/>
          </a:bodyPr>
          <a:lstStyle/>
          <a:p>
            <a:r>
              <a:rPr lang="fi-FI" sz="2800" dirty="0" smtClean="0"/>
              <a:t>Mitä mahdollisuuksia käsityksenne mukaan esi- ja alkuopetus tarjoaa luokanopettajalle 3. luokalta eteenpäin?</a:t>
            </a:r>
          </a:p>
          <a:p>
            <a:r>
              <a:rPr lang="fi-FI" sz="2800" dirty="0" smtClean="0"/>
              <a:t>Millaisia haasteita käsityksenne mukaan esi- ja alkuopetus tarjoaa luokanopettajalle 3. luokalta eteenpäin?</a:t>
            </a:r>
          </a:p>
          <a:p>
            <a:r>
              <a:rPr lang="fi-FI" sz="2800" dirty="0" smtClean="0"/>
              <a:t>Miksi kokonaisopetus ei (yleensä) jatku / opetus ei (yleensä) ole eheytettyä alkuopetuksen jälkeen?</a:t>
            </a:r>
          </a:p>
          <a:p>
            <a:r>
              <a:rPr lang="fi-FI" sz="2800" dirty="0" smtClean="0"/>
              <a:t>Miksi aika moni asia usein muuttuu (rajusti) kolmannelta luokalta alkaen?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91324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ekki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pteekki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ek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500</TotalTime>
  <Words>469</Words>
  <Application>Microsoft Office PowerPoint</Application>
  <PresentationFormat>On-screen Show (4:3)</PresentationFormat>
  <Paragraphs>93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Book Antiqua</vt:lpstr>
      <vt:lpstr>Calisto MT</vt:lpstr>
      <vt:lpstr>Century Gothic</vt:lpstr>
      <vt:lpstr>Constantia</vt:lpstr>
      <vt:lpstr>Verdana</vt:lpstr>
      <vt:lpstr>Wingdings</vt:lpstr>
      <vt:lpstr>Wingdings 2</vt:lpstr>
      <vt:lpstr>Apteekki</vt:lpstr>
      <vt:lpstr> Esi- ja alkuopetus</vt:lpstr>
      <vt:lpstr>PowerPoint Presentation</vt:lpstr>
      <vt:lpstr>Käsitteitä (Halonen 2011) </vt:lpstr>
      <vt:lpstr>PowerPoint Presentation</vt:lpstr>
      <vt:lpstr>Esi- ja alkuopetuksen tavoitteet (Halonen 2011) </vt:lpstr>
      <vt:lpstr>Keskeiset sisältöalueet / oppiaineet</vt:lpstr>
      <vt:lpstr>Vierailu esiopetusryhmässä tai alkuopetuksessa</vt:lpstr>
      <vt:lpstr>Vierailujen (ja koonnin) antia</vt:lpstr>
      <vt:lpstr>Pohdittavaksi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POM11JO  2. demo Oppiaineet</dc:title>
  <dc:creator>Kainulainen</dc:creator>
  <cp:lastModifiedBy>Kepler-Uotinen, Kaili</cp:lastModifiedBy>
  <cp:revision>37</cp:revision>
  <cp:lastPrinted>2012-11-14T15:49:07Z</cp:lastPrinted>
  <dcterms:created xsi:type="dcterms:W3CDTF">2011-09-10T20:03:09Z</dcterms:created>
  <dcterms:modified xsi:type="dcterms:W3CDTF">2020-10-22T06:49:33Z</dcterms:modified>
</cp:coreProperties>
</file>