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sldIdLst>
    <p:sldId id="256" r:id="rId2"/>
    <p:sldId id="268" r:id="rId3"/>
    <p:sldId id="267" r:id="rId4"/>
    <p:sldId id="270" r:id="rId5"/>
    <p:sldId id="271" r:id="rId6"/>
    <p:sldId id="260" r:id="rId7"/>
    <p:sldId id="266" r:id="rId8"/>
    <p:sldId id="274" r:id="rId9"/>
    <p:sldId id="273" r:id="rId10"/>
    <p:sldId id="272" r:id="rId11"/>
    <p:sldId id="275" r:id="rId12"/>
    <p:sldId id="276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A3E26-51D4-4FCB-BEF8-029BE1707FEB}" type="datetimeFigureOut">
              <a:rPr lang="fi-FI" smtClean="0"/>
              <a:t>10.8.2016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AF61D-E4A3-43E8-B9D1-CBE5615B29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8205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AF61D-E4A3-43E8-B9D1-CBE5615B29F8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39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DCBE-0E2E-4238-A13F-D9F881144919}" type="datetime1">
              <a:rPr lang="fi-FI" smtClean="0"/>
              <a:t>10.8.2016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Joensuun seudun ops2016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DA2B-0C5F-4BE2-93E4-8E04C615DB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09CD-9894-4DA1-A262-24D67B672C9C}" type="datetime1">
              <a:rPr lang="fi-FI" smtClean="0"/>
              <a:t>10.8.2016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Joensuun seudun ops2016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DA2B-0C5F-4BE2-93E4-8E04C615DB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19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0FAB-D1F1-49A5-8E1A-F69B7CA8A535}" type="datetime1">
              <a:rPr lang="fi-FI" smtClean="0"/>
              <a:t>10.8.2016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Joensuun seudun ops2016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DA2B-0C5F-4BE2-93E4-8E04C615DB47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1260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9162-9F57-4877-AD67-8F868CB1704D}" type="datetime1">
              <a:rPr lang="fi-FI" smtClean="0"/>
              <a:t>10.8.2016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Joensuun seudun ops2016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DA2B-0C5F-4BE2-93E4-8E04C615DB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1094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2B7E-0D36-433E-AFDD-A43A4F0B5B64}" type="datetime1">
              <a:rPr lang="fi-FI" smtClean="0"/>
              <a:t>10.8.2016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Joensuun seudun ops2016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DA2B-0C5F-4BE2-93E4-8E04C615DB47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7273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0E6A-65B9-4114-8B57-CCA2173BC83A}" type="datetime1">
              <a:rPr lang="fi-FI" smtClean="0"/>
              <a:t>10.8.2016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Joensuun seudun ops2016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DA2B-0C5F-4BE2-93E4-8E04C615DB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9305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FFCF-BD68-4E78-B92C-321E9C666DE6}" type="datetime1">
              <a:rPr lang="fi-FI" smtClean="0"/>
              <a:t>10.8.2016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Joensuun seudun ops2016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DA2B-0C5F-4BE2-93E4-8E04C615DB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8049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56CC-C67D-4554-AD94-D9EE4D863F3C}" type="datetime1">
              <a:rPr lang="fi-FI" smtClean="0"/>
              <a:t>10.8.2016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Joensuun seudun ops2016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DA2B-0C5F-4BE2-93E4-8E04C615DB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484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1981-723C-4C10-B12F-6EEFE083E7A6}" type="datetime1">
              <a:rPr lang="fi-FI" smtClean="0"/>
              <a:t>10.8.2016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Joensuun seudun ops2016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DA2B-0C5F-4BE2-93E4-8E04C615DB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486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BDF6-F50C-4B90-B6BE-75E08DC11072}" type="datetime1">
              <a:rPr lang="fi-FI" smtClean="0"/>
              <a:t>10.8.2016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Joensuun seudun ops2016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DA2B-0C5F-4BE2-93E4-8E04C615DB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66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F45D-9B1F-4EB3-88AA-3DB1C1BE44E6}" type="datetime1">
              <a:rPr lang="fi-FI" smtClean="0"/>
              <a:t>10.8.2016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Joensuun seudun ops2016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DA2B-0C5F-4BE2-93E4-8E04C615DB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078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5AD-6468-4117-8480-A478A870F02B}" type="datetime1">
              <a:rPr lang="fi-FI" smtClean="0"/>
              <a:t>10.8.2016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Joensuun seudun ops2016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DA2B-0C5F-4BE2-93E4-8E04C615DB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261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2C58-1424-4411-A7BC-700C670F9491}" type="datetime1">
              <a:rPr lang="fi-FI" smtClean="0"/>
              <a:t>10.8.2016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Joensuun seudun ops2016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DA2B-0C5F-4BE2-93E4-8E04C615DB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26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F959-A46B-4F93-B719-7E8431698E4E}" type="datetime1">
              <a:rPr lang="fi-FI" smtClean="0"/>
              <a:t>10.8.2016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Joensuun seudun ops2016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DA2B-0C5F-4BE2-93E4-8E04C615DB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121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2B40-F90E-44B4-89F7-46F9624F43FB}" type="datetime1">
              <a:rPr lang="fi-FI" smtClean="0"/>
              <a:t>10.8.2016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Joensuun seudun ops2016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DA2B-0C5F-4BE2-93E4-8E04C615DB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86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Joensuun seudun ops2016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DA2B-0C5F-4BE2-93E4-8E04C615DB47}" type="slidenum">
              <a:rPr lang="fi-FI" smtClean="0"/>
              <a:t>‹#›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AC20-017F-4CF9-960C-646854BA83F6}" type="datetime1">
              <a:rPr lang="fi-FI" smtClean="0"/>
              <a:t>10.8.2016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75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8CBA8-A0B6-49F1-A811-356595B8809D}" type="datetime1">
              <a:rPr lang="fi-FI" smtClean="0"/>
              <a:t>10.8.2016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Joensuun seudun ops2016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1EDA2B-0C5F-4BE2-93E4-8E04C615DB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571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07067" y="1208280"/>
            <a:ext cx="7766936" cy="1646302"/>
          </a:xfrm>
        </p:spPr>
        <p:txBody>
          <a:bodyPr/>
          <a:lstStyle/>
          <a:p>
            <a:r>
              <a:rPr lang="fi-FI" dirty="0" smtClean="0"/>
              <a:t>Opetussuunnitelma uudistui- mikä muuttuu?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61893" y="2977377"/>
            <a:ext cx="7512110" cy="401443"/>
          </a:xfrm>
        </p:spPr>
        <p:txBody>
          <a:bodyPr/>
          <a:lstStyle/>
          <a:p>
            <a:r>
              <a:rPr lang="fi-FI" dirty="0" smtClean="0"/>
              <a:t>Joensuun seudun opetussuunnitelma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Joensuun seudun ops2016</a:t>
            </a:r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94" y="3657865"/>
            <a:ext cx="7392955" cy="229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46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muuttuu 5. ja 6. luokilla?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77334" y="1753253"/>
            <a:ext cx="7580972" cy="4653234"/>
          </a:xfrm>
        </p:spPr>
        <p:txBody>
          <a:bodyPr>
            <a:normAutofit lnSpcReduction="10000"/>
          </a:bodyPr>
          <a:lstStyle/>
          <a:p>
            <a:r>
              <a:rPr lang="fi-FI" dirty="0"/>
              <a:t>Oppilaan oma aktiivisuus oppimisprosessissa korostuu</a:t>
            </a:r>
          </a:p>
          <a:p>
            <a:r>
              <a:rPr lang="fi-FI" dirty="0"/>
              <a:t>Toteutetaan ainakin yksi monialainen oppimiskokonaisuus, jossa voi olla mukana eri luokkien oppilaita</a:t>
            </a:r>
          </a:p>
          <a:p>
            <a:r>
              <a:rPr lang="fi-FI" dirty="0"/>
              <a:t>Ympäristöoppia opiskellaan BG/</a:t>
            </a:r>
            <a:r>
              <a:rPr lang="fi-FI" dirty="0" err="1"/>
              <a:t>FyKe:n</a:t>
            </a:r>
            <a:r>
              <a:rPr lang="fi-FI" dirty="0"/>
              <a:t> sijasta</a:t>
            </a:r>
          </a:p>
          <a:p>
            <a:r>
              <a:rPr lang="fi-FI" dirty="0"/>
              <a:t>Kaksi tuntia valinnaisaineita</a:t>
            </a:r>
          </a:p>
          <a:p>
            <a:r>
              <a:rPr lang="fi-FI" dirty="0"/>
              <a:t>Käsityössä ei ole erikseen teknistä ja tekstiilityötä</a:t>
            </a:r>
          </a:p>
          <a:p>
            <a:r>
              <a:rPr lang="fi-FI" dirty="0"/>
              <a:t>Opiskellaan ohjelmointia</a:t>
            </a:r>
          </a:p>
          <a:p>
            <a:r>
              <a:rPr lang="fi-FI" dirty="0"/>
              <a:t>Kuntomittauksia ei käytetä liikunnan numeroa annettaessa, itsearvioinnin perustana niitä voidaan edelleen käyttää</a:t>
            </a:r>
          </a:p>
          <a:p>
            <a:r>
              <a:rPr lang="fi-FI" dirty="0"/>
              <a:t>Liikunnanopetus ei perustu eri lajien muodostamiin jaksoihin</a:t>
            </a:r>
          </a:p>
          <a:p>
            <a:r>
              <a:rPr lang="fi-FI" dirty="0"/>
              <a:t>Ruotsin kielen opiskelu alkaa 6. luokalla</a:t>
            </a:r>
          </a:p>
          <a:p>
            <a:r>
              <a:rPr lang="fi-FI" dirty="0"/>
              <a:t>Lukuvuoden lopussa numeroarvostelu, väliarviointi toteutetaan oppimiskeskusteluna</a:t>
            </a:r>
          </a:p>
          <a:p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80036" y="1270000"/>
            <a:ext cx="2285060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Joensuun seudun ops2016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2036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muuttuu 7.,8. ja 9. luokilla?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7424854" cy="4865107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Toteutetaan ainakin yksi monialainen oppimiskokonaisuus, jossa mukana voi olla oppilaita eri luokilta</a:t>
            </a:r>
          </a:p>
          <a:p>
            <a:r>
              <a:rPr lang="fi-FI" dirty="0"/>
              <a:t>Opettajat ja oppilaat tekevät enemmän yhteistyötä yli oppiaine- ja luokkarajojen</a:t>
            </a:r>
          </a:p>
          <a:p>
            <a:r>
              <a:rPr lang="fi-FI" dirty="0"/>
              <a:t>Oppilaiden vastuu kasvaa. Arvioidaan omaa osaamista ja asetetaan itselle tavoitteita.</a:t>
            </a:r>
          </a:p>
          <a:p>
            <a:r>
              <a:rPr lang="fi-FI" dirty="0"/>
              <a:t>Kuntomittauksia ei käytetä liikunnan numeroa annettaessa, itsearvioinnin perustana niitä voidaan edelleen käyttää.</a:t>
            </a:r>
          </a:p>
          <a:p>
            <a:r>
              <a:rPr lang="fi-FI" dirty="0"/>
              <a:t>Liikunnanopetus ei perustu eri lajien muodostamiin jaksoihin.</a:t>
            </a:r>
          </a:p>
          <a:p>
            <a:r>
              <a:rPr lang="fi-FI" dirty="0"/>
              <a:t>Oppimiskeskustelut tulevat osaksi opetusta ja arvioinnin välineeksi.</a:t>
            </a:r>
          </a:p>
          <a:p>
            <a:r>
              <a:rPr lang="fi-FI" dirty="0"/>
              <a:t>Oppiaineiden ja tuntijaon osalta siirrytään uuteen opetussuunnitelmaan portaittain: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7.lk lukuvuonna 2017-18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8.lk lukuvuonna 2018-2019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9.lk lukuvuonna 2019-2020</a:t>
            </a:r>
          </a:p>
          <a:p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21935" y="4158914"/>
            <a:ext cx="4184650" cy="206501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Joensuun seudun ops2016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991" y="1500775"/>
            <a:ext cx="2029754" cy="275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94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931" y="509374"/>
            <a:ext cx="6324027" cy="5166598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2098930" y="5815581"/>
            <a:ext cx="7357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https://peda.net/opetussuunnitelma/ops2016/jso22/perusopetus/ol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Joensuun seudun ops2016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58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on opetussuunnitelma?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9863" y="1650380"/>
            <a:ext cx="4549697" cy="43909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Se on kaiken koulun opetuksen ja toiminnan perusta</a:t>
            </a:r>
          </a:p>
          <a:p>
            <a:pPr marL="0" indent="0">
              <a:buNone/>
            </a:pPr>
            <a:r>
              <a:rPr lang="fi-FI" dirty="0"/>
              <a:t>Siinä kerrotaan: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mitkä arvot ohjaavat oppimista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millainen oppimiskäsitys ohjaa oppimista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mitä opiskellaan milläkin vuosiluokalla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miten opiskellaan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miten tuetaan oppimista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miten arvioidaan oppimista</a:t>
            </a:r>
          </a:p>
          <a:p>
            <a:pPr marL="0" indent="0">
              <a:buNone/>
            </a:pPr>
            <a:r>
              <a:rPr lang="fi-FI" dirty="0"/>
              <a:t>Jokaisella oppilaalla on oikeus opetussuunnitelman mukaiseen opetukseen jokaisena työpäivänä (Perusopetuslaki §30)</a:t>
            </a:r>
          </a:p>
          <a:p>
            <a:pPr marL="0" indent="0">
              <a:buNone/>
            </a:pPr>
            <a:r>
              <a:rPr lang="fi-FI" dirty="0"/>
              <a:t>Opetussuunnitelman perusteet ovat kaikille Suomen koululaisille yhteiset.</a:t>
            </a:r>
          </a:p>
          <a:p>
            <a:pPr marL="0" indent="0">
              <a:buNone/>
            </a:pPr>
            <a:r>
              <a:rPr lang="fi-FI" dirty="0"/>
              <a:t>Joensuun seudulla on joitain omia painotusalueita.</a:t>
            </a:r>
          </a:p>
          <a:p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49008" y="1930400"/>
            <a:ext cx="4449987" cy="3278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Joensuun seudun ops2016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631" y="3011965"/>
            <a:ext cx="2042337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84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Mikä muuttuu kaikilla?</a:t>
            </a:r>
            <a:br>
              <a:rPr lang="fi-FI" dirty="0" smtClean="0"/>
            </a:br>
            <a:r>
              <a:rPr lang="fi-FI" sz="2800" dirty="0" smtClean="0"/>
              <a:t>Laaja-alaiset taidot osana kaikkien aineiden opetusta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dirty="0" smtClean="0"/>
              <a:t>Opetussuunnitelman mukaiset laaja-alaisen osaamisen taidot ovat:</a:t>
            </a:r>
          </a:p>
          <a:p>
            <a:pPr marL="514350" indent="-514350">
              <a:buAutoNum type="arabicPeriod"/>
            </a:pPr>
            <a:r>
              <a:rPr lang="fi-FI" dirty="0" smtClean="0"/>
              <a:t>Ajattelu </a:t>
            </a:r>
            <a:r>
              <a:rPr lang="fi-FI" dirty="0"/>
              <a:t>ja oppimaan oppiminen</a:t>
            </a:r>
          </a:p>
          <a:p>
            <a:pPr marL="514350" indent="-514350">
              <a:buAutoNum type="arabicPeriod"/>
            </a:pPr>
            <a:r>
              <a:rPr lang="fi-FI" dirty="0"/>
              <a:t>Kulttuurinen osaaminen, vuorovaikutus ja ilmaisu</a:t>
            </a:r>
          </a:p>
          <a:p>
            <a:pPr marL="514350" indent="-514350">
              <a:buAutoNum type="arabicPeriod"/>
            </a:pPr>
            <a:r>
              <a:rPr lang="fi-FI" dirty="0"/>
              <a:t>Itsestä huolehtiminen ja arjen taidot</a:t>
            </a:r>
          </a:p>
          <a:p>
            <a:pPr marL="514350" indent="-514350">
              <a:buAutoNum type="arabicPeriod"/>
            </a:pPr>
            <a:r>
              <a:rPr lang="fi-FI" dirty="0"/>
              <a:t>Monilukutaito</a:t>
            </a:r>
          </a:p>
          <a:p>
            <a:pPr marL="514350" indent="-514350">
              <a:buAutoNum type="arabicPeriod"/>
            </a:pPr>
            <a:r>
              <a:rPr lang="fi-FI" dirty="0"/>
              <a:t>Tieto- ja viestintäteknologinen osaaminen</a:t>
            </a:r>
          </a:p>
          <a:p>
            <a:pPr marL="514350" indent="-514350">
              <a:buAutoNum type="arabicPeriod"/>
            </a:pPr>
            <a:r>
              <a:rPr lang="fi-FI" dirty="0"/>
              <a:t>Työelämätaidot ja yrittäjyys</a:t>
            </a:r>
          </a:p>
          <a:p>
            <a:pPr marL="514350" indent="-514350">
              <a:buAutoNum type="arabicPeriod"/>
            </a:pPr>
            <a:r>
              <a:rPr lang="fi-FI" dirty="0"/>
              <a:t>Osallistuminen, vaikuttaminen ja kestävän tulevaisuuden rakentaminen</a:t>
            </a:r>
          </a:p>
          <a:p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4985" y="1690023"/>
            <a:ext cx="4545646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Joensuun seudun ops2016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2057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muuttuu kaikilla?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Oppimisympäristöt monipuolistuvat. Opiskellaan ja työskennellään enemmän luokkahuoneen ulkopuolella tai sähköisessä oppimisympäristössä.</a:t>
            </a:r>
          </a:p>
          <a:p>
            <a:r>
              <a:rPr lang="fi-FI" dirty="0"/>
              <a:t>Liikutaan enemmän ja istutaan vähemmän.</a:t>
            </a:r>
          </a:p>
          <a:p>
            <a:r>
              <a:rPr lang="fi-FI" dirty="0"/>
              <a:t>Käytetään enemmän toiminnallisia työtapoja: draamaa, roolileikkejä, keskusteluja ja oppimispelejä. </a:t>
            </a:r>
          </a:p>
          <a:p>
            <a:r>
              <a:rPr lang="fi-FI" dirty="0"/>
              <a:t>Käytetään tietotekniikkaa, </a:t>
            </a:r>
            <a:r>
              <a:rPr lang="fi-FI" dirty="0" err="1"/>
              <a:t>tablet</a:t>
            </a:r>
            <a:r>
              <a:rPr lang="fi-FI" dirty="0"/>
              <a:t>-laitteita ja omiakin laitteita (esim. älypuhelimia) oppimisen </a:t>
            </a:r>
            <a:r>
              <a:rPr lang="fi-FI" dirty="0" smtClean="0"/>
              <a:t>välineinä.</a:t>
            </a:r>
            <a:endParaRPr lang="fi-FI" dirty="0"/>
          </a:p>
          <a:p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92525" y="1938804"/>
            <a:ext cx="5004559" cy="3813717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Joensuun seudun ops2016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49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muuttuu kaikilla?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502912" cy="4162580"/>
          </a:xfrm>
        </p:spPr>
        <p:txBody>
          <a:bodyPr>
            <a:normAutofit/>
          </a:bodyPr>
          <a:lstStyle/>
          <a:p>
            <a:r>
              <a:rPr lang="fi-FI" dirty="0"/>
              <a:t>Oppilaat osallistuvat enemmän oppimisen suunnitteluun.</a:t>
            </a:r>
          </a:p>
          <a:p>
            <a:r>
              <a:rPr lang="fi-FI" dirty="0"/>
              <a:t>Ilmiöoppimista on entistä enemmän. Tehdään projekteja, tutkitaan ja ratkotaan tosielämän ongelmia yhdessä.</a:t>
            </a:r>
          </a:p>
          <a:p>
            <a:r>
              <a:rPr lang="fi-FI" dirty="0"/>
              <a:t>Opiskellaan useammin monia oppiaineita kattavia aihekokonaisuuksia ja ilmiöitä eri näkökulmista.</a:t>
            </a:r>
          </a:p>
          <a:p>
            <a:r>
              <a:rPr lang="fi-FI" dirty="0"/>
              <a:t>Eri ikäiset ja eri opetusryhmissä olevat oppilaat opiskelevat enemmän yhdessä.</a:t>
            </a:r>
          </a:p>
          <a:p>
            <a:r>
              <a:rPr lang="fi-FI" dirty="0"/>
              <a:t>Oppilaatkin voivat olla opettajia ja opettajat oppilaita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80257" y="4905464"/>
            <a:ext cx="2428806" cy="1821603"/>
          </a:xfrm>
          <a:prstGeom prst="rect">
            <a:avLst/>
          </a:prstGeom>
        </p:spPr>
      </p:pic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Joensuun seudun ops2016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973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Mikä muuttuu kaikilla?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1513818"/>
            <a:ext cx="8596668" cy="3880773"/>
          </a:xfrm>
        </p:spPr>
        <p:txBody>
          <a:bodyPr>
            <a:normAutofit/>
          </a:bodyPr>
          <a:lstStyle/>
          <a:p>
            <a:r>
              <a:rPr lang="fi-FI" dirty="0" smtClean="0"/>
              <a:t>Arviointi uudistuu. Jatkossa on vähemmän kokeita ja enemmän palautekeskusteluja ja oman osaamisen osoittamista eri tavoin. Itse-, </a:t>
            </a:r>
            <a:r>
              <a:rPr lang="fi-FI" dirty="0" err="1" smtClean="0"/>
              <a:t>vertais</a:t>
            </a:r>
            <a:r>
              <a:rPr lang="fi-FI" dirty="0" smtClean="0"/>
              <a:t>- ja ryhmäarviointia on enemmän ja monipuolisemmin.</a:t>
            </a:r>
          </a:p>
          <a:p>
            <a:r>
              <a:rPr lang="fi-FI" dirty="0" smtClean="0"/>
              <a:t>Oppilaat saavat useammin palautetta ja arvioivat itse omaa oppimistaan. </a:t>
            </a:r>
          </a:p>
          <a:p>
            <a:r>
              <a:rPr lang="fi-FI" dirty="0" smtClean="0"/>
              <a:t>Oppilaita kannustetaan käyttämään omia vahvuuksia ja hyödyntämään omia kiinnostuksen kohteita.</a:t>
            </a:r>
          </a:p>
          <a:p>
            <a:r>
              <a:rPr lang="fi-FI" dirty="0" smtClean="0"/>
              <a:t>Ystävystytään eri maista ja kulttuureista kotoisin olevien ihmisten kanssa joko omassa koulussa, lähiympäristössä tai internetin avulla.</a:t>
            </a:r>
          </a:p>
          <a:p>
            <a:r>
              <a:rPr lang="fi-FI" dirty="0" smtClean="0"/>
              <a:t>Osallistutaan oman koulun kehittämiseen ja toimitaan </a:t>
            </a:r>
            <a:r>
              <a:rPr lang="fi-FI" dirty="0" smtClean="0"/>
              <a:t>paremman </a:t>
            </a:r>
            <a:r>
              <a:rPr lang="fi-FI" dirty="0" smtClean="0"/>
              <a:t>tulevaisuuden puolesta.</a:t>
            </a:r>
          </a:p>
          <a:p>
            <a:r>
              <a:rPr lang="fi-FI" dirty="0"/>
              <a:t>H</a:t>
            </a:r>
            <a:r>
              <a:rPr lang="fi-FI" dirty="0" smtClean="0"/>
              <a:t>uoltajat otetaan mukaan entistä enemmän koulun toimintaan.</a:t>
            </a:r>
          </a:p>
          <a:p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Joensuun seudun ops2016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737" y="5301166"/>
            <a:ext cx="1795346" cy="134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6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Mikä muuttuu kaikilla?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Käyttäytymiselle asetetut tavoitteet ja käyttäytymisen </a:t>
            </a:r>
            <a:r>
              <a:rPr lang="fi-FI" dirty="0" smtClean="0"/>
              <a:t>arviointi:</a:t>
            </a:r>
          </a:p>
          <a:p>
            <a:pPr marL="0" indent="0">
              <a:buNone/>
            </a:pPr>
            <a:r>
              <a:rPr lang="fi-FI" dirty="0"/>
              <a:t>” Käyttäytymisen arviointi perustuu Joensuun seudun opetussuunnitelmassa kuvattuihin ja koulukohtaisesti täydennettyihin </a:t>
            </a:r>
            <a:r>
              <a:rPr lang="fi-FI" b="1" dirty="0"/>
              <a:t>käyttäytymisen tavoitteisiin</a:t>
            </a:r>
            <a:r>
              <a:rPr lang="fi-FI" dirty="0"/>
              <a:t>, joihin koko kouluyhteisö sitoutuu. Jokaisessa koulussa määritellään hyvä käyttäytyminen, ja kuinka opetussuunnitelman tavoitteet konkretisoidaan. Oppilaat osallistuvat koulukohtaisten käyttäytymisen tavoitteiden laadintaan</a:t>
            </a:r>
            <a:r>
              <a:rPr lang="fi-FI" dirty="0" smtClean="0"/>
              <a:t>.” Joensuun seudun </a:t>
            </a:r>
            <a:r>
              <a:rPr lang="fi-FI" dirty="0" err="1" smtClean="0"/>
              <a:t>ops</a:t>
            </a:r>
            <a:r>
              <a:rPr lang="fi-FI" dirty="0" smtClean="0"/>
              <a:t>, luku 6 käyttäytymisen arviointi.</a:t>
            </a:r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Joensuun seudun ops2016</a:t>
            </a:r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672" y="5085183"/>
            <a:ext cx="1512000" cy="15120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109" y="5085183"/>
            <a:ext cx="1512000" cy="1512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835" y="5085183"/>
            <a:ext cx="1512000" cy="15120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4561" y="5085183"/>
            <a:ext cx="151200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52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muuttuu 1. ja 2.luokilla?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8238893" cy="4452512"/>
          </a:xfrm>
        </p:spPr>
        <p:txBody>
          <a:bodyPr>
            <a:normAutofit/>
          </a:bodyPr>
          <a:lstStyle/>
          <a:p>
            <a:r>
              <a:rPr lang="fi-FI" dirty="0" smtClean="0"/>
              <a:t>Opitaan enemmän </a:t>
            </a:r>
            <a:r>
              <a:rPr lang="fi-FI" dirty="0"/>
              <a:t>liikkuen ja tutkien kuin paikallaan pulpetissa </a:t>
            </a:r>
            <a:r>
              <a:rPr lang="fi-FI" dirty="0" smtClean="0"/>
              <a:t>istuen.</a:t>
            </a:r>
            <a:endParaRPr lang="fi-FI" dirty="0"/>
          </a:p>
          <a:p>
            <a:r>
              <a:rPr lang="fi-FI" dirty="0"/>
              <a:t>Toteutetaan ainakin yksi monialainen oppimiskokonaisuus, jossa voi olla mukana eri luokkien </a:t>
            </a:r>
            <a:r>
              <a:rPr lang="fi-FI" dirty="0" smtClean="0"/>
              <a:t>oppilaita.</a:t>
            </a:r>
            <a:endParaRPr lang="fi-FI" dirty="0"/>
          </a:p>
          <a:p>
            <a:r>
              <a:rPr lang="fi-FI" dirty="0"/>
              <a:t>Aloitetaan ohjelmoinnillisen ajattelun </a:t>
            </a:r>
            <a:r>
              <a:rPr lang="fi-FI" dirty="0" smtClean="0"/>
              <a:t>opettaminen.</a:t>
            </a:r>
            <a:endParaRPr lang="fi-FI" dirty="0"/>
          </a:p>
          <a:p>
            <a:r>
              <a:rPr lang="fi-FI" dirty="0"/>
              <a:t>Ei opiskella enää erikseen ”kaunokirjoitusta</a:t>
            </a:r>
            <a:r>
              <a:rPr lang="fi-FI" dirty="0" smtClean="0"/>
              <a:t>”.</a:t>
            </a:r>
            <a:endParaRPr lang="fi-FI" dirty="0"/>
          </a:p>
          <a:p>
            <a:r>
              <a:rPr lang="fi-FI" dirty="0"/>
              <a:t>Harjoitellaan </a:t>
            </a:r>
            <a:r>
              <a:rPr lang="fi-FI" dirty="0" smtClean="0"/>
              <a:t>näppäintaitoja.</a:t>
            </a:r>
            <a:endParaRPr lang="fi-FI" dirty="0"/>
          </a:p>
          <a:p>
            <a:r>
              <a:rPr lang="fi-FI" dirty="0"/>
              <a:t>Luonnontieto on muuttunut </a:t>
            </a:r>
            <a:r>
              <a:rPr lang="fi-FI" dirty="0" smtClean="0"/>
              <a:t>ympäristöopiksi.</a:t>
            </a:r>
            <a:endParaRPr lang="fi-FI" dirty="0"/>
          </a:p>
          <a:p>
            <a:r>
              <a:rPr lang="fi-FI" dirty="0"/>
              <a:t>Lukuvuoden päätteeksi saadaan lukuvuositodistus, jossa osaamista arvioidaan sanallisesti. Väliarvioinnin asemasta käydään oppimiskeskustelu opettajan, huoltajien ja oppilaan </a:t>
            </a:r>
            <a:r>
              <a:rPr lang="fi-FI" dirty="0" smtClean="0"/>
              <a:t>kesken.</a:t>
            </a: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58300" y="2130095"/>
            <a:ext cx="2095500" cy="3095625"/>
          </a:xfrm>
          <a:prstGeom prst="rect">
            <a:avLst/>
          </a:prstGeom>
        </p:spPr>
      </p:pic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Joensuun seudun ops2016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256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muuttuu 3. ja 4. luokilla?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71652" y="1623993"/>
            <a:ext cx="7402551" cy="4597477"/>
          </a:xfrm>
        </p:spPr>
        <p:txBody>
          <a:bodyPr>
            <a:normAutofit/>
          </a:bodyPr>
          <a:lstStyle/>
          <a:p>
            <a:r>
              <a:rPr lang="fi-FI" dirty="0"/>
              <a:t>Oppilaan oma aktiivisuus oppimisprosessissa </a:t>
            </a:r>
            <a:r>
              <a:rPr lang="fi-FI" dirty="0" smtClean="0"/>
              <a:t>korostuu.</a:t>
            </a:r>
            <a:endParaRPr lang="fi-FI" dirty="0"/>
          </a:p>
          <a:p>
            <a:r>
              <a:rPr lang="fi-FI" dirty="0"/>
              <a:t>Toteutetaan ainakin yksi monialainen oppimiskokonaisuus, jossa voi olla mukana eri luokkien </a:t>
            </a:r>
            <a:r>
              <a:rPr lang="fi-FI" dirty="0" smtClean="0"/>
              <a:t>oppilaita.</a:t>
            </a:r>
            <a:endParaRPr lang="fi-FI" dirty="0"/>
          </a:p>
          <a:p>
            <a:r>
              <a:rPr lang="fi-FI" dirty="0"/>
              <a:t>Käsityön opetuksessa ei ole enää erikseen teknistä ja </a:t>
            </a:r>
            <a:r>
              <a:rPr lang="fi-FI" dirty="0" smtClean="0"/>
              <a:t>tekstiilityötä.</a:t>
            </a:r>
            <a:endParaRPr lang="fi-FI" dirty="0"/>
          </a:p>
          <a:p>
            <a:r>
              <a:rPr lang="fi-FI" dirty="0"/>
              <a:t>Ohjelmoinnin opettelu alkaa osana matematiikan </a:t>
            </a:r>
            <a:r>
              <a:rPr lang="fi-FI" dirty="0" smtClean="0"/>
              <a:t>opetusta.</a:t>
            </a:r>
            <a:endParaRPr lang="fi-FI" dirty="0"/>
          </a:p>
          <a:p>
            <a:r>
              <a:rPr lang="fi-FI" dirty="0"/>
              <a:t>Luonnontiedon sijasta opiskellaan </a:t>
            </a:r>
            <a:r>
              <a:rPr lang="fi-FI" dirty="0" smtClean="0"/>
              <a:t>ympäristöoppia.</a:t>
            </a:r>
            <a:endParaRPr lang="fi-FI" dirty="0"/>
          </a:p>
          <a:p>
            <a:r>
              <a:rPr lang="fi-FI" dirty="0"/>
              <a:t>Neljännellä luokalla alkaa </a:t>
            </a:r>
            <a:r>
              <a:rPr lang="fi-FI" dirty="0" smtClean="0"/>
              <a:t>yhteiskuntaoppi.</a:t>
            </a:r>
            <a:endParaRPr lang="fi-FI" dirty="0"/>
          </a:p>
          <a:p>
            <a:r>
              <a:rPr lang="fi-FI" dirty="0"/>
              <a:t>Neljännellä luokalla alkavat ensimmäiset valinnaiset </a:t>
            </a:r>
            <a:r>
              <a:rPr lang="fi-FI" dirty="0" smtClean="0"/>
              <a:t>aineet.</a:t>
            </a:r>
            <a:endParaRPr lang="fi-FI" dirty="0"/>
          </a:p>
          <a:p>
            <a:r>
              <a:rPr lang="fi-FI" dirty="0"/>
              <a:t>Väliarviointi toteutetaan oppimiskeskusteluna. Lukuvuoden päätteeksi kolmannen luokan oppilaat arvioidaan sanallisesti, mutta neljännellä luokalla osaamista arvioidaan numeroin kaikissa oppiaineissa.</a:t>
            </a:r>
          </a:p>
          <a:p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01615" y="3643263"/>
            <a:ext cx="3023839" cy="1700909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Joensuun seudun ops2016</a:t>
            </a:r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2" y="1837497"/>
            <a:ext cx="2844972" cy="189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85665"/>
      </p:ext>
    </p:extLst>
  </p:cSld>
  <p:clrMapOvr>
    <a:masterClrMapping/>
  </p:clrMapOvr>
</p:sld>
</file>

<file path=ppt/theme/theme1.xml><?xml version="1.0" encoding="utf-8"?>
<a:theme xmlns:a="http://schemas.openxmlformats.org/drawingml/2006/main" name="Pinta">
  <a:themeElements>
    <a:clrScheme name="Pin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215</TotalTime>
  <Words>732</Words>
  <Application>Microsoft Office PowerPoint</Application>
  <PresentationFormat>Laajakuva</PresentationFormat>
  <Paragraphs>97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</vt:lpstr>
      <vt:lpstr>Calibri</vt:lpstr>
      <vt:lpstr>Trebuchet MS</vt:lpstr>
      <vt:lpstr>Wingdings</vt:lpstr>
      <vt:lpstr>Wingdings 3</vt:lpstr>
      <vt:lpstr>Pinta</vt:lpstr>
      <vt:lpstr>Opetussuunnitelma uudistui- mikä muuttuu?</vt:lpstr>
      <vt:lpstr>Mikä on opetussuunnitelma?</vt:lpstr>
      <vt:lpstr>Mikä muuttuu kaikilla? Laaja-alaiset taidot osana kaikkien aineiden opetusta</vt:lpstr>
      <vt:lpstr>Mikä muuttuu kaikilla?</vt:lpstr>
      <vt:lpstr>Mikä muuttuu kaikilla?</vt:lpstr>
      <vt:lpstr>Mikä muuttuu kaikilla?</vt:lpstr>
      <vt:lpstr>Mikä muuttuu kaikilla?</vt:lpstr>
      <vt:lpstr>Mikä muuttuu 1. ja 2.luokilla?</vt:lpstr>
      <vt:lpstr>Mikä muuttuu 3. ja 4. luokilla?</vt:lpstr>
      <vt:lpstr>Mikä muuttuu 5. ja 6. luokilla?</vt:lpstr>
      <vt:lpstr>Mikä muuttuu 7.,8. ja 9. luokilla?</vt:lpstr>
      <vt:lpstr>PowerPoint-esitys</vt:lpstr>
    </vt:vector>
  </TitlesOfParts>
  <Company>PKMKV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Opetussuunnitelma uudistui- mikä muuttuu?</dc:title>
  <dc:creator>Huttunen Satu</dc:creator>
  <cp:lastModifiedBy>Huttunen Satu</cp:lastModifiedBy>
  <cp:revision>22</cp:revision>
  <dcterms:created xsi:type="dcterms:W3CDTF">2016-08-09T12:14:23Z</dcterms:created>
  <dcterms:modified xsi:type="dcterms:W3CDTF">2016-08-10T09:36:08Z</dcterms:modified>
</cp:coreProperties>
</file>