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1" r:id="rId4"/>
    <p:sldId id="257" r:id="rId5"/>
    <p:sldId id="258" r:id="rId6"/>
    <p:sldId id="259" r:id="rId7"/>
    <p:sldId id="260" r:id="rId8"/>
    <p:sldId id="264" r:id="rId9"/>
    <p:sldId id="265" r:id="rId10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63" autoAdjust="0"/>
    <p:restoredTop sz="94660"/>
  </p:normalViewPr>
  <p:slideViewPr>
    <p:cSldViewPr>
      <p:cViewPr varScale="1">
        <p:scale>
          <a:sx n="63" d="100"/>
          <a:sy n="63" d="100"/>
        </p:scale>
        <p:origin x="1284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B41DA-8E6A-4EA2-B664-61655A08B21A}" type="datetimeFigureOut">
              <a:rPr lang="fi-FI"/>
              <a:pPr>
                <a:defRPr/>
              </a:pPr>
              <a:t>3.12.2019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3C71E-1B77-48C9-A6E2-4E40156A309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5A283-FD80-418B-B822-428C28ED3007}" type="datetimeFigureOut">
              <a:rPr lang="fi-FI"/>
              <a:pPr>
                <a:defRPr/>
              </a:pPr>
              <a:t>3.12.2019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274DD-A891-49EF-A444-26BDB28EE79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BA3A8-350A-41D3-BB0D-8235A8E871F0}" type="datetimeFigureOut">
              <a:rPr lang="fi-FI"/>
              <a:pPr>
                <a:defRPr/>
              </a:pPr>
              <a:t>3.12.2019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4296F-560A-4CDD-9C4D-6670038FE0A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C142B-05A5-4A6C-BDDD-C75725A70A31}" type="datetimeFigureOut">
              <a:rPr lang="fi-FI"/>
              <a:pPr>
                <a:defRPr/>
              </a:pPr>
              <a:t>3.12.2019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3237E-7BF2-48B1-B9E3-2F56563FFD0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49A2A-C657-454E-BEF1-DAA9249BFFBE}" type="datetimeFigureOut">
              <a:rPr lang="fi-FI"/>
              <a:pPr>
                <a:defRPr/>
              </a:pPr>
              <a:t>3.12.2019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17B78-8628-4FBE-94B3-300B6F7CB1A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11211-2F9C-4D29-9485-83F05AD28156}" type="datetimeFigureOut">
              <a:rPr lang="fi-FI"/>
              <a:pPr>
                <a:defRPr/>
              </a:pPr>
              <a:t>3.12.2019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13C8F-1715-485A-B840-F614747D443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712DC-AA57-4543-BA83-188BFD2A27EF}" type="datetimeFigureOut">
              <a:rPr lang="fi-FI"/>
              <a:pPr>
                <a:defRPr/>
              </a:pPr>
              <a:t>3.12.2019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56712-40EA-4803-BED5-790B66CA990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FA90F-5D0D-49B7-B41C-6655C7850846}" type="datetimeFigureOut">
              <a:rPr lang="fi-FI"/>
              <a:pPr>
                <a:defRPr/>
              </a:pPr>
              <a:t>3.12.2019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E9B43-024A-4120-95C6-5774C2B7E3D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806BA-9E7E-439C-AB2F-D8C0DC399B27}" type="datetimeFigureOut">
              <a:rPr lang="fi-FI"/>
              <a:pPr>
                <a:defRPr/>
              </a:pPr>
              <a:t>3.12.2019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84E2C-2312-4863-8336-A2D575A1B3F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4EB7F-DA9C-4D9C-8BEE-AE14A7A24BFD}" type="datetimeFigureOut">
              <a:rPr lang="fi-FI"/>
              <a:pPr>
                <a:defRPr/>
              </a:pPr>
              <a:t>3.12.2019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64C13-C363-48B5-81DF-EB2C0F2046F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80C94-47EB-4AC0-847F-E86EEA99CD46}" type="datetimeFigureOut">
              <a:rPr lang="fi-FI"/>
              <a:pPr>
                <a:defRPr/>
              </a:pPr>
              <a:t>3.12.2019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86CC4-8E88-4769-86D0-87339485A14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A372F00-F16D-4D71-A618-6DB9BC9992DA}" type="datetimeFigureOut">
              <a:rPr lang="fi-FI"/>
              <a:pPr>
                <a:defRPr/>
              </a:pPr>
              <a:t>3.12.2019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790E3D0-D3E9-41F7-904A-D70B10B99E9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s.fi/elama/a1397024340487" TargetMode="External"/><Relationship Id="rId2" Type="http://schemas.openxmlformats.org/officeDocument/2006/relationships/hyperlink" Target="http://www.fi.dove.com/fi/Vinkkeja-ja-juttuja/Artikkelit-ja-neuvot/Todays-beauty-pressure-on-girls--women.aspx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Otsikko 1"/>
          <p:cNvSpPr>
            <a:spLocks noGrp="1"/>
          </p:cNvSpPr>
          <p:nvPr>
            <p:ph type="ctrTitle"/>
          </p:nvPr>
        </p:nvSpPr>
        <p:spPr>
          <a:xfrm>
            <a:off x="755650" y="404813"/>
            <a:ext cx="7772400" cy="1470025"/>
          </a:xfrm>
        </p:spPr>
        <p:txBody>
          <a:bodyPr/>
          <a:lstStyle/>
          <a:p>
            <a:r>
              <a:rPr lang="fi-FI" sz="4800"/>
              <a:t>Kehonkuva ja syömishäiriöt 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i-FI"/>
          </a:p>
        </p:txBody>
      </p:sp>
      <p:pic>
        <p:nvPicPr>
          <p:cNvPr id="13316" name="Picture 4" descr="tumblr_m12mekoMZT1qdusdao1_500_lar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2275" y="1763713"/>
            <a:ext cx="5832475" cy="4467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Pohdittavaa</a:t>
            </a:r>
          </a:p>
        </p:txBody>
      </p:sp>
      <p:sp>
        <p:nvSpPr>
          <p:cNvPr id="20482" name="Sisällön paikkamerkki 2"/>
          <p:cNvSpPr>
            <a:spLocks noGrp="1"/>
          </p:cNvSpPr>
          <p:nvPr>
            <p:ph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endParaRPr lang="fi-FI" sz="2800" dirty="0"/>
          </a:p>
          <a:p>
            <a:r>
              <a:rPr lang="fi-FI" sz="2800" dirty="0"/>
              <a:t>Mitä tarkoittaa kehonkuva? Mitkä asiat voivat johtaa sen vääristymiseen?</a:t>
            </a:r>
          </a:p>
          <a:p>
            <a:r>
              <a:rPr lang="fi-FI" sz="2800" dirty="0"/>
              <a:t>Miksi murrosikä on erityisen herkkää aikaa kehonkuvan vääristymisen kannalta? Miten murrosikäisten tyttöjen ja poikien ihanteet eroavat?</a:t>
            </a:r>
          </a:p>
          <a:p>
            <a:r>
              <a:rPr lang="fi-FI" sz="2800" dirty="0"/>
              <a:t>Millaisia mielikuvia ja ihanteita media ”ruokkii” nuorille ulkonäköön liittyen? Mitkä muut tekijät vaikuttavat ihanteisiin?</a:t>
            </a:r>
            <a:r>
              <a:rPr lang="fi-FI" dirty="0"/>
              <a:t> </a:t>
            </a:r>
          </a:p>
          <a:p>
            <a:r>
              <a:rPr lang="fi-FI" sz="2800" dirty="0"/>
              <a:t>Osataanko syömishäiriöt ottaa tarpeeksi vakavasti?</a:t>
            </a:r>
          </a:p>
          <a:p>
            <a:r>
              <a:rPr lang="fi-FI" sz="1200" dirty="0">
                <a:hlinkClick r:id="rId2"/>
              </a:rPr>
              <a:t>http://www.fi.dove.com/fi/Vinkkeja-ja-juttuja/Artikkelit-ja-neuvot/Todays-beauty-pressure-on-girls--women.aspx</a:t>
            </a:r>
            <a:endParaRPr lang="fi-FI" sz="1200" dirty="0">
              <a:hlinkClick r:id="rId3"/>
            </a:endParaRPr>
          </a:p>
          <a:p>
            <a:r>
              <a:rPr lang="fi-FI" sz="1200" dirty="0">
                <a:hlinkClick r:id="rId3"/>
              </a:rPr>
              <a:t>http://www.hs.fi/elama/a1397024340487</a:t>
            </a:r>
            <a:endParaRPr lang="fi-FI" sz="1200" dirty="0"/>
          </a:p>
        </p:txBody>
      </p:sp>
      <p:pic>
        <p:nvPicPr>
          <p:cNvPr id="7170" name="Picture 2" descr="http://www.lily.fi/sites/lily/files/user/5557/2014/01/funny-picture-mona-lisa-nowaday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0"/>
            <a:ext cx="2123728" cy="21237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Syömishäiriöiden syitä</a:t>
            </a:r>
          </a:p>
        </p:txBody>
      </p:sp>
      <p:sp>
        <p:nvSpPr>
          <p:cNvPr id="18434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Murrosiän muutokset</a:t>
            </a:r>
          </a:p>
          <a:p>
            <a:r>
              <a:rPr lang="fi-FI"/>
              <a:t>Tyytymättömyys omaan vartaloon, ulkonäköpaineet</a:t>
            </a:r>
          </a:p>
          <a:p>
            <a:r>
              <a:rPr lang="fi-FI"/>
              <a:t>Vääristynyt kehonkuva</a:t>
            </a:r>
          </a:p>
          <a:p>
            <a:pPr lvl="1"/>
            <a:r>
              <a:rPr lang="fi-FI"/>
              <a:t>Voi alkaa esim. kiusaamisesta, jonkun kommentista tms.</a:t>
            </a:r>
          </a:p>
          <a:p>
            <a:r>
              <a:rPr lang="fi-FI"/>
              <a:t>”Suorittajatyypit” alttiimpia</a:t>
            </a:r>
          </a:p>
        </p:txBody>
      </p:sp>
      <p:pic>
        <p:nvPicPr>
          <p:cNvPr id="18436" name="Picture 4" descr="eating-disorder-services-mirror-small-4885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8175" y="3716338"/>
            <a:ext cx="2397125" cy="31416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Anoreksia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fi-FI" sz="2800"/>
              <a:t>Laihuushäiriö</a:t>
            </a:r>
          </a:p>
          <a:p>
            <a:pPr lvl="1">
              <a:lnSpc>
                <a:spcPct val="80000"/>
              </a:lnSpc>
            </a:pPr>
            <a:r>
              <a:rPr lang="fi-FI"/>
              <a:t>Pelätään paniikin omaisesti rasvakudoksen kertymistä ja lihavuutta</a:t>
            </a:r>
          </a:p>
          <a:p>
            <a:pPr lvl="1">
              <a:lnSpc>
                <a:spcPct val="80000"/>
              </a:lnSpc>
            </a:pPr>
            <a:r>
              <a:rPr lang="fi-FI"/>
              <a:t>Pakkomielteinen liikkuminen usein mukana</a:t>
            </a:r>
          </a:p>
          <a:p>
            <a:pPr>
              <a:lnSpc>
                <a:spcPct val="80000"/>
              </a:lnSpc>
            </a:pPr>
            <a:r>
              <a:rPr lang="fi-FI" sz="2800"/>
              <a:t>Yleisintä nuorilla tytöillä ja nuorilla naisilla (miehiä vain 5-10 %)</a:t>
            </a:r>
          </a:p>
          <a:p>
            <a:pPr lvl="1">
              <a:lnSpc>
                <a:spcPct val="80000"/>
              </a:lnSpc>
            </a:pPr>
            <a:r>
              <a:rPr lang="fi-FI"/>
              <a:t>Laihuutta ”vaativa” harrastus lisää riskiä</a:t>
            </a:r>
          </a:p>
          <a:p>
            <a:pPr>
              <a:lnSpc>
                <a:spcPct val="80000"/>
              </a:lnSpc>
            </a:pPr>
            <a:r>
              <a:rPr lang="fi-FI" sz="2800"/>
              <a:t>Oireena esim eristäytyneisyys,  masennus ja unettomuus</a:t>
            </a:r>
          </a:p>
          <a:p>
            <a:pPr>
              <a:lnSpc>
                <a:spcPct val="80000"/>
              </a:lnSpc>
            </a:pPr>
            <a:r>
              <a:rPr lang="fi-FI" sz="2800"/>
              <a:t>Vakavimmillaan kuukautisten poisjäänti, luukato, elimistön kuivuminen, iho-ongelmat, rytmihäiriöt… </a:t>
            </a:r>
          </a:p>
          <a:p>
            <a:pPr>
              <a:lnSpc>
                <a:spcPct val="80000"/>
              </a:lnSpc>
            </a:pPr>
            <a:r>
              <a:rPr lang="fi-FI" sz="2800"/>
              <a:t>N. 10 % anorektikoista kuolee sairauteen!</a:t>
            </a:r>
          </a:p>
          <a:p>
            <a:pPr>
              <a:lnSpc>
                <a:spcPct val="80000"/>
              </a:lnSpc>
            </a:pPr>
            <a:endParaRPr lang="fi-FI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Bulimia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fi-FI" sz="3000" dirty="0"/>
          </a:p>
          <a:p>
            <a:pPr>
              <a:lnSpc>
                <a:spcPct val="80000"/>
              </a:lnSpc>
            </a:pPr>
            <a:r>
              <a:rPr lang="fi-FI" sz="3000" dirty="0"/>
              <a:t>Ruoan ahmintakohtauksia</a:t>
            </a:r>
          </a:p>
          <a:p>
            <a:pPr>
              <a:lnSpc>
                <a:spcPct val="80000"/>
              </a:lnSpc>
            </a:pPr>
            <a:r>
              <a:rPr lang="fi-FI" sz="3000" dirty="0"/>
              <a:t>Ominaista voimakas lihavuuden ja lihomisen pelko</a:t>
            </a:r>
          </a:p>
          <a:p>
            <a:pPr lvl="1">
              <a:lnSpc>
                <a:spcPct val="80000"/>
              </a:lnSpc>
            </a:pPr>
            <a:r>
              <a:rPr lang="fi-FI" sz="2600" dirty="0"/>
              <a:t>Ruoan oksentaminen, ulostuslääkkeet jne. usein mukana</a:t>
            </a:r>
          </a:p>
          <a:p>
            <a:pPr>
              <a:lnSpc>
                <a:spcPct val="80000"/>
              </a:lnSpc>
            </a:pPr>
            <a:r>
              <a:rPr lang="fi-FI" sz="3000" dirty="0"/>
              <a:t>Yleensä murrosikäisten tyttöjen ja nuorten naisten häiriö</a:t>
            </a:r>
          </a:p>
          <a:p>
            <a:pPr>
              <a:lnSpc>
                <a:spcPct val="80000"/>
              </a:lnSpc>
            </a:pPr>
            <a:r>
              <a:rPr lang="fi-FI" sz="3000" dirty="0"/>
              <a:t>Seurauksena suun ongelmia, kuten hampaiden reikiintyminen ja ientulehdukset. Nestehukka, rytmihäiriöt ja kuukautisten häiriintymien</a:t>
            </a:r>
          </a:p>
          <a:p>
            <a:pPr lvl="1">
              <a:lnSpc>
                <a:spcPct val="80000"/>
              </a:lnSpc>
            </a:pPr>
            <a:endParaRPr lang="fi-FI" sz="2600" dirty="0"/>
          </a:p>
          <a:p>
            <a:pPr>
              <a:lnSpc>
                <a:spcPct val="80000"/>
              </a:lnSpc>
            </a:pPr>
            <a:endParaRPr lang="fi-FI" sz="3000" dirty="0"/>
          </a:p>
        </p:txBody>
      </p:sp>
      <p:pic>
        <p:nvPicPr>
          <p:cNvPr id="4098" name="Picture 2" descr="http://www.lily.fi/sites/lily/files/user/5891/2012/12/bulimia_by_lemontequila1-600x4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67735" y="0"/>
            <a:ext cx="2976265" cy="21741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Ortoreksia</a:t>
            </a:r>
          </a:p>
        </p:txBody>
      </p:sp>
      <p:sp>
        <p:nvSpPr>
          <p:cNvPr id="16386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Ei itsenäinen sairaus</a:t>
            </a:r>
          </a:p>
          <a:p>
            <a:r>
              <a:rPr lang="fi-FI"/>
              <a:t>Terveellisen ruuan pakkomielle</a:t>
            </a:r>
          </a:p>
          <a:p>
            <a:pPr lvl="1"/>
            <a:r>
              <a:rPr lang="fi-FI"/>
              <a:t>Henkilö ahdistuu, jos ei saa mahd. terveellistä ruokaa ja esim. kaupassa käynti kestää kauan</a:t>
            </a:r>
          </a:p>
          <a:p>
            <a:pPr lvl="1"/>
            <a:r>
              <a:rPr lang="fi-FI"/>
              <a:t>Joskus mukana pakonomaista liikuntaa</a:t>
            </a:r>
          </a:p>
          <a:p>
            <a:pPr lvl="1"/>
            <a:endParaRPr lang="fi-FI"/>
          </a:p>
          <a:p>
            <a:endParaRPr lang="fi-FI"/>
          </a:p>
        </p:txBody>
      </p:sp>
      <p:pic>
        <p:nvPicPr>
          <p:cNvPr id="16389" name="Picture 5" descr="ortoreksia600x4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16563" y="4440238"/>
            <a:ext cx="3627437" cy="24177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Lihavan ahmimishäiriö (BED)</a:t>
            </a:r>
          </a:p>
        </p:txBody>
      </p:sp>
      <p:sp>
        <p:nvSpPr>
          <p:cNvPr id="17410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Yleisin syömishäiriö</a:t>
            </a:r>
          </a:p>
          <a:p>
            <a:r>
              <a:rPr lang="fi-FI"/>
              <a:t>Muistuttaa bulimiaa, mutta ilman oksennuksia tai uloste- ja nesteenpoistolääkkeiden käyttöä</a:t>
            </a:r>
          </a:p>
          <a:p>
            <a:r>
              <a:rPr lang="fi-FI"/>
              <a:t>Seurauksena lihominen, ”morkkis”, itsen halveksunta…</a:t>
            </a:r>
          </a:p>
          <a:p>
            <a:endParaRPr lang="fi-FI"/>
          </a:p>
        </p:txBody>
      </p:sp>
      <p:pic>
        <p:nvPicPr>
          <p:cNvPr id="17413" name="Picture 5" descr="ss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16725" y="4149725"/>
            <a:ext cx="2120900" cy="2479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Hoidosta</a:t>
            </a:r>
          </a:p>
        </p:txBody>
      </p:sp>
      <p:sp>
        <p:nvSpPr>
          <p:cNvPr id="21506" name="Sisällön paikkamerkki 2"/>
          <p:cNvSpPr>
            <a:spLocks noGrp="1"/>
          </p:cNvSpPr>
          <p:nvPr>
            <p:ph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r>
              <a:rPr lang="fi-FI"/>
              <a:t>Tärkeää hoidettavan oma tahto parantua</a:t>
            </a:r>
          </a:p>
          <a:p>
            <a:r>
              <a:rPr lang="fi-FI"/>
              <a:t>Kehonkuvan ”normalisoiminen”</a:t>
            </a:r>
          </a:p>
          <a:p>
            <a:r>
              <a:rPr lang="fi-FI"/>
              <a:t>Ravintoaineiden saannin turvaaminen, ravintovalistus</a:t>
            </a:r>
          </a:p>
          <a:p>
            <a:r>
              <a:rPr lang="fi-FI"/>
              <a:t>Avohoito, terapia, lääkkeet</a:t>
            </a:r>
          </a:p>
          <a:p>
            <a:r>
              <a:rPr lang="fi-FI"/>
              <a:t>Tarvittaessa sairaalahoito</a:t>
            </a:r>
          </a:p>
          <a:p>
            <a:pPr lvl="1"/>
            <a:endParaRPr lang="fi-FI"/>
          </a:p>
        </p:txBody>
      </p:sp>
      <p:pic>
        <p:nvPicPr>
          <p:cNvPr id="21509" name="Picture 5" descr="OAT-imbalanc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5213" y="3829050"/>
            <a:ext cx="2998787" cy="3028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Pohdittavaa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Miten yhteiskunta voisi WHO:n terveyden edistämisen pykälien mukaan ehkäistä syömishäiriöitä?</a:t>
            </a:r>
          </a:p>
          <a:p>
            <a:pPr lvl="1">
              <a:lnSpc>
                <a:spcPct val="80000"/>
              </a:lnSpc>
              <a:buNone/>
              <a:defRPr/>
            </a:pPr>
            <a:r>
              <a:rPr lang="fi-FI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1. Terveysosaamisen kehittäminen </a:t>
            </a:r>
            <a:endParaRPr lang="fi-FI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>
              <a:lnSpc>
                <a:spcPct val="80000"/>
              </a:lnSpc>
              <a:buNone/>
              <a:defRPr/>
            </a:pPr>
            <a:r>
              <a:rPr lang="fi-FI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2. Terveyttä edistävä päätöksenteko</a:t>
            </a:r>
          </a:p>
          <a:p>
            <a:pPr lvl="1">
              <a:lnSpc>
                <a:spcPct val="80000"/>
              </a:lnSpc>
              <a:buNone/>
              <a:defRPr/>
            </a:pPr>
            <a:r>
              <a:rPr lang="fi-FI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 Terveyttä tukevien ympäristöjen kehittäminen</a:t>
            </a:r>
            <a:endParaRPr lang="fi-FI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>
              <a:lnSpc>
                <a:spcPct val="80000"/>
              </a:lnSpc>
              <a:buNone/>
              <a:defRPr/>
            </a:pPr>
            <a:r>
              <a:rPr lang="fi-FI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4. Terveydenhuollon kehittäminen</a:t>
            </a:r>
            <a:endParaRPr lang="fi-FI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>
              <a:lnSpc>
                <a:spcPct val="80000"/>
              </a:lnSpc>
              <a:buNone/>
              <a:defRPr/>
            </a:pPr>
            <a:r>
              <a:rPr lang="fi-FI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5. Yhteisöllisyyden </a:t>
            </a:r>
            <a:r>
              <a:rPr lang="fi-FI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kehittäminen </a:t>
            </a:r>
            <a:endParaRPr lang="fi-FI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>
              <a:lnSpc>
                <a:spcPct val="80000"/>
              </a:lnSpc>
              <a:buNone/>
              <a:defRPr/>
            </a:pPr>
            <a:r>
              <a:rPr lang="fi-FI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endParaRPr lang="fi-FI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2909</TotalTime>
  <Words>327</Words>
  <Application>Microsoft Office PowerPoint</Application>
  <PresentationFormat>Näytössä katseltava diaesitys (4:3)</PresentationFormat>
  <Paragraphs>54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Office-teema</vt:lpstr>
      <vt:lpstr>Kehonkuva ja syömishäiriöt </vt:lpstr>
      <vt:lpstr>Pohdittavaa</vt:lpstr>
      <vt:lpstr>Syömishäiriöiden syitä</vt:lpstr>
      <vt:lpstr>Anoreksia</vt:lpstr>
      <vt:lpstr>Bulimia</vt:lpstr>
      <vt:lpstr>Ortoreksia</vt:lpstr>
      <vt:lpstr>Lihavan ahmimishäiriö (BED)</vt:lpstr>
      <vt:lpstr>Hoidosta</vt:lpstr>
      <vt:lpstr>Pohdittavaa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Kehonkuva ja syömishäiriöt</dc:title>
  <dc:creator>ylaope-laptop2</dc:creator>
  <cp:lastModifiedBy>Ulla-Maija Wallin</cp:lastModifiedBy>
  <cp:revision>11</cp:revision>
  <dcterms:created xsi:type="dcterms:W3CDTF">2015-03-24T08:10:32Z</dcterms:created>
  <dcterms:modified xsi:type="dcterms:W3CDTF">2019-12-05T06:14:52Z</dcterms:modified>
</cp:coreProperties>
</file>