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3"/>
  </p:notesMasterIdLst>
  <p:sldIdLst>
    <p:sldId id="256" r:id="rId6"/>
    <p:sldId id="274" r:id="rId7"/>
    <p:sldId id="275" r:id="rId8"/>
    <p:sldId id="276" r:id="rId9"/>
    <p:sldId id="277" r:id="rId10"/>
    <p:sldId id="260" r:id="rId11"/>
    <p:sldId id="261" r:id="rId12"/>
    <p:sldId id="262" r:id="rId13"/>
    <p:sldId id="263" r:id="rId14"/>
    <p:sldId id="258" r:id="rId15"/>
    <p:sldId id="281" r:id="rId16"/>
    <p:sldId id="270" r:id="rId17"/>
    <p:sldId id="268" r:id="rId18"/>
    <p:sldId id="265" r:id="rId19"/>
    <p:sldId id="266" r:id="rId20"/>
    <p:sldId id="267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8" autoAdjust="0"/>
    <p:restoredTop sz="94641" autoAdjust="0"/>
  </p:normalViewPr>
  <p:slideViewPr>
    <p:cSldViewPr snapToGrid="0" snapToObjects="1">
      <p:cViewPr varScale="1">
        <p:scale>
          <a:sx n="68" d="100"/>
          <a:sy n="68" d="100"/>
        </p:scale>
        <p:origin x="14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2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 Sarlund" userId="c85f864c-318c-49ac-ad75-aa14a143cc52" providerId="ADAL" clId="{DF83CEFB-BD7F-4221-9909-F3C7D3B2D38B}"/>
    <pc:docChg chg="undo custSel delSld modSld">
      <pc:chgData name="Katri Sarlund" userId="c85f864c-318c-49ac-ad75-aa14a143cc52" providerId="ADAL" clId="{DF83CEFB-BD7F-4221-9909-F3C7D3B2D38B}" dt="2022-01-11T23:51:17.014" v="31" actId="2696"/>
      <pc:docMkLst>
        <pc:docMk/>
      </pc:docMkLst>
      <pc:sldChg chg="delSp modAnim">
        <pc:chgData name="Katri Sarlund" userId="c85f864c-318c-49ac-ad75-aa14a143cc52" providerId="ADAL" clId="{DF83CEFB-BD7F-4221-9909-F3C7D3B2D38B}" dt="2022-01-11T23:49:29.904" v="1" actId="478"/>
        <pc:sldMkLst>
          <pc:docMk/>
          <pc:sldMk cId="2628165853" sldId="261"/>
        </pc:sldMkLst>
        <pc:spChg chg="del">
          <ac:chgData name="Katri Sarlund" userId="c85f864c-318c-49ac-ad75-aa14a143cc52" providerId="ADAL" clId="{DF83CEFB-BD7F-4221-9909-F3C7D3B2D38B}" dt="2022-01-11T23:49:29.904" v="1" actId="478"/>
          <ac:spMkLst>
            <pc:docMk/>
            <pc:sldMk cId="2628165853" sldId="261"/>
            <ac:spMk id="5" creationId="{00000000-0000-0000-0000-000000000000}"/>
          </ac:spMkLst>
        </pc:spChg>
      </pc:sldChg>
      <pc:sldChg chg="delSp delAnim modAnim">
        <pc:chgData name="Katri Sarlund" userId="c85f864c-318c-49ac-ad75-aa14a143cc52" providerId="ADAL" clId="{DF83CEFB-BD7F-4221-9909-F3C7D3B2D38B}" dt="2022-01-11T23:49:36.213" v="3"/>
        <pc:sldMkLst>
          <pc:docMk/>
          <pc:sldMk cId="1240124178" sldId="262"/>
        </pc:sldMkLst>
        <pc:spChg chg="del">
          <ac:chgData name="Katri Sarlund" userId="c85f864c-318c-49ac-ad75-aa14a143cc52" providerId="ADAL" clId="{DF83CEFB-BD7F-4221-9909-F3C7D3B2D38B}" dt="2022-01-11T23:49:33.254" v="2" actId="478"/>
          <ac:spMkLst>
            <pc:docMk/>
            <pc:sldMk cId="1240124178" sldId="262"/>
            <ac:spMk id="5" creationId="{00000000-0000-0000-0000-000000000000}"/>
          </ac:spMkLst>
        </pc:spChg>
      </pc:sldChg>
      <pc:sldChg chg="delSp modSp delAnim modAnim">
        <pc:chgData name="Katri Sarlund" userId="c85f864c-318c-49ac-ad75-aa14a143cc52" providerId="ADAL" clId="{DF83CEFB-BD7F-4221-9909-F3C7D3B2D38B}" dt="2022-01-11T23:49:41.694" v="6"/>
        <pc:sldMkLst>
          <pc:docMk/>
          <pc:sldMk cId="3564377782" sldId="263"/>
        </pc:sldMkLst>
        <pc:spChg chg="del mod">
          <ac:chgData name="Katri Sarlund" userId="c85f864c-318c-49ac-ad75-aa14a143cc52" providerId="ADAL" clId="{DF83CEFB-BD7F-4221-9909-F3C7D3B2D38B}" dt="2022-01-11T23:49:39.254" v="5" actId="478"/>
          <ac:spMkLst>
            <pc:docMk/>
            <pc:sldMk cId="3564377782" sldId="263"/>
            <ac:spMk id="8" creationId="{810E0112-BCE9-49FE-84C4-B22E2DCE93DB}"/>
          </ac:spMkLst>
        </pc:spChg>
      </pc:sldChg>
      <pc:sldChg chg="delSp delAnim">
        <pc:chgData name="Katri Sarlund" userId="c85f864c-318c-49ac-ad75-aa14a143cc52" providerId="ADAL" clId="{DF83CEFB-BD7F-4221-9909-F3C7D3B2D38B}" dt="2022-01-11T23:50:13.724" v="11" actId="478"/>
        <pc:sldMkLst>
          <pc:docMk/>
          <pc:sldMk cId="661950135" sldId="267"/>
        </pc:sldMkLst>
        <pc:spChg chg="del">
          <ac:chgData name="Katri Sarlund" userId="c85f864c-318c-49ac-ad75-aa14a143cc52" providerId="ADAL" clId="{DF83CEFB-BD7F-4221-9909-F3C7D3B2D38B}" dt="2022-01-11T23:50:10.502" v="10" actId="478"/>
          <ac:spMkLst>
            <pc:docMk/>
            <pc:sldMk cId="661950135" sldId="267"/>
            <ac:spMk id="4" creationId="{FBA07CF0-4281-43B1-9CFB-FCBFFB5D268E}"/>
          </ac:spMkLst>
        </pc:spChg>
        <pc:spChg chg="del">
          <ac:chgData name="Katri Sarlund" userId="c85f864c-318c-49ac-ad75-aa14a143cc52" providerId="ADAL" clId="{DF83CEFB-BD7F-4221-9909-F3C7D3B2D38B}" dt="2022-01-11T23:50:13.724" v="11" actId="478"/>
          <ac:spMkLst>
            <pc:docMk/>
            <pc:sldMk cId="661950135" sldId="267"/>
            <ac:spMk id="6" creationId="{5DD759B8-D882-4402-A12E-08927CE7E227}"/>
          </ac:spMkLst>
        </pc:spChg>
        <pc:spChg chg="del">
          <ac:chgData name="Katri Sarlund" userId="c85f864c-318c-49ac-ad75-aa14a143cc52" providerId="ADAL" clId="{DF83CEFB-BD7F-4221-9909-F3C7D3B2D38B}" dt="2022-01-11T23:50:08.444" v="9" actId="478"/>
          <ac:spMkLst>
            <pc:docMk/>
            <pc:sldMk cId="661950135" sldId="267"/>
            <ac:spMk id="7" creationId="{EF5EBD4F-8497-47F0-B07B-5BF261AFD7D1}"/>
          </ac:spMkLst>
        </pc:spChg>
      </pc:sldChg>
      <pc:sldChg chg="addSp delSp modSp modAnim">
        <pc:chgData name="Katri Sarlund" userId="c85f864c-318c-49ac-ad75-aa14a143cc52" providerId="ADAL" clId="{DF83CEFB-BD7F-4221-9909-F3C7D3B2D38B}" dt="2022-01-11T23:51:12.794" v="29" actId="1076"/>
        <pc:sldMkLst>
          <pc:docMk/>
          <pc:sldMk cId="771972915" sldId="271"/>
        </pc:sldMkLst>
        <pc:spChg chg="mod">
          <ac:chgData name="Katri Sarlund" userId="c85f864c-318c-49ac-ad75-aa14a143cc52" providerId="ADAL" clId="{DF83CEFB-BD7F-4221-9909-F3C7D3B2D38B}" dt="2022-01-11T23:50:35.944" v="18" actId="1076"/>
          <ac:spMkLst>
            <pc:docMk/>
            <pc:sldMk cId="771972915" sldId="271"/>
            <ac:spMk id="4" creationId="{68080113-7866-4AC7-B11B-9AF85AD64E8C}"/>
          </ac:spMkLst>
        </pc:spChg>
        <pc:spChg chg="del">
          <ac:chgData name="Katri Sarlund" userId="c85f864c-318c-49ac-ad75-aa14a143cc52" providerId="ADAL" clId="{DF83CEFB-BD7F-4221-9909-F3C7D3B2D38B}" dt="2022-01-11T23:51:07.493" v="28" actId="478"/>
          <ac:spMkLst>
            <pc:docMk/>
            <pc:sldMk cId="771972915" sldId="271"/>
            <ac:spMk id="6" creationId="{F77623A1-EEB6-49B9-81D6-58E386571204}"/>
          </ac:spMkLst>
        </pc:spChg>
        <pc:picChg chg="add del mod ord">
          <ac:chgData name="Katri Sarlund" userId="c85f864c-318c-49ac-ad75-aa14a143cc52" providerId="ADAL" clId="{DF83CEFB-BD7F-4221-9909-F3C7D3B2D38B}" dt="2022-01-11T23:51:12.794" v="29" actId="1076"/>
          <ac:picMkLst>
            <pc:docMk/>
            <pc:sldMk cId="771972915" sldId="271"/>
            <ac:picMk id="4098" creationId="{00000000-0000-0000-0000-000000000000}"/>
          </ac:picMkLst>
        </pc:picChg>
      </pc:sldChg>
      <pc:sldChg chg="del">
        <pc:chgData name="Katri Sarlund" userId="c85f864c-318c-49ac-ad75-aa14a143cc52" providerId="ADAL" clId="{DF83CEFB-BD7F-4221-9909-F3C7D3B2D38B}" dt="2022-01-11T23:51:15.344" v="30" actId="2696"/>
        <pc:sldMkLst>
          <pc:docMk/>
          <pc:sldMk cId="3293388809" sldId="273"/>
        </pc:sldMkLst>
      </pc:sldChg>
      <pc:sldChg chg="modSp">
        <pc:chgData name="Katri Sarlund" userId="c85f864c-318c-49ac-ad75-aa14a143cc52" providerId="ADAL" clId="{DF83CEFB-BD7F-4221-9909-F3C7D3B2D38B}" dt="2022-01-11T23:50:03.704" v="8" actId="6549"/>
        <pc:sldMkLst>
          <pc:docMk/>
          <pc:sldMk cId="1757623778" sldId="281"/>
        </pc:sldMkLst>
        <pc:spChg chg="mod">
          <ac:chgData name="Katri Sarlund" userId="c85f864c-318c-49ac-ad75-aa14a143cc52" providerId="ADAL" clId="{DF83CEFB-BD7F-4221-9909-F3C7D3B2D38B}" dt="2022-01-11T23:50:03.704" v="8" actId="6549"/>
          <ac:spMkLst>
            <pc:docMk/>
            <pc:sldMk cId="1757623778" sldId="281"/>
            <ac:spMk id="42" creationId="{00000000-0000-0000-0000-000000000000}"/>
          </ac:spMkLst>
        </pc:spChg>
      </pc:sldChg>
      <pc:sldChg chg="del">
        <pc:chgData name="Katri Sarlund" userId="c85f864c-318c-49ac-ad75-aa14a143cc52" providerId="ADAL" clId="{DF83CEFB-BD7F-4221-9909-F3C7D3B2D38B}" dt="2022-01-11T23:51:17.014" v="31" actId="2696"/>
        <pc:sldMkLst>
          <pc:docMk/>
          <pc:sldMk cId="1711416034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46FFD-FA16-46DF-BE1E-C2C880D98379}" type="datetimeFigureOut">
              <a:rPr lang="fi-FI" smtClean="0"/>
              <a:t>12.1.2022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43E47-4C37-4359-9BD6-0DDDA37CDD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540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0055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fi-FI" dirty="0"/>
              <a:t>Yksilön kelpoisuus eli </a:t>
            </a:r>
            <a:r>
              <a:rPr lang="fi-FI" dirty="0" err="1"/>
              <a:t>fitness</a:t>
            </a:r>
            <a:r>
              <a:rPr lang="fi-FI" dirty="0"/>
              <a:t> koostuu kolmesta osatekijästä: yksilön kyvystä säilyä hengissä lisääntymisikään saakka, yksilön lisääntymistehokkuudesta ja sen jälkeläisten hedelmällisyydestä.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29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354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l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Kirjoita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PÄÄotsikko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388069"/>
            <a:ext cx="10363200" cy="125073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Tarvittaessa</a:t>
            </a:r>
            <a:r>
              <a:rPr lang="en-US" dirty="0"/>
              <a:t>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r>
              <a:rPr lang="en-US" dirty="0"/>
              <a:t> tai </a:t>
            </a:r>
            <a:r>
              <a:rPr lang="en-US" dirty="0" err="1"/>
              <a:t>lisäinformaatiota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0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445172"/>
            <a:ext cx="10972800" cy="503620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755010"/>
            <a:ext cx="2743200" cy="5673818"/>
          </a:xfrm>
        </p:spPr>
        <p:txBody>
          <a:bodyPr vert="eaVert"/>
          <a:lstStyle>
            <a:lvl1pPr>
              <a:defRPr baseline="0"/>
            </a:lvl1pPr>
          </a:lstStyle>
          <a:p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755010"/>
            <a:ext cx="8026400" cy="5673818"/>
          </a:xfrm>
        </p:spPr>
        <p:txBody>
          <a:bodyPr vert="eaVert"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47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1553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50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06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6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4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2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363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4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62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4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75C4-CD47-F640-B909-B9B2DCAAA96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49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230474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err="1"/>
              <a:t>Väliotsikko</a:t>
            </a:r>
            <a:br>
              <a:rPr lang="en-US" dirty="0"/>
            </a:b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1506463"/>
            <a:ext cx="10363200" cy="701929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Tarvittaessa lisätietoja, esim. luvun pääotsikko </a:t>
            </a:r>
          </a:p>
          <a:p>
            <a:pPr lvl="0"/>
            <a:r>
              <a:rPr lang="fi-FI" dirty="0"/>
              <a:t>materiaalien jäsentelyn selkeyttämiseksi </a:t>
            </a:r>
          </a:p>
        </p:txBody>
      </p:sp>
    </p:spTree>
    <p:extLst>
      <p:ext uri="{BB962C8B-B14F-4D97-AF65-F5344CB8AC3E}">
        <p14:creationId xmlns:p14="http://schemas.microsoft.com/office/powerpoint/2010/main" val="201004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dirty="0"/>
              <a:t>Otsikko tähän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819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1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Alaotsikko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42802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vertailun</a:t>
            </a:r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1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6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578070"/>
            <a:ext cx="4011084" cy="65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578069"/>
            <a:ext cx="6815667" cy="55480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Sisältöä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322553"/>
            <a:ext cx="4011084" cy="48036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Sisältöä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E6C4C1-052E-2A40-B8A7-BDEF40BDA61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43D773-6B8F-7449-97E8-F6CB76014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8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993290"/>
            <a:ext cx="7315200" cy="419538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204466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Kuvaslide</a:t>
            </a:r>
            <a:r>
              <a:rPr lang="en-US" dirty="0"/>
              <a:t>: </a:t>
            </a:r>
            <a:r>
              <a:rPr lang="en-US" dirty="0" err="1"/>
              <a:t>raahaa</a:t>
            </a:r>
            <a:r>
              <a:rPr lang="en-US" dirty="0"/>
              <a:t> </a:t>
            </a:r>
            <a:r>
              <a:rPr lang="en-US" dirty="0" err="1"/>
              <a:t>kuva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  <a:r>
              <a:rPr lang="en-US" dirty="0" err="1"/>
              <a:t>ruutuun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561725"/>
            <a:ext cx="7315200" cy="9397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Lisätietoja</a:t>
            </a:r>
          </a:p>
        </p:txBody>
      </p:sp>
    </p:spTree>
    <p:extLst>
      <p:ext uri="{BB962C8B-B14F-4D97-AF65-F5344CB8AC3E}">
        <p14:creationId xmlns:p14="http://schemas.microsoft.com/office/powerpoint/2010/main" val="2289394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08001"/>
            <a:ext cx="10972800" cy="75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r>
              <a:rPr lang="en-US" dirty="0"/>
              <a:t> </a:t>
            </a:r>
            <a:r>
              <a:rPr lang="en-US" dirty="0" err="1"/>
              <a:t>tähän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6346"/>
            <a:ext cx="10972800" cy="51150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Sisältö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Kuudes taso</a:t>
            </a:r>
          </a:p>
          <a:p>
            <a:pPr lvl="6"/>
            <a:r>
              <a:rPr lang="fi-FI" dirty="0"/>
              <a:t>Seitsemäs 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7"/>
            <a:r>
              <a:rPr lang="en-US" dirty="0" err="1"/>
              <a:t>Kahdeksas</a:t>
            </a:r>
            <a:r>
              <a:rPr lang="en-US" dirty="0"/>
              <a:t> </a:t>
            </a:r>
            <a:r>
              <a:rPr lang="en-US" dirty="0" err="1"/>
              <a:t>toisen</a:t>
            </a:r>
            <a:r>
              <a:rPr lang="en-US" dirty="0"/>
              <a:t> </a:t>
            </a:r>
            <a:r>
              <a:rPr lang="en-US" dirty="0" err="1"/>
              <a:t>kerran</a:t>
            </a:r>
            <a:endParaRPr lang="en-US" dirty="0"/>
          </a:p>
          <a:p>
            <a:pPr lvl="7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8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 baseline="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 baseline="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A75C4-CD47-F640-B909-B9B2DCAAA96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7E297-27BB-5140-B0EC-8EFA30128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7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54bxmZy_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ZbRrxw-H6xA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M3bROOvWMc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7. LUONNONVALINTA</a:t>
            </a:r>
          </a:p>
        </p:txBody>
      </p:sp>
    </p:spTree>
    <p:extLst>
      <p:ext uri="{BB962C8B-B14F-4D97-AF65-F5344CB8AC3E}">
        <p14:creationId xmlns:p14="http://schemas.microsoft.com/office/powerpoint/2010/main" val="3051400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81201" y="19088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br>
              <a:rPr lang="fi-FI" altLang="fi-FI">
                <a:latin typeface="Arial" pitchFamily="34" charset="0"/>
                <a:cs typeface="Arial" pitchFamily="34" charset="0"/>
              </a:rPr>
            </a:br>
            <a:endParaRPr lang="fi-FI" altLang="fi-FI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690D2C1-F9F9-43F0-B5C5-B81A3DD70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72" y="262467"/>
            <a:ext cx="11676917" cy="659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1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fi" dirty="0">
                <a:solidFill>
                  <a:srgbClr val="4A86E8"/>
                </a:solidFill>
              </a:rPr>
              <a:t>Sukupuoli- eli seksuaalivalinta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75853" y="1678306"/>
            <a:ext cx="5541820" cy="429102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38100" indent="0">
              <a:buClr>
                <a:schemeClr val="accent1"/>
              </a:buClr>
              <a:buSzPct val="100000"/>
              <a:buNone/>
            </a:pPr>
            <a:r>
              <a:rPr lang="fi" dirty="0">
                <a:solidFill>
                  <a:schemeClr val="accent1"/>
                </a:solidFill>
              </a:rPr>
              <a:t>Valinta suosii koiraiden tiettyjä ominaisuuksia </a:t>
            </a:r>
            <a:r>
              <a:rPr lang="fi" dirty="0">
                <a:solidFill>
                  <a:schemeClr val="accent1"/>
                </a:solidFill>
                <a:sym typeface="Wingdings" pitchFamily="2" charset="2"/>
              </a:rPr>
              <a:t> sukupuolten erilaisuus.</a:t>
            </a:r>
          </a:p>
          <a:p>
            <a:pPr marL="38100" indent="0">
              <a:buClr>
                <a:schemeClr val="accent1"/>
              </a:buClr>
              <a:buSzPct val="100000"/>
              <a:buNone/>
            </a:pPr>
            <a:endParaRPr lang="fi" b="1" dirty="0">
              <a:solidFill>
                <a:schemeClr val="accent1"/>
              </a:solidFill>
              <a:sym typeface="Wingdings" pitchFamily="2" charset="2"/>
            </a:endParaRPr>
          </a:p>
          <a:p>
            <a:pPr marL="38100" indent="0">
              <a:buClr>
                <a:schemeClr val="accent1"/>
              </a:buClr>
              <a:buSzPct val="100000"/>
              <a:buNone/>
            </a:pPr>
            <a:endParaRPr lang="fi" b="1" dirty="0">
              <a:solidFill>
                <a:schemeClr val="accent1"/>
              </a:solidFill>
              <a:sym typeface="Wingdings" pitchFamily="2" charset="2"/>
            </a:endParaRPr>
          </a:p>
          <a:p>
            <a:pPr marL="38100" indent="0">
              <a:buClr>
                <a:schemeClr val="accent1"/>
              </a:buClr>
              <a:buSzPct val="100000"/>
              <a:buNone/>
            </a:pPr>
            <a:endParaRPr lang="fi" b="1">
              <a:solidFill>
                <a:schemeClr val="accent1"/>
              </a:solidFill>
              <a:sym typeface="Wingdings" pitchFamily="2" charset="2"/>
            </a:endParaRPr>
          </a:p>
          <a:p>
            <a:pPr marL="38100" indent="0">
              <a:buClr>
                <a:schemeClr val="accent1"/>
              </a:buClr>
              <a:buSzPct val="100000"/>
              <a:buNone/>
            </a:pPr>
            <a:r>
              <a:rPr lang="fi-FI" sz="1600" b="1">
                <a:solidFill>
                  <a:schemeClr val="accent1"/>
                </a:solidFill>
                <a:hlinkClick r:id="rId3"/>
              </a:rPr>
              <a:t>https://www.youtube.com/watch?v=L54bxmZy_NE</a:t>
            </a:r>
            <a:r>
              <a:rPr lang="fi-FI" sz="1600" b="1">
                <a:solidFill>
                  <a:schemeClr val="accent1"/>
                </a:solidFill>
              </a:rPr>
              <a:t>  </a:t>
            </a:r>
          </a:p>
          <a:p>
            <a:pPr marL="38100" indent="0">
              <a:buClr>
                <a:schemeClr val="accent1"/>
              </a:buClr>
              <a:buSzPct val="100000"/>
              <a:buNone/>
            </a:pPr>
            <a:r>
              <a:rPr lang="fi-FI" sz="1600" b="1">
                <a:solidFill>
                  <a:schemeClr val="accent1"/>
                </a:solidFill>
                <a:hlinkClick r:id="rId4"/>
              </a:rPr>
              <a:t>https://www.youtube.com/watch?v=ZbRrxw-H6xA</a:t>
            </a:r>
            <a:r>
              <a:rPr lang="fi-FI" sz="1600" b="1">
                <a:solidFill>
                  <a:schemeClr val="accent1"/>
                </a:solidFill>
              </a:rPr>
              <a:t> </a:t>
            </a:r>
            <a:endParaRPr lang="fi" sz="1600" b="1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558" y="1591682"/>
            <a:ext cx="3232930" cy="216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921" y="4080837"/>
            <a:ext cx="3232930" cy="216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623778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Luonnonvalinta ja populaatio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luonnonvalinta vaikuttaa alleelien lukusuhteisiin populaatiossa</a:t>
            </a:r>
          </a:p>
          <a:p>
            <a:pPr lvl="1"/>
            <a:r>
              <a:rPr lang="fi-FI" dirty="0"/>
              <a:t>muita heikommat ja sairaat karsiutuvat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153" y="3043383"/>
            <a:ext cx="6219825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2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Ristiriesa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yksilön ominaisuudet vaikuttavat toisiinsa ja hyödyllinen ominaisuus voi sulkea pois toisen ominaisuuden: tätä kutsutaan </a:t>
            </a: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ristiriesa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ksi eli </a:t>
            </a:r>
            <a:r>
              <a:rPr lang="fi-FI" dirty="0" err="1">
                <a:solidFill>
                  <a:schemeClr val="accent1">
                    <a:lumMod val="75000"/>
                  </a:schemeClr>
                </a:solidFill>
              </a:rPr>
              <a:t>trade-offiksi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403" y="3009546"/>
            <a:ext cx="4372310" cy="2899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5236" y="6059535"/>
            <a:ext cx="4306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latin typeface="+mj-lt"/>
              </a:rPr>
              <a:t>altruismi</a:t>
            </a:r>
            <a:r>
              <a:rPr lang="fi-FI" dirty="0">
                <a:latin typeface="+mj-lt"/>
              </a:rPr>
              <a:t> eli epäitsekäs käyttäytyminen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3" y="2852528"/>
            <a:ext cx="2542420" cy="3811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16453" y="3015121"/>
            <a:ext cx="2512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latin typeface="+mj-lt"/>
              </a:rPr>
              <a:t>paratiisilintu ja ristiriesa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265" y="4054764"/>
            <a:ext cx="3177464" cy="186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6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552123"/>
            <a:ext cx="10972800" cy="753241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Sopeumat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052084"/>
            <a:ext cx="5401340" cy="4429295"/>
          </a:xfrm>
        </p:spPr>
        <p:txBody>
          <a:bodyPr/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ominaisuuksia, jotka ovat syntyneet luonnonvalinnan avulla ja jotka nostavat yksilön kelpoisuutta, kutsutaan </a:t>
            </a: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sopeumiksi</a:t>
            </a: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941" y="2052085"/>
            <a:ext cx="4495501" cy="33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8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Ihmisen vaikutus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ihminen voi vaikuttaa luonnonvalintaan ja muokata eliöiden ominaisuuksia esimerkiksi valintajalostuksen avulla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6" y="3069821"/>
            <a:ext cx="9199418" cy="324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91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Sattuman vaikutus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myös </a:t>
            </a:r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sattuma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voi vaikuttaa evoluution kulkuun</a:t>
            </a:r>
          </a:p>
          <a:p>
            <a:pPr lvl="1"/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pullonkaulailmiö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ssä sattuma vaikuttaa siihen, mitkä yksilöt selviävät katastrofista hengissä</a:t>
            </a:r>
          </a:p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08880"/>
            <a:ext cx="76200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B2C6439B-77AA-4A24-9621-88C3C252C781}"/>
              </a:ext>
            </a:extLst>
          </p:cNvPr>
          <p:cNvSpPr/>
          <p:nvPr/>
        </p:nvSpPr>
        <p:spPr>
          <a:xfrm>
            <a:off x="5552388" y="6858000"/>
            <a:ext cx="4571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950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Sattuma: perustajanvaikutus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884218"/>
            <a:ext cx="10972800" cy="4597162"/>
          </a:xfrm>
        </p:spPr>
        <p:txBody>
          <a:bodyPr/>
          <a:lstStyle/>
          <a:p>
            <a:pPr lvl="1"/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perustajanvaikutus</a:t>
            </a: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 liittyy populaation muuttoliikkeeseen ja sen satunnaisuuteen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68080113-7866-4AC7-B11B-9AF85AD64E8C}"/>
              </a:ext>
            </a:extLst>
          </p:cNvPr>
          <p:cNvSpPr/>
          <p:nvPr/>
        </p:nvSpPr>
        <p:spPr>
          <a:xfrm>
            <a:off x="4404852" y="4510046"/>
            <a:ext cx="1455173" cy="7682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88" y="3046723"/>
            <a:ext cx="5722834" cy="317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972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Evoluutiota eli lajien kehitystä ohjaa voima, jota kutsutaan luonnonvalinnaksi</a:t>
            </a:r>
          </a:p>
        </p:txBody>
      </p:sp>
      <p:sp>
        <p:nvSpPr>
          <p:cNvPr id="4" name="Alaotsikko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Ympäristöönsä parhaiten sopeutuneet eli kelpoisimmat yksilöt jäävät henkiin ja saavat lisääntymiskykyisiä jälkeläisiä. Näin heidän geeniensä alleelit siirtyvät seuraaville sukupolville ja ohjaavat lajin kehitystä. </a:t>
            </a:r>
          </a:p>
        </p:txBody>
      </p:sp>
    </p:spTree>
    <p:extLst>
      <p:ext uri="{BB962C8B-B14F-4D97-AF65-F5344CB8AC3E}">
        <p14:creationId xmlns:p14="http://schemas.microsoft.com/office/powerpoint/2010/main" val="397722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fi" dirty="0">
                <a:solidFill>
                  <a:srgbClr val="4A86E8"/>
                </a:solidFill>
              </a:rPr>
              <a:t>Miten luonnonvalinta toimii?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82" y="1502439"/>
            <a:ext cx="8949916" cy="445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0EF48B1-3ED3-4AE2-8281-AF8C25C7A028}"/>
              </a:ext>
            </a:extLst>
          </p:cNvPr>
          <p:cNvSpPr txBox="1"/>
          <p:nvPr/>
        </p:nvSpPr>
        <p:spPr>
          <a:xfrm>
            <a:off x="2066042" y="6190045"/>
            <a:ext cx="615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4"/>
              </a:rPr>
              <a:t>https://www.youtube.com/watch?v=M3bROOvWMcM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5435133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631504" y="260648"/>
            <a:ext cx="8229600" cy="11430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lvl="0" rtl="0">
              <a:buNone/>
            </a:pPr>
            <a:r>
              <a:rPr lang="fi" sz="4000" dirty="0">
                <a:solidFill>
                  <a:srgbClr val="4A86E8"/>
                </a:solidFill>
              </a:rPr>
              <a:t>Yksilön kelpoisuus eli fitness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135560" y="2132856"/>
            <a:ext cx="4330824" cy="4967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95300" indent="-457200">
              <a:buClr>
                <a:schemeClr val="accent1"/>
              </a:buClr>
              <a:buSzPct val="100000"/>
            </a:pPr>
            <a:endParaRPr lang="fi" b="1" dirty="0">
              <a:solidFill>
                <a:schemeClr val="accent1"/>
              </a:solidFill>
            </a:endParaRPr>
          </a:p>
          <a:p>
            <a:pPr marL="495300" indent="-457200">
              <a:buClr>
                <a:schemeClr val="accent1"/>
              </a:buClr>
              <a:buSzPct val="100000"/>
            </a:pPr>
            <a:endParaRPr lang="fi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230" y="1746734"/>
            <a:ext cx="7067128" cy="3885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318327" y="1789770"/>
            <a:ext cx="2576946" cy="1117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val 5"/>
          <p:cNvSpPr/>
          <p:nvPr/>
        </p:nvSpPr>
        <p:spPr>
          <a:xfrm>
            <a:off x="1842654" y="4426752"/>
            <a:ext cx="2576946" cy="120526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val 6"/>
          <p:cNvSpPr/>
          <p:nvPr/>
        </p:nvSpPr>
        <p:spPr>
          <a:xfrm>
            <a:off x="6500926" y="4191224"/>
            <a:ext cx="2576946" cy="144079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0625221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Valinnan lajit</a:t>
            </a:r>
          </a:p>
        </p:txBody>
      </p:sp>
    </p:spTree>
    <p:extLst>
      <p:ext uri="{BB962C8B-B14F-4D97-AF65-F5344CB8AC3E}">
        <p14:creationId xmlns:p14="http://schemas.microsoft.com/office/powerpoint/2010/main" val="127898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Luonnonvalinnan tyypit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884218"/>
            <a:ext cx="10972800" cy="4597162"/>
          </a:xfrm>
        </p:spPr>
        <p:txBody>
          <a:bodyPr/>
          <a:lstStyle/>
          <a:p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Luonnonvalinta voidaan luokitella kolmeen tyyppiin:</a:t>
            </a:r>
          </a:p>
          <a:p>
            <a:pPr lvl="1"/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stabiloiva eli tasapainottava valinta</a:t>
            </a:r>
          </a:p>
          <a:p>
            <a:pPr lvl="1"/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suuntaava valinta</a:t>
            </a:r>
          </a:p>
          <a:p>
            <a:pPr lvl="1"/>
            <a:r>
              <a:rPr lang="fi-FI" b="1" dirty="0">
                <a:solidFill>
                  <a:schemeClr val="accent1">
                    <a:lumMod val="75000"/>
                  </a:schemeClr>
                </a:solidFill>
              </a:rPr>
              <a:t>hajottava eli eriyttävä valinta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3391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Stabiloiva valinta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599" y="1366346"/>
            <a:ext cx="11305309" cy="5115034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Stabiloiva eli tasapainottava valinta suosii lähellä keskiarvoa olevia yksilöitä. Se on yleistä vakaissa olosuhteissa.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498" y="2506559"/>
            <a:ext cx="7220092" cy="407992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74250DFB-351A-4D7D-851B-87BE4FBA2A65}"/>
              </a:ext>
            </a:extLst>
          </p:cNvPr>
          <p:cNvSpPr txBox="1"/>
          <p:nvPr/>
        </p:nvSpPr>
        <p:spPr>
          <a:xfrm>
            <a:off x="314179" y="2855171"/>
            <a:ext cx="2042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i="1" dirty="0">
                <a:latin typeface="+mj-lt"/>
              </a:rPr>
              <a:t>esim. pienempi koko vaatii vähemmän energiaa, suurempi selviytyy paremmin saalistajista</a:t>
            </a:r>
          </a:p>
        </p:txBody>
      </p:sp>
    </p:spTree>
    <p:extLst>
      <p:ext uri="{BB962C8B-B14F-4D97-AF65-F5344CB8AC3E}">
        <p14:creationId xmlns:p14="http://schemas.microsoft.com/office/powerpoint/2010/main" val="2628165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Suuntaava valinta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366346"/>
            <a:ext cx="10797309" cy="5115034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Suuntaava valinta suosii tiettyä ominaisuuden ääripäätä. Se on yleistä muuttuvissa olosuhteissa.</a:t>
            </a:r>
          </a:p>
          <a:p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26" y="2576944"/>
            <a:ext cx="6850524" cy="4009540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EEB1A49-E09B-4B27-B852-B3A1F38EDA12}"/>
              </a:ext>
            </a:extLst>
          </p:cNvPr>
          <p:cNvSpPr txBox="1"/>
          <p:nvPr/>
        </p:nvSpPr>
        <p:spPr>
          <a:xfrm>
            <a:off x="178839" y="3429000"/>
            <a:ext cx="22885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i="1" dirty="0">
                <a:latin typeface="+mj-lt"/>
              </a:rPr>
              <a:t>esim. </a:t>
            </a:r>
          </a:p>
          <a:p>
            <a:r>
              <a:rPr lang="fi-FI" sz="2400" i="1" dirty="0">
                <a:latin typeface="+mj-lt"/>
              </a:rPr>
              <a:t>laji on joutunut vaihtamaan saalislajia suurempaan</a:t>
            </a:r>
          </a:p>
        </p:txBody>
      </p:sp>
    </p:spTree>
    <p:extLst>
      <p:ext uri="{BB962C8B-B14F-4D97-AF65-F5344CB8AC3E}">
        <p14:creationId xmlns:p14="http://schemas.microsoft.com/office/powerpoint/2010/main" val="124012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Hajottava valinta</a:t>
            </a:r>
          </a:p>
        </p:txBody>
      </p:sp>
      <p:sp>
        <p:nvSpPr>
          <p:cNvPr id="5" name="Rectangle 4"/>
          <p:cNvSpPr/>
          <p:nvPr/>
        </p:nvSpPr>
        <p:spPr>
          <a:xfrm>
            <a:off x="6169891" y="2506559"/>
            <a:ext cx="3406917" cy="3764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529A20F-E4C7-406C-B1B3-2FDD1879B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192" y="1820772"/>
            <a:ext cx="7852434" cy="5136506"/>
          </a:xfrm>
          <a:prstGeom prst="rect">
            <a:avLst/>
          </a:prstGeom>
        </p:spPr>
      </p:pic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accent1">
                    <a:lumMod val="75000"/>
                  </a:schemeClr>
                </a:solidFill>
              </a:rPr>
              <a:t>Hajottava eli eriyttävä valinta suosii ominaisuuden molempia ääripäitä. Se voi johtaa lajiutumiseen.</a:t>
            </a:r>
          </a:p>
          <a:p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5DD456D-87E0-4073-800F-1C5C2041A2EB}"/>
              </a:ext>
            </a:extLst>
          </p:cNvPr>
          <p:cNvSpPr txBox="1"/>
          <p:nvPr/>
        </p:nvSpPr>
        <p:spPr>
          <a:xfrm>
            <a:off x="244994" y="2431500"/>
            <a:ext cx="25108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i="1" dirty="0">
                <a:latin typeface="+mj-lt"/>
              </a:rPr>
              <a:t>esim. </a:t>
            </a:r>
          </a:p>
          <a:p>
            <a:r>
              <a:rPr lang="fi-FI" sz="2400" i="1" dirty="0">
                <a:latin typeface="+mj-lt"/>
              </a:rPr>
              <a:t>lintupopulaatio on myrskyn tuloksena lentänyt kahdelle uudelle saarelle, joista toisella on runsaasti ravintoa, ja toisella välillä hyvinkin niukasti</a:t>
            </a:r>
          </a:p>
        </p:txBody>
      </p:sp>
    </p:spTree>
    <p:extLst>
      <p:ext uri="{BB962C8B-B14F-4D97-AF65-F5344CB8AC3E}">
        <p14:creationId xmlns:p14="http://schemas.microsoft.com/office/powerpoint/2010/main" val="3564377782"/>
      </p:ext>
    </p:extLst>
  </p:cSld>
  <p:clrMapOvr>
    <a:masterClrMapping/>
  </p:clrMapOvr>
</p:sld>
</file>

<file path=ppt/theme/theme1.xml><?xml version="1.0" encoding="utf-8"?>
<a:theme xmlns:a="http://schemas.openxmlformats.org/drawingml/2006/main" name="e-oppi-pp-master-v1.0.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572D60517C314989D813E3C215F105" ma:contentTypeVersion="31" ma:contentTypeDescription="Create a new document." ma:contentTypeScope="" ma:versionID="c58eb16e0a4d3060c4364aecb1ba8665">
  <xsd:schema xmlns:xsd="http://www.w3.org/2001/XMLSchema" xmlns:xs="http://www.w3.org/2001/XMLSchema" xmlns:p="http://schemas.microsoft.com/office/2006/metadata/properties" xmlns:ns3="bca42fc1-4880-40d4-8ef3-5377c753750d" xmlns:ns4="38de771e-5b7d-459a-b0ec-5eb01b48c5e9" targetNamespace="http://schemas.microsoft.com/office/2006/metadata/properties" ma:root="true" ma:fieldsID="3fc8f8f65a893bdb5d4ead1f7a043a6a" ns3:_="" ns4:_="">
    <xsd:import namespace="bca42fc1-4880-40d4-8ef3-5377c753750d"/>
    <xsd:import namespace="38de771e-5b7d-459a-b0ec-5eb01b48c5e9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TeamsChannelId" minOccurs="0"/>
                <xsd:element ref="ns3:Math_Settings" minOccurs="0"/>
                <xsd:element ref="ns3:IsNotebookLocked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a42fc1-4880-40d4-8ef3-5377c753750d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2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Math_Settings" ma:index="29" nillable="true" ma:displayName="Math Settings" ma:internalName="Math_Settings">
      <xsd:simpleType>
        <xsd:restriction base="dms:Text"/>
      </xsd:simpleType>
    </xsd:element>
    <xsd:element name="IsNotebookLocked" ma:index="30" nillable="true" ma:displayName="Is Notebook Locked" ma:internalName="IsNotebookLocked">
      <xsd:simpleType>
        <xsd:restriction base="dms:Boolean"/>
      </xsd:simpleType>
    </xsd:element>
    <xsd:element name="MediaServiceAutoTags" ma:index="31" nillable="true" ma:displayName="Tags" ma:internalName="MediaServiceAutoTags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6" nillable="true" ma:displayName="Location" ma:internalName="MediaServiceLocation" ma:readOnly="true">
      <xsd:simpleType>
        <xsd:restriction base="dms:Text"/>
      </xsd:simpleType>
    </xsd:element>
    <xsd:element name="MediaServiceAutoKeyPoints" ma:index="3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771e-5b7d-459a-b0ec-5eb01b48c5e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bca42fc1-4880-40d4-8ef3-5377c753750d">
      <UserInfo>
        <DisplayName/>
        <AccountId xsi:nil="true"/>
        <AccountType/>
      </UserInfo>
    </Student_Groups>
    <Templates xmlns="bca42fc1-4880-40d4-8ef3-5377c753750d" xsi:nil="true"/>
    <TeamsChannelId xmlns="bca42fc1-4880-40d4-8ef3-5377c753750d" xsi:nil="true"/>
    <NotebookType xmlns="bca42fc1-4880-40d4-8ef3-5377c753750d" xsi:nil="true"/>
    <Students xmlns="bca42fc1-4880-40d4-8ef3-5377c753750d">
      <UserInfo>
        <DisplayName/>
        <AccountId xsi:nil="true"/>
        <AccountType/>
      </UserInfo>
    </Students>
    <Math_Settings xmlns="bca42fc1-4880-40d4-8ef3-5377c753750d" xsi:nil="true"/>
    <FolderType xmlns="bca42fc1-4880-40d4-8ef3-5377c753750d" xsi:nil="true"/>
    <Owner xmlns="bca42fc1-4880-40d4-8ef3-5377c753750d">
      <UserInfo>
        <DisplayName/>
        <AccountId xsi:nil="true"/>
        <AccountType/>
      </UserInfo>
    </Owner>
    <Has_Teacher_Only_SectionGroup xmlns="bca42fc1-4880-40d4-8ef3-5377c753750d" xsi:nil="true"/>
    <DefaultSectionNames xmlns="bca42fc1-4880-40d4-8ef3-5377c753750d" xsi:nil="true"/>
    <AppVersion xmlns="bca42fc1-4880-40d4-8ef3-5377c753750d" xsi:nil="true"/>
    <Invited_Teachers xmlns="bca42fc1-4880-40d4-8ef3-5377c753750d" xsi:nil="true"/>
    <Invited_Students xmlns="bca42fc1-4880-40d4-8ef3-5377c753750d" xsi:nil="true"/>
    <IsNotebookLocked xmlns="bca42fc1-4880-40d4-8ef3-5377c753750d" xsi:nil="true"/>
    <Teachers xmlns="bca42fc1-4880-40d4-8ef3-5377c753750d">
      <UserInfo>
        <DisplayName/>
        <AccountId xsi:nil="true"/>
        <AccountType/>
      </UserInfo>
    </Teachers>
    <Is_Collaboration_Space_Locked xmlns="bca42fc1-4880-40d4-8ef3-5377c753750d" xsi:nil="true"/>
    <CultureName xmlns="bca42fc1-4880-40d4-8ef3-5377c753750d" xsi:nil="true"/>
    <Self_Registration_Enabled xmlns="bca42fc1-4880-40d4-8ef3-5377c753750d" xsi:nil="true"/>
  </documentManagement>
</p:properties>
</file>

<file path=customXml/itemProps1.xml><?xml version="1.0" encoding="utf-8"?>
<ds:datastoreItem xmlns:ds="http://schemas.openxmlformats.org/officeDocument/2006/customXml" ds:itemID="{B6840A43-9B2D-492A-A317-73543ED547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79218-441F-4ADB-8B0A-C38C44E968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a42fc1-4880-40d4-8ef3-5377c753750d"/>
    <ds:schemaRef ds:uri="38de771e-5b7d-459a-b0ec-5eb01b48c5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E11706-36C2-47EE-9BA2-AA49867F2B35}">
  <ds:schemaRefs>
    <ds:schemaRef ds:uri="bca42fc1-4880-40d4-8ef3-5377c753750d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8de771e-5b7d-459a-b0ec-5eb01b48c5e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pohja</Template>
  <TotalTime>132</TotalTime>
  <Words>329</Words>
  <Application>Microsoft Office PowerPoint</Application>
  <PresentationFormat>Laajakuva</PresentationFormat>
  <Paragraphs>48</Paragraphs>
  <Slides>17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e-oppi-pp-master-v1.0. (1)</vt:lpstr>
      <vt:lpstr>Custom Design</vt:lpstr>
      <vt:lpstr>7. LUONNONVALINTA</vt:lpstr>
      <vt:lpstr>Evoluutiota eli lajien kehitystä ohjaa voima, jota kutsutaan luonnonvalinnaksi</vt:lpstr>
      <vt:lpstr>Miten luonnonvalinta toimii?</vt:lpstr>
      <vt:lpstr>Yksilön kelpoisuus eli fitness</vt:lpstr>
      <vt:lpstr>Valinnan lajit</vt:lpstr>
      <vt:lpstr>Luonnonvalinnan tyypit</vt:lpstr>
      <vt:lpstr>Stabiloiva valinta</vt:lpstr>
      <vt:lpstr>Suuntaava valinta</vt:lpstr>
      <vt:lpstr>Hajottava valinta</vt:lpstr>
      <vt:lpstr>PowerPoint-esitys</vt:lpstr>
      <vt:lpstr>Sukupuoli- eli seksuaalivalinta</vt:lpstr>
      <vt:lpstr>Luonnonvalinta ja populaatio</vt:lpstr>
      <vt:lpstr>Ristiriesa</vt:lpstr>
      <vt:lpstr>Sopeumat</vt:lpstr>
      <vt:lpstr>Ihmisen vaikutus</vt:lpstr>
      <vt:lpstr>Sattuman vaikutus</vt:lpstr>
      <vt:lpstr>Sattuma: perustajanvaikutus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12. LUONNONVALINTA</dc:title>
  <dc:creator>attev_000</dc:creator>
  <cp:lastModifiedBy>Katri Sarlund</cp:lastModifiedBy>
  <cp:revision>19</cp:revision>
  <dcterms:created xsi:type="dcterms:W3CDTF">2016-07-22T13:07:57Z</dcterms:created>
  <dcterms:modified xsi:type="dcterms:W3CDTF">2022-01-11T23:51:19Z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0x010100EA572D60517C314989D813E3C215F105</vt:lpwstr>
  </property>
</Properties>
</file>