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sldIdLst>
    <p:sldId id="256" r:id="rId6"/>
    <p:sldId id="257" r:id="rId7"/>
    <p:sldId id="258" r:id="rId8"/>
    <p:sldId id="276" r:id="rId9"/>
    <p:sldId id="259" r:id="rId10"/>
    <p:sldId id="274" r:id="rId11"/>
    <p:sldId id="277" r:id="rId12"/>
    <p:sldId id="260" r:id="rId13"/>
    <p:sldId id="270" r:id="rId14"/>
    <p:sldId id="261" r:id="rId15"/>
    <p:sldId id="268" r:id="rId16"/>
    <p:sldId id="266" r:id="rId17"/>
    <p:sldId id="263" r:id="rId18"/>
    <p:sldId id="267" r:id="rId19"/>
    <p:sldId id="26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41" autoAdjust="0"/>
  </p:normalViewPr>
  <p:slideViewPr>
    <p:cSldViewPr snapToGrid="0" snapToObjects="1">
      <p:cViewPr varScale="1">
        <p:scale>
          <a:sx n="68" d="100"/>
          <a:sy n="68" d="100"/>
        </p:scale>
        <p:origin x="61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ri Sarlund" userId="c85f864c-318c-49ac-ad75-aa14a143cc52" providerId="ADAL" clId="{B66D9D79-FFB7-4F97-B9C4-D5A0DF9AE029}"/>
    <pc:docChg chg="delSld">
      <pc:chgData name="Katri Sarlund" userId="c85f864c-318c-49ac-ad75-aa14a143cc52" providerId="ADAL" clId="{B66D9D79-FFB7-4F97-B9C4-D5A0DF9AE029}" dt="2021-12-17T07:19:14.535" v="0" actId="2696"/>
      <pc:docMkLst>
        <pc:docMk/>
      </pc:docMkLst>
      <pc:sldChg chg="del">
        <pc:chgData name="Katri Sarlund" userId="c85f864c-318c-49ac-ad75-aa14a143cc52" providerId="ADAL" clId="{B66D9D79-FFB7-4F97-B9C4-D5A0DF9AE029}" dt="2021-12-17T07:19:14.535" v="0" actId="2696"/>
        <pc:sldMkLst>
          <pc:docMk/>
          <pc:sldMk cId="717248560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l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Kirjoita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PÄÄotsikko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388069"/>
            <a:ext cx="10363200" cy="125073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Tarvittaessa</a:t>
            </a:r>
            <a:r>
              <a:rPr lang="en-US" dirty="0"/>
              <a:t> </a:t>
            </a:r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alaotsikko</a:t>
            </a:r>
            <a:r>
              <a:rPr lang="en-US" dirty="0"/>
              <a:t> tai </a:t>
            </a:r>
            <a:r>
              <a:rPr lang="en-US" dirty="0" err="1"/>
              <a:t>lisäinformaatiota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0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445172"/>
            <a:ext cx="10972800" cy="5036208"/>
          </a:xfrm>
        </p:spPr>
        <p:txBody>
          <a:bodyPr vert="eaVert"/>
          <a:lstStyle/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755010"/>
            <a:ext cx="2743200" cy="5673818"/>
          </a:xfrm>
        </p:spPr>
        <p:txBody>
          <a:bodyPr vert="eaVert"/>
          <a:lstStyle>
            <a:lvl1pPr>
              <a:defRPr baseline="0"/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755010"/>
            <a:ext cx="8026400" cy="5673818"/>
          </a:xfrm>
        </p:spPr>
        <p:txBody>
          <a:bodyPr vert="eaVert"/>
          <a:lstStyle/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47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50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53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06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62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84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8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25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4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63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62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94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4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23047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err="1"/>
              <a:t>Väliotsikko</a:t>
            </a:r>
            <a:br>
              <a:rPr lang="en-US" dirty="0"/>
            </a:b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1506463"/>
            <a:ext cx="10363200" cy="70192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Tarvittaessa lisätietoja, esim. luvun pääotsikko </a:t>
            </a:r>
          </a:p>
          <a:p>
            <a:pPr lvl="0"/>
            <a:r>
              <a:rPr lang="fi-FI" dirty="0"/>
              <a:t>materiaalien jäsentelyn selkeyttämiseksi </a:t>
            </a:r>
          </a:p>
        </p:txBody>
      </p:sp>
    </p:spTree>
    <p:extLst>
      <p:ext uri="{BB962C8B-B14F-4D97-AF65-F5344CB8AC3E}">
        <p14:creationId xmlns:p14="http://schemas.microsoft.com/office/powerpoint/2010/main" val="201004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Otsikko tähän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819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819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71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4280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4280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vertailun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1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1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6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8070"/>
            <a:ext cx="4011084" cy="65689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578069"/>
            <a:ext cx="6815667" cy="55480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Sisältöä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322553"/>
            <a:ext cx="4011084" cy="48036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Sisältöä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8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993290"/>
            <a:ext cx="7315200" cy="419538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389717" y="612775"/>
            <a:ext cx="7315200" cy="420446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Kuvaslide</a:t>
            </a:r>
            <a:r>
              <a:rPr lang="en-US" dirty="0"/>
              <a:t>: </a:t>
            </a:r>
            <a:r>
              <a:rPr lang="en-US" dirty="0" err="1"/>
              <a:t>raahaa</a:t>
            </a:r>
            <a:r>
              <a:rPr lang="en-US" dirty="0"/>
              <a:t> </a:t>
            </a:r>
            <a:r>
              <a:rPr lang="en-US" dirty="0" err="1"/>
              <a:t>kuva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ruutuun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561725"/>
            <a:ext cx="7315200" cy="9397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Lisätietoja</a:t>
            </a:r>
          </a:p>
        </p:txBody>
      </p:sp>
    </p:spTree>
    <p:extLst>
      <p:ext uri="{BB962C8B-B14F-4D97-AF65-F5344CB8AC3E}">
        <p14:creationId xmlns:p14="http://schemas.microsoft.com/office/powerpoint/2010/main" val="228939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08001"/>
            <a:ext cx="10972800" cy="753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6346"/>
            <a:ext cx="10972800" cy="5115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Kuudes taso</a:t>
            </a:r>
          </a:p>
          <a:p>
            <a:pPr lvl="6"/>
            <a:r>
              <a:rPr lang="fi-FI" dirty="0"/>
              <a:t>Seitsemäs taso</a:t>
            </a:r>
            <a:endParaRPr lang="en-US" dirty="0"/>
          </a:p>
          <a:p>
            <a:pPr lvl="7"/>
            <a:r>
              <a:rPr lang="en-US" dirty="0" err="1"/>
              <a:t>Kahdeksas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7"/>
            <a:r>
              <a:rPr lang="en-US" dirty="0" err="1"/>
              <a:t>Kahdeksas</a:t>
            </a:r>
            <a:r>
              <a:rPr lang="en-US" dirty="0"/>
              <a:t> </a:t>
            </a:r>
            <a:r>
              <a:rPr lang="en-US" dirty="0" err="1"/>
              <a:t>toisen</a:t>
            </a:r>
            <a:r>
              <a:rPr lang="en-US" dirty="0"/>
              <a:t> </a:t>
            </a:r>
            <a:r>
              <a:rPr lang="en-US" dirty="0" err="1"/>
              <a:t>kerran</a:t>
            </a:r>
            <a:endParaRPr lang="en-US" dirty="0"/>
          </a:p>
          <a:p>
            <a:pPr lvl="7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8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 baseline="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8pPr>
      <a:lvl9pPr marL="3657600" indent="0" algn="l" defTabSz="457200" rtl="0" eaLnBrk="1" latinLnBrk="0" hangingPunct="1">
        <a:spcBef>
          <a:spcPct val="20000"/>
        </a:spcBef>
        <a:buFont typeface="Arial"/>
        <a:buNone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A75C4-CD47-F640-B909-B9B2DCAAA96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7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11. MUUNTELU JA KELPOISUUS</a:t>
            </a:r>
          </a:p>
        </p:txBody>
      </p:sp>
    </p:spTree>
    <p:extLst>
      <p:ext uri="{BB962C8B-B14F-4D97-AF65-F5344CB8AC3E}">
        <p14:creationId xmlns:p14="http://schemas.microsoft.com/office/powerpoint/2010/main" val="3051400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4000" y="508001"/>
            <a:ext cx="9027042" cy="753241"/>
          </a:xfrm>
        </p:spPr>
        <p:txBody>
          <a:bodyPr>
            <a:normAutofit fontScale="90000"/>
          </a:bodyPr>
          <a:lstStyle/>
          <a:p>
            <a:r>
              <a:rPr lang="fi-FI" sz="3600" dirty="0">
                <a:solidFill>
                  <a:schemeClr val="accent1">
                    <a:lumMod val="75000"/>
                  </a:schemeClr>
                </a:solidFill>
              </a:rPr>
              <a:t>Perinnöllinen muuntelu saa aikaan eroja yksilöiden kelpoisuudessa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27052" y="1796258"/>
            <a:ext cx="10005236" cy="41702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Populaatiossa tietyssä ympäristöolosuhteissa parhaimmat perinnölliset ominaisuudet omaavat yksilöt selviävät hengissä, pääsevät lisääntymään ja tuottamaan lisääntymiskykyisiä jälkeläisiä. Näillä yksilöillä on paras </a:t>
            </a:r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kelpoisuus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eli </a:t>
            </a:r>
            <a:r>
              <a:rPr lang="fi-FI" b="1" dirty="0" err="1">
                <a:solidFill>
                  <a:schemeClr val="accent1">
                    <a:lumMod val="75000"/>
                  </a:schemeClr>
                </a:solidFill>
              </a:rPr>
              <a:t>fitness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br>
              <a:rPr lang="fi-FI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Populaatioissa kelpoisuutta parantavat geenien alleelit yleistyvät ja kelpoisuutta heikentävät alleelit harvinaistuvat.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3727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Kelpoisuus eli </a:t>
            </a:r>
            <a:r>
              <a:rPr lang="fi-FI" dirty="0" err="1"/>
              <a:t>fitness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998920"/>
            <a:ext cx="10972800" cy="4482459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Yksilön kelpoisuus koostuu kolmesta osatekijästä: </a:t>
            </a:r>
          </a:p>
          <a:p>
            <a:pPr marL="0" indent="0">
              <a:buNone/>
            </a:pPr>
            <a:r>
              <a:rPr lang="fi-FI" dirty="0"/>
              <a:t>1) yksilön kyvystä säilyä hengissä lisääntymisikään saakka, </a:t>
            </a:r>
          </a:p>
          <a:p>
            <a:pPr marL="0" indent="0">
              <a:buNone/>
            </a:pPr>
            <a:r>
              <a:rPr lang="fi-FI" dirty="0"/>
              <a:t>2) yksilön lisääntymistehokkuudesta ja </a:t>
            </a:r>
          </a:p>
          <a:p>
            <a:pPr marL="0" indent="0">
              <a:buNone/>
            </a:pPr>
            <a:r>
              <a:rPr lang="fi-FI" dirty="0"/>
              <a:t>3) sen jälkeläisten hedelmällisyydestä. </a:t>
            </a:r>
          </a:p>
        </p:txBody>
      </p:sp>
    </p:spTree>
    <p:extLst>
      <p:ext uri="{BB962C8B-B14F-4D97-AF65-F5344CB8AC3E}">
        <p14:creationId xmlns:p14="http://schemas.microsoft.com/office/powerpoint/2010/main" val="87958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0829" y="508001"/>
            <a:ext cx="11874916" cy="753241"/>
          </a:xfrm>
        </p:spPr>
        <p:txBody>
          <a:bodyPr>
            <a:normAutofit fontScale="90000"/>
          </a:bodyPr>
          <a:lstStyle/>
          <a:p>
            <a:r>
              <a:rPr lang="fi-FI" sz="3600" dirty="0">
                <a:solidFill>
                  <a:schemeClr val="accent1">
                    <a:lumMod val="75000"/>
                  </a:schemeClr>
                </a:solidFill>
              </a:rPr>
              <a:t>Kelpoisuus eli </a:t>
            </a:r>
            <a:r>
              <a:rPr lang="fi-FI" sz="3600" dirty="0" err="1">
                <a:solidFill>
                  <a:schemeClr val="accent1">
                    <a:lumMod val="75000"/>
                  </a:schemeClr>
                </a:solidFill>
              </a:rPr>
              <a:t>fitness</a:t>
            </a:r>
            <a:r>
              <a:rPr lang="fi-FI" sz="3600" dirty="0">
                <a:solidFill>
                  <a:schemeClr val="accent1">
                    <a:lumMod val="75000"/>
                  </a:schemeClr>
                </a:solidFill>
              </a:rPr>
              <a:t> – kenellä on suurin kelpoisuus?</a:t>
            </a:r>
          </a:p>
        </p:txBody>
      </p:sp>
      <p:pic>
        <p:nvPicPr>
          <p:cNvPr id="3074" name="Picture 2" descr="Kuvahaun tulos haulle amerikkalainen jalkapa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9" y="1261242"/>
            <a:ext cx="2612222" cy="417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uvahaun tulos haulle m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120" y="1261242"/>
            <a:ext cx="4029910" cy="265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Kuvahaun tulos haulle middle ag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039" y="1261242"/>
            <a:ext cx="4087608" cy="306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217889" y="5434427"/>
            <a:ext cx="3301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Johnny, 23 v, </a:t>
            </a:r>
          </a:p>
          <a:p>
            <a:r>
              <a:rPr lang="fi-FI" sz="2800" dirty="0"/>
              <a:t>yo-opiskelija oikeustieteellisessä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3317120" y="4197023"/>
            <a:ext cx="39010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Jaakko, 31 v, datainsinööri, töissä, 1 päiväkoti-ikäinen lapsi, toinen tulossa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7796259" y="4480320"/>
            <a:ext cx="42294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Paula, 51 v, kirjastonhoitaja,</a:t>
            </a:r>
          </a:p>
          <a:p>
            <a:r>
              <a:rPr lang="fi-FI" sz="2800" dirty="0"/>
              <a:t>3 aikuista lasta, kahden lapsen mummi</a:t>
            </a:r>
          </a:p>
        </p:txBody>
      </p:sp>
    </p:spTree>
    <p:extLst>
      <p:ext uri="{BB962C8B-B14F-4D97-AF65-F5344CB8AC3E}">
        <p14:creationId xmlns:p14="http://schemas.microsoft.com/office/powerpoint/2010/main" val="3718558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Alleelien yleistyminen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Kelpoisimpien yksilöiden alleelit yleistyvät populaatiossa &gt; populaation alleelikoostumus muuttuu &gt; mikroevoluutio</a:t>
            </a:r>
          </a:p>
          <a:p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09" y="2649937"/>
            <a:ext cx="6171451" cy="383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77565" y="2653858"/>
            <a:ext cx="34130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+mj-lt"/>
              </a:rPr>
              <a:t>Esimerkki: vuoristoalueilla asuneet ihmispopulaatiot ovat vuosisatojen kuluessa sopeutuneet geneettisesti ohueen ilmaan. Alleelieroja on useissa geeneissä.</a:t>
            </a:r>
          </a:p>
          <a:p>
            <a:endParaRPr lang="fi-FI" dirty="0">
              <a:latin typeface="+mj-lt"/>
            </a:endParaRPr>
          </a:p>
          <a:p>
            <a:r>
              <a:rPr lang="fi-FI" dirty="0">
                <a:latin typeface="+mj-lt"/>
              </a:rPr>
              <a:t>Tämä on eri ilmiö kuin ihmisten yleinen lyhytaikainen ja palautuva sopeutuminen vuoristo-olosuhteisiin eli </a:t>
            </a:r>
            <a:r>
              <a:rPr lang="fi-FI" dirty="0" err="1">
                <a:latin typeface="+mj-lt"/>
              </a:rPr>
              <a:t>akklimaatio</a:t>
            </a:r>
            <a:r>
              <a:rPr lang="fi-FI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3051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Elinkiertotaktiikat</a:t>
            </a:r>
          </a:p>
        </p:txBody>
      </p:sp>
      <p:pic>
        <p:nvPicPr>
          <p:cNvPr id="5122" name="Picture 2" descr="https://www.pathwayz.org/Node/Image/url/aHR0cHM6Ly9pLmltZ3VyLmNvbS91UU53MTBILnBuZz8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978" y="1463675"/>
            <a:ext cx="7824643" cy="488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181" y="1690577"/>
            <a:ext cx="28388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+mj-lt"/>
              </a:rPr>
              <a:t>Eri lajit saavat eri määriä jälkeläisiä. Toiset saavat paljon mutta eivät hoida niitä, toiset vain vähän mutta hoitavat pitkäänkin. Taktiikat ovat kehittynet  luonnonvalinnan kautta.</a:t>
            </a:r>
          </a:p>
        </p:txBody>
      </p:sp>
    </p:spTree>
    <p:extLst>
      <p:ext uri="{BB962C8B-B14F-4D97-AF65-F5344CB8AC3E}">
        <p14:creationId xmlns:p14="http://schemas.microsoft.com/office/powerpoint/2010/main" val="3870990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CE5C811-B19B-4F07-81EA-5F5DD371B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47" y="271300"/>
            <a:ext cx="9495558" cy="6061435"/>
          </a:xfrm>
          <a:prstGeom prst="rect">
            <a:avLst/>
          </a:prstGeom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793" y="980137"/>
            <a:ext cx="2742140" cy="209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807" y="3302018"/>
            <a:ext cx="2600112" cy="210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940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Perinnöllinen muuntelu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7940" y="1696285"/>
            <a:ext cx="5708060" cy="5015600"/>
          </a:xfrm>
        </p:spPr>
        <p:txBody>
          <a:bodyPr>
            <a:normAutofit fontScale="92500" lnSpcReduction="10000"/>
          </a:bodyPr>
          <a:lstStyle/>
          <a:p>
            <a:r>
              <a:rPr lang="fi-FI" u="sng" dirty="0">
                <a:solidFill>
                  <a:schemeClr val="accent1">
                    <a:lumMod val="75000"/>
                  </a:schemeClr>
                </a:solidFill>
              </a:rPr>
              <a:t>Fenotyypillä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tarkoitetaan yksilön ilmiasua eli ulkomuotoa. </a:t>
            </a:r>
            <a:r>
              <a:rPr lang="fi-FI" u="sng" dirty="0">
                <a:solidFill>
                  <a:schemeClr val="accent1">
                    <a:lumMod val="75000"/>
                  </a:schemeClr>
                </a:solidFill>
              </a:rPr>
              <a:t>Genotyyppi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on yksilön kaikkien geenien muodostama kokonaisuus.</a:t>
            </a:r>
          </a:p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Genotyypin muuntelu on perinnöllistä.</a:t>
            </a:r>
          </a:p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Fenotyypissä oleva muuntelu aiheutuu sekä perinnöllisistä että ympäristön aiheuttamista eroista.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940" y="1841500"/>
            <a:ext cx="5708060" cy="317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78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508001"/>
            <a:ext cx="2452255" cy="753241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Mutaatiot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2619" y="1574172"/>
            <a:ext cx="5850474" cy="5156566"/>
          </a:xfrm>
        </p:spPr>
        <p:txBody>
          <a:bodyPr>
            <a:normAutofit fontScale="92500" lnSpcReduction="20000"/>
          </a:bodyPr>
          <a:lstStyle/>
          <a:p>
            <a:r>
              <a:rPr lang="fi-FI" u="sng" dirty="0">
                <a:solidFill>
                  <a:schemeClr val="accent1">
                    <a:lumMod val="75000"/>
                  </a:schemeClr>
                </a:solidFill>
              </a:rPr>
              <a:t>Mutaatiot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tuottavat perinnöllistä muuntelua ja synnyttävät uusia ominaisuuksia yksilöihin ja populaatioihin.</a:t>
            </a:r>
          </a:p>
          <a:p>
            <a:pPr lvl="1"/>
            <a:r>
              <a:rPr lang="fi-FI" u="sng" dirty="0">
                <a:solidFill>
                  <a:schemeClr val="accent1">
                    <a:lumMod val="75000"/>
                  </a:schemeClr>
                </a:solidFill>
              </a:rPr>
              <a:t>(1) Geenimutaatiossa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eli pistemutaatiossa yksittäinen geeni muuttuu mutaation seurauksena &gt; uusi </a:t>
            </a:r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alleeli 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eli geenin muoto.</a:t>
            </a:r>
          </a:p>
          <a:p>
            <a:pPr lvl="1"/>
            <a:r>
              <a:rPr lang="fi-FI" u="sng" dirty="0">
                <a:solidFill>
                  <a:schemeClr val="accent1">
                    <a:lumMod val="75000"/>
                  </a:schemeClr>
                </a:solidFill>
              </a:rPr>
              <a:t>(2) Kromosomimutaatiossa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kromosomin rakenne muuttuu.</a:t>
            </a:r>
          </a:p>
          <a:p>
            <a:pPr lvl="1"/>
            <a:r>
              <a:rPr lang="fi-FI" u="sng" dirty="0">
                <a:solidFill>
                  <a:schemeClr val="accent1">
                    <a:lumMod val="75000"/>
                  </a:schemeClr>
                </a:solidFill>
              </a:rPr>
              <a:t>(3) Kromosomistomutaatiossa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kromosomien lukumäärä muuttuu.</a:t>
            </a:r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231" y="1574172"/>
            <a:ext cx="5058967" cy="333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7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CC7BB3-5C9B-4EA7-AE34-F30369B87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524"/>
            <a:ext cx="10972800" cy="753241"/>
          </a:xfrm>
        </p:spPr>
        <p:txBody>
          <a:bodyPr>
            <a:normAutofit fontScale="90000"/>
          </a:bodyPr>
          <a:lstStyle/>
          <a:p>
            <a:r>
              <a:rPr lang="fi-FI" dirty="0"/>
              <a:t>Esimerkkinä laktoositoleranssi </a:t>
            </a:r>
            <a:br>
              <a:rPr lang="fi-FI" dirty="0"/>
            </a:br>
            <a:r>
              <a:rPr lang="fi-FI" dirty="0"/>
              <a:t>ja laktoosi-intoleranssi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EDE01D3-C679-4058-BD79-743C812F0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205" y="1734532"/>
            <a:ext cx="6780999" cy="467323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0B74F7D2-7AC5-4F2B-A5CD-60D337024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96" y="1951347"/>
            <a:ext cx="3434773" cy="480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87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Mutaatiot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>
                <a:solidFill>
                  <a:schemeClr val="accent1">
                    <a:lumMod val="75000"/>
                  </a:schemeClr>
                </a:solidFill>
              </a:rPr>
              <a:t>Suurin osa mutaatioista on haitallisia tai neutraaleja.</a:t>
            </a:r>
          </a:p>
          <a:p>
            <a:r>
              <a:rPr lang="fi-FI" sz="2400" dirty="0">
                <a:solidFill>
                  <a:schemeClr val="accent1">
                    <a:lumMod val="75000"/>
                  </a:schemeClr>
                </a:solidFill>
              </a:rPr>
              <a:t>Mutaatiot periytyvät jälkeläisille vain, jos ne tapahtuvat solusoluissa tai niitä muodostavissa soluissa.</a:t>
            </a:r>
          </a:p>
          <a:p>
            <a:r>
              <a:rPr lang="fi-FI" sz="2400" dirty="0">
                <a:solidFill>
                  <a:schemeClr val="accent1">
                    <a:lumMod val="75000"/>
                  </a:schemeClr>
                </a:solidFill>
              </a:rPr>
              <a:t>Somaattisten solujen mutaatiot eivät periydy.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033" y="3111540"/>
            <a:ext cx="7920166" cy="347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73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serscontent2.emaze.com/images/4905b952-fcd6-4b06-9304-eff099fa77ad/b8f94434-2ff1-400b-b6fd-9ca91873677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465" y="996381"/>
            <a:ext cx="7034934" cy="558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A73F8534-B0CA-4CE0-97A2-BE3419C87421}"/>
              </a:ext>
            </a:extLst>
          </p:cNvPr>
          <p:cNvSpPr txBox="1"/>
          <p:nvPr/>
        </p:nvSpPr>
        <p:spPr>
          <a:xfrm>
            <a:off x="348792" y="1187778"/>
            <a:ext cx="32333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latin typeface="+mj-lt"/>
              </a:rPr>
              <a:t>Mitä poikkeuksellista havaitset kuvan kromosomistosta?</a:t>
            </a:r>
          </a:p>
        </p:txBody>
      </p:sp>
    </p:spTree>
    <p:extLst>
      <p:ext uri="{BB962C8B-B14F-4D97-AF65-F5344CB8AC3E}">
        <p14:creationId xmlns:p14="http://schemas.microsoft.com/office/powerpoint/2010/main" val="203166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AA6F69-F569-40BA-B1BE-7D3BC35AD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Suvullinen lisääntyminen tuottaa muuntelua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7D0C44-5124-4452-A7FA-A08A30B3E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6346"/>
            <a:ext cx="3717303" cy="5115034"/>
          </a:xfrm>
        </p:spPr>
        <p:txBody>
          <a:bodyPr>
            <a:normAutofit/>
          </a:bodyPr>
          <a:lstStyle/>
          <a:p>
            <a:r>
              <a:rPr lang="fi-FI" sz="2400" dirty="0"/>
              <a:t>meioosi järjestää perimää uusiin yhdistelmiin</a:t>
            </a:r>
          </a:p>
          <a:p>
            <a:r>
              <a:rPr lang="fi-FI" sz="2400" dirty="0"/>
              <a:t>meioosin </a:t>
            </a:r>
            <a:r>
              <a:rPr lang="fi-FI" sz="2400" dirty="0" err="1"/>
              <a:t>tekijäinvaihdunta</a:t>
            </a:r>
            <a:endParaRPr lang="fi-FI" sz="2400" dirty="0"/>
          </a:p>
          <a:p>
            <a:r>
              <a:rPr lang="fi-FI" sz="2400" dirty="0"/>
              <a:t>sukusolujen sattumanvarainen yhdistyminen</a:t>
            </a:r>
          </a:p>
          <a:p>
            <a:endParaRPr lang="fi-FI" sz="24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12C8D37-3F94-432B-B30A-6C2D6202C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764" y="1366346"/>
            <a:ext cx="5500692" cy="403743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3DC1C6B7-3087-4565-AFEB-7A2C84956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18" y="4483946"/>
            <a:ext cx="7022969" cy="2134324"/>
          </a:xfrm>
          <a:prstGeom prst="rect">
            <a:avLst/>
          </a:prstGeom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21E9CF22-FB4E-4F7A-9FCA-39956EF9671D}"/>
              </a:ext>
            </a:extLst>
          </p:cNvPr>
          <p:cNvSpPr/>
          <p:nvPr/>
        </p:nvSpPr>
        <p:spPr>
          <a:xfrm>
            <a:off x="8523115" y="4011735"/>
            <a:ext cx="1519990" cy="14799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931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267" y="411019"/>
            <a:ext cx="10972800" cy="753241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Yksilöiden mukautuminen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ympäristöoloihin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90945" y="1366346"/>
            <a:ext cx="6016722" cy="5115034"/>
          </a:xfrm>
        </p:spPr>
        <p:txBody>
          <a:bodyPr>
            <a:normAutofit lnSpcReduction="10000"/>
          </a:bodyPr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Ympäristön aiheuttamaa muuntelua sanotaan </a:t>
            </a:r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muovautumismuunteluksi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eli fenotyyppiseksi joustavuudeksi.</a:t>
            </a:r>
          </a:p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Muovautumismuuntelun avulla yksilöt sietävät paremmin elinympäristönsä muutoksia, mutta näin syntyneet ominaisuudet eivät periydy jälkeläisille.</a:t>
            </a:r>
          </a:p>
          <a:p>
            <a:endParaRPr lang="fi-FI" dirty="0"/>
          </a:p>
        </p:txBody>
      </p:sp>
      <p:pic>
        <p:nvPicPr>
          <p:cNvPr id="2050" name="Picture 2" descr="Kuvahaun tulos haulle voikuk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150" y="1840057"/>
            <a:ext cx="29908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uvahaun tulos haulle voikuk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40057"/>
            <a:ext cx="28003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243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51" y="508001"/>
            <a:ext cx="11632676" cy="753241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Kertaus:muuntelu</a:t>
            </a:r>
            <a:r>
              <a:rPr lang="fi-FI" dirty="0"/>
              <a:t> ja suvullinen lisääntyminen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416" y="1573736"/>
            <a:ext cx="10972800" cy="5115034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Suvuttomassa lisääntymisessä mutaatiot ovat ainoa muuntelun lähde.</a:t>
            </a:r>
          </a:p>
          <a:p>
            <a:r>
              <a:rPr lang="fi-FI" dirty="0" err="1"/>
              <a:t>Suvullisessä</a:t>
            </a:r>
            <a:r>
              <a:rPr lang="fi-FI" dirty="0"/>
              <a:t> lisääntymisessä perinnöllistä muuntelua eli </a:t>
            </a:r>
            <a:r>
              <a:rPr lang="fi-FI" b="1" dirty="0"/>
              <a:t>geneettistä </a:t>
            </a:r>
            <a:r>
              <a:rPr lang="fi-FI" b="1" dirty="0" err="1"/>
              <a:t>rekombinaatiota</a:t>
            </a:r>
            <a:r>
              <a:rPr lang="fi-FI" dirty="0"/>
              <a:t> aiheuttavat mutaatioiden lisäksi useat tekijät.</a:t>
            </a:r>
          </a:p>
          <a:p>
            <a:pPr lvl="1"/>
            <a:r>
              <a:rPr lang="fi-FI" dirty="0"/>
              <a:t>meioosissa kromosomiparin kromosomien jakautuminen sukusoluihin on sattumanvaraista</a:t>
            </a:r>
          </a:p>
          <a:p>
            <a:pPr lvl="1"/>
            <a:r>
              <a:rPr lang="fi-FI" dirty="0"/>
              <a:t>meioosin tekijäinvaihdunta: vastinkromosomit vaihtavat osia keskenään ja syntyy uusia ominaisuusyhdistelmiä</a:t>
            </a:r>
          </a:p>
          <a:p>
            <a:pPr lvl="1"/>
            <a:r>
              <a:rPr lang="fi-FI" dirty="0"/>
              <a:t>hedelmöityksessä sukusolut yhtyvät sattumanvaraisesti (+ parinvalinnan sattumanvaraisuus)</a:t>
            </a:r>
          </a:p>
          <a:p>
            <a:r>
              <a:rPr lang="fi-FI" dirty="0"/>
              <a:t>Lopputuloksena syntyy geneettisesti ainutlaatuisia yksilöitä.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1385941"/>
      </p:ext>
    </p:extLst>
  </p:cSld>
  <p:clrMapOvr>
    <a:masterClrMapping/>
  </p:clrMapOvr>
</p:sld>
</file>

<file path=ppt/theme/theme1.xml><?xml version="1.0" encoding="utf-8"?>
<a:theme xmlns:a="http://schemas.openxmlformats.org/drawingml/2006/main" name="e-oppi-pp-master-v1.0.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572D60517C314989D813E3C215F105" ma:contentTypeVersion="31" ma:contentTypeDescription="Create a new document." ma:contentTypeScope="" ma:versionID="c58eb16e0a4d3060c4364aecb1ba8665">
  <xsd:schema xmlns:xsd="http://www.w3.org/2001/XMLSchema" xmlns:xs="http://www.w3.org/2001/XMLSchema" xmlns:p="http://schemas.microsoft.com/office/2006/metadata/properties" xmlns:ns3="bca42fc1-4880-40d4-8ef3-5377c753750d" xmlns:ns4="38de771e-5b7d-459a-b0ec-5eb01b48c5e9" targetNamespace="http://schemas.microsoft.com/office/2006/metadata/properties" ma:root="true" ma:fieldsID="3fc8f8f65a893bdb5d4ead1f7a043a6a" ns3:_="" ns4:_="">
    <xsd:import namespace="bca42fc1-4880-40d4-8ef3-5377c753750d"/>
    <xsd:import namespace="38de771e-5b7d-459a-b0ec-5eb01b48c5e9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TeamsChannelId" minOccurs="0"/>
                <xsd:element ref="ns3:Math_Settings" minOccurs="0"/>
                <xsd:element ref="ns3:IsNotebookLocked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42fc1-4880-40d4-8ef3-5377c753750d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2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TeamsChannelId" ma:index="28" nillable="true" ma:displayName="Teams Channel Id" ma:internalName="TeamsChannelId">
      <xsd:simpleType>
        <xsd:restriction base="dms:Text"/>
      </xsd:simpleType>
    </xsd:element>
    <xsd:element name="Math_Settings" ma:index="29" nillable="true" ma:displayName="Math Settings" ma:internalName="Math_Settings">
      <xsd:simpleType>
        <xsd:restriction base="dms:Text"/>
      </xsd:simpleType>
    </xsd:element>
    <xsd:element name="IsNotebookLocked" ma:index="30" nillable="true" ma:displayName="Is Notebook Locked" ma:internalName="IsNotebookLocked">
      <xsd:simpleType>
        <xsd:restriction base="dms:Boolean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6" nillable="true" ma:displayName="Location" ma:internalName="MediaServiceLocation" ma:readOnly="true">
      <xsd:simpleType>
        <xsd:restriction base="dms:Text"/>
      </xsd:simpleType>
    </xsd:element>
    <xsd:element name="MediaServiceAutoKeyPoints" ma:index="3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de771e-5b7d-459a-b0ec-5eb01b48c5e9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udent_Groups xmlns="bca42fc1-4880-40d4-8ef3-5377c753750d">
      <UserInfo>
        <DisplayName/>
        <AccountId xsi:nil="true"/>
        <AccountType/>
      </UserInfo>
    </Student_Groups>
    <Templates xmlns="bca42fc1-4880-40d4-8ef3-5377c753750d" xsi:nil="true"/>
    <TeamsChannelId xmlns="bca42fc1-4880-40d4-8ef3-5377c753750d" xsi:nil="true"/>
    <NotebookType xmlns="bca42fc1-4880-40d4-8ef3-5377c753750d" xsi:nil="true"/>
    <Students xmlns="bca42fc1-4880-40d4-8ef3-5377c753750d">
      <UserInfo>
        <DisplayName/>
        <AccountId xsi:nil="true"/>
        <AccountType/>
      </UserInfo>
    </Students>
    <Math_Settings xmlns="bca42fc1-4880-40d4-8ef3-5377c753750d" xsi:nil="true"/>
    <FolderType xmlns="bca42fc1-4880-40d4-8ef3-5377c753750d" xsi:nil="true"/>
    <Owner xmlns="bca42fc1-4880-40d4-8ef3-5377c753750d">
      <UserInfo>
        <DisplayName/>
        <AccountId xsi:nil="true"/>
        <AccountType/>
      </UserInfo>
    </Owner>
    <Has_Teacher_Only_SectionGroup xmlns="bca42fc1-4880-40d4-8ef3-5377c753750d" xsi:nil="true"/>
    <DefaultSectionNames xmlns="bca42fc1-4880-40d4-8ef3-5377c753750d" xsi:nil="true"/>
    <AppVersion xmlns="bca42fc1-4880-40d4-8ef3-5377c753750d" xsi:nil="true"/>
    <Invited_Teachers xmlns="bca42fc1-4880-40d4-8ef3-5377c753750d" xsi:nil="true"/>
    <Invited_Students xmlns="bca42fc1-4880-40d4-8ef3-5377c753750d" xsi:nil="true"/>
    <IsNotebookLocked xmlns="bca42fc1-4880-40d4-8ef3-5377c753750d" xsi:nil="true"/>
    <Teachers xmlns="bca42fc1-4880-40d4-8ef3-5377c753750d">
      <UserInfo>
        <DisplayName/>
        <AccountId xsi:nil="true"/>
        <AccountType/>
      </UserInfo>
    </Teachers>
    <Is_Collaboration_Space_Locked xmlns="bca42fc1-4880-40d4-8ef3-5377c753750d" xsi:nil="true"/>
    <CultureName xmlns="bca42fc1-4880-40d4-8ef3-5377c753750d" xsi:nil="true"/>
    <Self_Registration_Enabled xmlns="bca42fc1-4880-40d4-8ef3-5377c753750d" xsi:nil="true"/>
  </documentManagement>
</p:properties>
</file>

<file path=customXml/itemProps1.xml><?xml version="1.0" encoding="utf-8"?>
<ds:datastoreItem xmlns:ds="http://schemas.openxmlformats.org/officeDocument/2006/customXml" ds:itemID="{E3FAD940-A408-48A1-91D8-667CE91136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a42fc1-4880-40d4-8ef3-5377c753750d"/>
    <ds:schemaRef ds:uri="38de771e-5b7d-459a-b0ec-5eb01b48c5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20044C-51E2-4056-A22A-3AEC4F3EF4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8EC770-79A0-4397-AC6B-D4A2FF7FAC1E}">
  <ds:schemaRefs>
    <ds:schemaRef ds:uri="http://purl.org/dc/terms/"/>
    <ds:schemaRef ds:uri="http://www.w3.org/XML/1998/namespace"/>
    <ds:schemaRef ds:uri="http://schemas.microsoft.com/office/2006/documentManagement/types"/>
    <ds:schemaRef ds:uri="bca42fc1-4880-40d4-8ef3-5377c753750d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38de771e-5b7d-459a-b0ec-5eb01b48c5e9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pohja</Template>
  <TotalTime>762</TotalTime>
  <Words>421</Words>
  <Application>Microsoft Office PowerPoint</Application>
  <PresentationFormat>Laajakuva</PresentationFormat>
  <Paragraphs>51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e-oppi-pp-master-v1.0. (1)</vt:lpstr>
      <vt:lpstr>Custom Design</vt:lpstr>
      <vt:lpstr>11. MUUNTELU JA KELPOISUUS</vt:lpstr>
      <vt:lpstr>Perinnöllinen muuntelu</vt:lpstr>
      <vt:lpstr>Mutaatiot</vt:lpstr>
      <vt:lpstr>Esimerkkinä laktoositoleranssi  ja laktoosi-intoleranssi</vt:lpstr>
      <vt:lpstr>Mutaatiot</vt:lpstr>
      <vt:lpstr>PowerPoint-esitys</vt:lpstr>
      <vt:lpstr>Suvullinen lisääntyminen tuottaa muuntelua</vt:lpstr>
      <vt:lpstr>Yksilöiden mukautuminen ympäristöoloihin</vt:lpstr>
      <vt:lpstr>Kertaus:muuntelu ja suvullinen lisääntyminen</vt:lpstr>
      <vt:lpstr>Perinnöllinen muuntelu saa aikaan eroja yksilöiden kelpoisuudessa</vt:lpstr>
      <vt:lpstr>Kelpoisuus eli fitness</vt:lpstr>
      <vt:lpstr>Kelpoisuus eli fitness – kenellä on suurin kelpoisuus?</vt:lpstr>
      <vt:lpstr>Alleelien yleistyminen</vt:lpstr>
      <vt:lpstr>Elinkiertotaktiikat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 MUUNTELU JA KELPOISUUS</dc:title>
  <dc:creator>attev_000</dc:creator>
  <cp:lastModifiedBy>Katri Sarlund</cp:lastModifiedBy>
  <cp:revision>23</cp:revision>
  <dcterms:created xsi:type="dcterms:W3CDTF">2016-07-22T12:52:47Z</dcterms:created>
  <dcterms:modified xsi:type="dcterms:W3CDTF">2021-12-17T07:19:16Z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0x010100EA572D60517C314989D813E3C215F105</vt:lpwstr>
  </property>
</Properties>
</file>