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64" r:id="rId4"/>
    <p:sldId id="260" r:id="rId5"/>
    <p:sldId id="261" r:id="rId6"/>
    <p:sldId id="262" r:id="rId7"/>
    <p:sldId id="263" r:id="rId8"/>
    <p:sldId id="259" r:id="rId9"/>
    <p:sldId id="257" r:id="rId10"/>
    <p:sldId id="25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97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80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7843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3754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899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391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90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20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10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4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49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64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94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7113-7655-47B2-B8A0-B1C7E33DD4D6}" type="datetimeFigureOut">
              <a:rPr lang="fi-FI" smtClean="0"/>
              <a:t>25.9.2020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A5F63-CE5A-4CA2-9EF2-3891DAA2D6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12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1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jyx.jyu.fi/handle/123456789/68034" TargetMode="External"/><Relationship Id="rId2" Type="http://schemas.openxmlformats.org/officeDocument/2006/relationships/hyperlink" Target="https://youtu.be/fmcsXUHi4sA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perusteet.opintopolku.fi/#/fi/perusopetus/419550/tekstikappale/42861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fi-FI" altLang="fi-FI" sz="3600" cap="none" dirty="0" smtClean="0">
                <a:solidFill>
                  <a:schemeClr val="tx1"/>
                </a:solidFill>
                <a:latin typeface="Bernard MT Condensed" panose="02050806060905020404" pitchFamily="18" charset="0"/>
              </a:rPr>
              <a:t>Laaja-alainen osaaminen ja ilmiölähtöisyys:</a:t>
            </a:r>
            <a:r>
              <a:rPr kumimoji="0" lang="fi-FI" altLang="fi-FI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nard MT Condensed" panose="02050806060905020404" pitchFamily="18" charset="0"/>
              </a:rPr>
              <a:t/>
            </a:r>
            <a:br>
              <a:rPr kumimoji="0" lang="fi-FI" altLang="fi-FI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ernard MT Condensed" panose="02050806060905020404" pitchFamily="18" charset="0"/>
              </a:rPr>
            </a:br>
            <a:r>
              <a:rPr lang="fi-FI" altLang="fi-FI" sz="3600" dirty="0">
                <a:latin typeface="Bernard MT Condensed" panose="02050806060905020404" pitchFamily="18" charset="0"/>
              </a:rPr>
              <a:t>LUOKANOPETTAJAN MAHDOLLISUUDET </a:t>
            </a:r>
            <a:br>
              <a:rPr lang="fi-FI" altLang="fi-FI" sz="3600" dirty="0">
                <a:latin typeface="Bernard MT Condensed" panose="02050806060905020404" pitchFamily="18" charset="0"/>
              </a:rPr>
            </a:br>
            <a:r>
              <a:rPr lang="fi-FI" altLang="fi-FI" sz="3600" dirty="0">
                <a:latin typeface="Bernard MT Condensed" panose="02050806060905020404" pitchFamily="18" charset="0"/>
              </a:rPr>
              <a:t>EDISTÄÄ KOKONAISVALTAISTA OPPIMISTA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971924"/>
            <a:ext cx="9144000" cy="1285875"/>
          </a:xfrm>
        </p:spPr>
        <p:txBody>
          <a:bodyPr/>
          <a:lstStyle/>
          <a:p>
            <a:r>
              <a:rPr lang="fi-FI" dirty="0" smtClean="0"/>
              <a:t>Demo 25.9.2020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5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Jos joudut olemaan poissa demoista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4000" dirty="0" smtClean="0"/>
          </a:p>
          <a:p>
            <a:endParaRPr lang="fi-FI" sz="4000" dirty="0"/>
          </a:p>
          <a:p>
            <a:r>
              <a:rPr lang="fi-FI" sz="4000" dirty="0" smtClean="0"/>
              <a:t>Katso korvaustehtävät POMM1002-sivustolla.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22196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Freeform 108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Rectangle 109"/>
          <p:cNvSpPr/>
          <p:nvPr/>
        </p:nvSpPr>
        <p:spPr>
          <a:xfrm>
            <a:off x="2407285" y="240052"/>
            <a:ext cx="7377272" cy="13361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027556"/>
            <a:r>
              <a:rPr lang="en-US" sz="4404" b="0" i="0" spc="0" baseline="0" dirty="0">
                <a:latin typeface="BernardMT-Condensed"/>
              </a:rPr>
              <a:t>Pedagoginen</a:t>
            </a:r>
            <a:r>
              <a:rPr lang="en-US" sz="4404" b="0" i="0" spc="-22" baseline="0" dirty="0">
                <a:latin typeface="BernardMT-Condensed"/>
              </a:rPr>
              <a:t> </a:t>
            </a:r>
            <a:r>
              <a:rPr lang="en-US" sz="4404" b="0" i="0" spc="0" baseline="0" dirty="0">
                <a:latin typeface="BernardMT-Condensed"/>
              </a:rPr>
              <a:t>osaaminen </a:t>
            </a:r>
          </a:p>
          <a:p>
            <a:pPr marL="0">
              <a:lnSpc>
                <a:spcPts val="4754"/>
              </a:lnSpc>
            </a:pPr>
            <a:r>
              <a:rPr lang="en-US" sz="4404" b="0" i="0" spc="0" baseline="0" dirty="0">
                <a:latin typeface="BernardMT-Condensed"/>
              </a:rPr>
              <a:t>opettajuuden</a:t>
            </a:r>
            <a:r>
              <a:rPr lang="en-US" sz="4404" b="0" i="0" spc="-44" baseline="0" dirty="0">
                <a:latin typeface="BernardMT-Condensed"/>
              </a:rPr>
              <a:t> </a:t>
            </a:r>
            <a:r>
              <a:rPr lang="en-US" sz="4404" b="0" i="0" spc="0" baseline="0" dirty="0">
                <a:latin typeface="BernardMT-Condensed"/>
              </a:rPr>
              <a:t>ydinosaamisalueena</a:t>
            </a:r>
          </a:p>
        </p:txBody>
      </p:sp>
      <p:sp>
        <p:nvSpPr>
          <p:cNvPr id="110" name="Rectangle 110"/>
          <p:cNvSpPr/>
          <p:nvPr/>
        </p:nvSpPr>
        <p:spPr>
          <a:xfrm>
            <a:off x="132153" y="1816234"/>
            <a:ext cx="11736573" cy="4324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750138"/>
            <a:r>
              <a:rPr lang="en-US" sz="2400" b="0" i="1" spc="-106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y</a:t>
            </a:r>
            <a:r>
              <a:rPr lang="en-US" sz="2400" b="0" i="1" spc="-83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ene</a:t>
            </a:r>
            <a:r>
              <a:rPr lang="en-US" sz="2400" b="0" i="1" spc="-13" baseline="0" dirty="0">
                <a:latin typeface="Calibri-Italic"/>
              </a:rPr>
              <a:t>t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suunni</a:t>
            </a:r>
            <a:r>
              <a:rPr lang="en-US" sz="2400" b="0" i="1" spc="-20" baseline="0" dirty="0">
                <a:latin typeface="Calibri-Italic"/>
              </a:rPr>
              <a:t>tt</a:t>
            </a:r>
            <a:r>
              <a:rPr lang="en-US" sz="2400" b="0" i="1" spc="0" baseline="0" dirty="0">
                <a:latin typeface="Calibri-Italic"/>
              </a:rPr>
              <a:t>elemaan,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-3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o</a:t>
            </a:r>
            <a:r>
              <a:rPr lang="en-US" sz="2400" b="0" i="1" spc="-26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eu</a:t>
            </a:r>
            <a:r>
              <a:rPr lang="en-US" sz="2400" b="0" i="1" spc="-15" baseline="0" dirty="0">
                <a:latin typeface="Calibri-Italic"/>
              </a:rPr>
              <a:t>t</a:t>
            </a:r>
            <a:r>
              <a:rPr lang="en-US" sz="2400" b="0" i="1" spc="-3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amaan,</a:t>
            </a:r>
            <a:r>
              <a:rPr lang="en-US" sz="2400" b="0" i="1" spc="-4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eriy</a:t>
            </a:r>
            <a:r>
              <a:rPr lang="en-US" sz="2400" b="0" i="1" spc="-13" baseline="0" dirty="0">
                <a:latin typeface="Calibri-Italic"/>
              </a:rPr>
              <a:t>t</a:t>
            </a:r>
            <a:r>
              <a:rPr lang="en-US" sz="2400" b="0" i="1" spc="-3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ämään,</a:t>
            </a:r>
            <a:r>
              <a:rPr lang="en-US" sz="2400" b="0" i="1" spc="-4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arvioimaan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</a:p>
          <a:p>
            <a:pPr marL="289864">
              <a:lnSpc>
                <a:spcPts val="2185"/>
              </a:lnSpc>
            </a:pPr>
            <a:r>
              <a:rPr lang="en-US" sz="2400" b="0" i="1" spc="-80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ehi</a:t>
            </a:r>
            <a:r>
              <a:rPr lang="en-US" sz="2400" b="0" i="1" spc="-18" baseline="0" dirty="0">
                <a:latin typeface="Calibri-Italic"/>
              </a:rPr>
              <a:t>t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ämään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erilaisia</a:t>
            </a:r>
            <a:r>
              <a:rPr lang="en-US" sz="2400" b="1" i="1" spc="-18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oppimisprosesseja</a:t>
            </a:r>
            <a:r>
              <a:rPr lang="en-US" sz="2400" b="0" i="1" spc="0" baseline="0" dirty="0">
                <a:latin typeface="Calibri-Italic"/>
              </a:rPr>
              <a:t>.</a:t>
            </a:r>
            <a:r>
              <a:rPr lang="en-US" sz="2400" b="0" i="1" spc="-33" baseline="0" dirty="0">
                <a:latin typeface="Calibri-Italic"/>
              </a:rPr>
              <a:t> </a:t>
            </a:r>
            <a:r>
              <a:rPr lang="en-US" sz="2400" b="0" i="1" spc="-117" baseline="0" dirty="0">
                <a:latin typeface="Calibri-Italic"/>
              </a:rPr>
              <a:t>Y</a:t>
            </a:r>
            <a:r>
              <a:rPr lang="en-US" sz="2400" b="0" i="1" spc="0" baseline="0" dirty="0">
                <a:latin typeface="Calibri-Italic"/>
              </a:rPr>
              <a:t>mmärrät</a:t>
            </a:r>
            <a:r>
              <a:rPr lang="en-US" sz="2400" b="0" i="1" spc="-3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oppimiselle</a:t>
            </a:r>
            <a:r>
              <a:rPr lang="en-US" sz="2400" b="0" i="1" spc="-2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ase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tuje</a:t>
            </a:r>
            <a:r>
              <a:rPr lang="en-US" sz="2400" b="0" i="1" spc="-13" baseline="0" dirty="0">
                <a:latin typeface="Calibri-Italic"/>
              </a:rPr>
              <a:t>n</a:t>
            </a:r>
            <a:r>
              <a:rPr lang="en-US" sz="2400" b="0" i="1" spc="0" baseline="0" dirty="0">
                <a:latin typeface="Calibri-Italic"/>
              </a:rPr>
              <a:t> </a:t>
            </a:r>
          </a:p>
          <a:p>
            <a:pPr marL="734898">
              <a:lnSpc>
                <a:spcPts val="2183"/>
              </a:lnSpc>
            </a:pPr>
            <a:r>
              <a:rPr lang="en-US" sz="2400" b="1" i="1" spc="-39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avoi</a:t>
            </a:r>
            <a:r>
              <a:rPr lang="en-US" sz="2400" b="1" i="1" spc="-20" baseline="0" dirty="0">
                <a:latin typeface="Calibri-BoldItalic"/>
              </a:rPr>
              <a:t>t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eiden, pedagogisen</a:t>
            </a:r>
            <a:r>
              <a:rPr lang="en-US" sz="2400" b="1" i="1" spc="-23" baseline="0" dirty="0">
                <a:latin typeface="Calibri-BoldItalic"/>
              </a:rPr>
              <a:t> 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oim</a:t>
            </a:r>
            <a:r>
              <a:rPr lang="en-US" sz="2400" b="1" i="1" spc="-10" baseline="0" dirty="0">
                <a:latin typeface="Calibri-BoldItalic"/>
              </a:rPr>
              <a:t>i</a:t>
            </a:r>
            <a:r>
              <a:rPr lang="en-US" sz="2400" b="1" i="1" spc="0" baseline="0" dirty="0">
                <a:latin typeface="Calibri-BoldItalic"/>
              </a:rPr>
              <a:t>nnan ja arvio</a:t>
            </a:r>
            <a:r>
              <a:rPr lang="en-US" sz="2400" b="1" i="1" spc="-10" baseline="0" dirty="0">
                <a:latin typeface="Calibri-BoldItalic"/>
              </a:rPr>
              <a:t>i</a:t>
            </a:r>
            <a:r>
              <a:rPr lang="en-US" sz="2400" b="1" i="1" spc="0" baseline="0" dirty="0">
                <a:latin typeface="Calibri-BoldItalic"/>
              </a:rPr>
              <a:t>nnin välisen</a:t>
            </a:r>
            <a:r>
              <a:rPr lang="en-US" sz="2400" b="1" i="1" spc="-15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y</a:t>
            </a:r>
            <a:r>
              <a:rPr lang="en-US" sz="2400" b="1" i="1" spc="-28" baseline="0" dirty="0">
                <a:latin typeface="Calibri-BoldItalic"/>
              </a:rPr>
              <a:t>ht</a:t>
            </a:r>
            <a:r>
              <a:rPr lang="en-US" sz="2400" b="1" i="1" spc="-18" baseline="0" dirty="0">
                <a:latin typeface="Calibri-BoldItalic"/>
              </a:rPr>
              <a:t>e</a:t>
            </a:r>
            <a:r>
              <a:rPr lang="en-US" sz="2400" b="1" i="1" spc="0" baseline="0" dirty="0">
                <a:latin typeface="Calibri-BoldItalic"/>
              </a:rPr>
              <a:t>yden </a:t>
            </a:r>
          </a:p>
          <a:p>
            <a:pPr marL="216408">
              <a:lnSpc>
                <a:spcPts val="2183"/>
              </a:lnSpc>
            </a:pPr>
            <a:r>
              <a:rPr lang="en-US" sz="2400" b="1" i="1" spc="0" baseline="0" dirty="0">
                <a:latin typeface="Calibri-BoldItalic"/>
              </a:rPr>
              <a:t>vuor</a:t>
            </a:r>
            <a:r>
              <a:rPr lang="en-US" sz="2400" b="1" i="1" spc="-20" baseline="0" dirty="0">
                <a:latin typeface="Calibri-BoldItalic"/>
              </a:rPr>
              <a:t>o</a:t>
            </a:r>
            <a:r>
              <a:rPr lang="en-US" sz="2400" b="1" i="1" spc="0" baseline="0" dirty="0">
                <a:latin typeface="Calibri-BoldItalic"/>
              </a:rPr>
              <a:t>vai</a:t>
            </a:r>
            <a:r>
              <a:rPr lang="en-US" sz="2400" b="1" i="1" spc="-41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u</a:t>
            </a:r>
            <a:r>
              <a:rPr lang="en-US" sz="2400" b="1" i="1" spc="-18" baseline="0" dirty="0">
                <a:latin typeface="Calibri-BoldItalic"/>
              </a:rPr>
              <a:t>t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eisissa oppimis</a:t>
            </a:r>
            <a:r>
              <a:rPr lang="en-US" sz="2400" b="1" i="1" spc="583" baseline="0" dirty="0">
                <a:latin typeface="Calibri-BoldItalic"/>
              </a:rPr>
              <a:t>-</a:t>
            </a:r>
            <a:r>
              <a:rPr lang="en-US" sz="2400" b="1" i="1" spc="0" baseline="0" dirty="0">
                <a:latin typeface="Calibri-BoldItalic"/>
              </a:rPr>
              <a:t>ja</a:t>
            </a:r>
            <a:r>
              <a:rPr lang="en-US" sz="2400" b="1" i="1" spc="-10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ohjausprosesseissa</a:t>
            </a:r>
            <a:r>
              <a:rPr lang="en-US" sz="2400" b="0" i="1" spc="0" baseline="0" dirty="0">
                <a:latin typeface="Calibri-Italic"/>
              </a:rPr>
              <a:t>.</a:t>
            </a:r>
            <a:r>
              <a:rPr lang="en-US" sz="2400" b="0" i="1" spc="-3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Opetu</a:t>
            </a:r>
            <a:r>
              <a:rPr lang="en-US" sz="2400" b="0" i="1" spc="-13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sen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oppimisen </a:t>
            </a:r>
          </a:p>
          <a:p>
            <a:pPr marL="80772">
              <a:lnSpc>
                <a:spcPts val="2183"/>
              </a:lnSpc>
            </a:pPr>
            <a:r>
              <a:rPr lang="en-US" sz="2400" b="0" i="1" spc="0" baseline="0" dirty="0">
                <a:latin typeface="Calibri-Italic"/>
              </a:rPr>
              <a:t>tila</a:t>
            </a:r>
            <a:r>
              <a:rPr lang="en-US" sz="2400" b="0" i="1" spc="-15" baseline="0" dirty="0">
                <a:latin typeface="Calibri-Italic"/>
              </a:rPr>
              <a:t>n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eissa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ky</a:t>
            </a:r>
            <a:r>
              <a:rPr lang="en-US" sz="2400" b="0" i="1" spc="-78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enet</a:t>
            </a:r>
            <a:r>
              <a:rPr lang="en-US" sz="2400" b="0" i="1" spc="-33" baseline="0" dirty="0">
                <a:latin typeface="Calibri-Italic"/>
              </a:rPr>
              <a:t> 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oimimaan</a:t>
            </a:r>
            <a:r>
              <a:rPr lang="en-US" sz="2400" b="0" i="1" spc="-2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aja</a:t>
            </a:r>
            <a:r>
              <a:rPr lang="en-US" sz="2400" b="0" i="1" spc="-20" baseline="0" dirty="0">
                <a:latin typeface="Calibri-Italic"/>
              </a:rPr>
              <a:t>tt</a:t>
            </a:r>
            <a:r>
              <a:rPr lang="en-US" sz="2400" b="0" i="1" spc="0" baseline="0" dirty="0">
                <a:latin typeface="Calibri-Italic"/>
              </a:rPr>
              <a:t>elemaan</a:t>
            </a:r>
            <a:r>
              <a:rPr lang="en-US" sz="2400" b="0" i="1" spc="-51" baseline="0" dirty="0">
                <a:latin typeface="Calibri-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lu</a:t>
            </a:r>
            <a:r>
              <a:rPr lang="en-US" sz="2400" b="1" i="1" spc="-15" baseline="0" dirty="0">
                <a:latin typeface="Calibri-BoldItalic"/>
              </a:rPr>
              <a:t>o</a:t>
            </a:r>
            <a:r>
              <a:rPr lang="en-US" sz="2400" b="1" i="1" spc="0" baseline="0" dirty="0">
                <a:latin typeface="Calibri-BoldItalic"/>
              </a:rPr>
              <a:t>va</a:t>
            </a:r>
            <a:r>
              <a:rPr lang="en-US" sz="2400" b="1" i="1" spc="-23" baseline="0" dirty="0">
                <a:latin typeface="Calibri-BoldItalic"/>
              </a:rPr>
              <a:t>s</a:t>
            </a:r>
            <a:r>
              <a:rPr lang="en-US" sz="2400" b="1" i="1" spc="0" baseline="0" dirty="0">
                <a:latin typeface="Calibri-BoldItalic"/>
              </a:rPr>
              <a:t>ti ja inn</a:t>
            </a:r>
            <a:r>
              <a:rPr lang="en-US" sz="2400" b="1" i="1" spc="-20" baseline="0" dirty="0">
                <a:latin typeface="Calibri-BoldItalic"/>
              </a:rPr>
              <a:t>o</a:t>
            </a:r>
            <a:r>
              <a:rPr lang="en-US" sz="2400" b="1" i="1" spc="0" baseline="0" dirty="0">
                <a:latin typeface="Calibri-BoldItalic"/>
              </a:rPr>
              <a:t>vatiivise</a:t>
            </a:r>
            <a:r>
              <a:rPr lang="en-US" sz="2400" b="1" i="1" spc="-26" baseline="0" dirty="0">
                <a:latin typeface="Calibri-BoldItalic"/>
              </a:rPr>
              <a:t>s</a:t>
            </a:r>
            <a:r>
              <a:rPr lang="en-US" sz="2400" b="1" i="1" spc="0" baseline="0" dirty="0">
                <a:latin typeface="Calibri-BoldItalic"/>
              </a:rPr>
              <a:t>ti </a:t>
            </a:r>
            <a:r>
              <a:rPr lang="en-US" sz="2400" b="0" i="1" spc="0" baseline="0" dirty="0">
                <a:latin typeface="Calibri-Italic"/>
              </a:rPr>
              <a:t>ollen </a:t>
            </a:r>
          </a:p>
          <a:p>
            <a:pPr marL="893394">
              <a:lnSpc>
                <a:spcPts val="2184"/>
              </a:lnSpc>
            </a:pPr>
            <a:r>
              <a:rPr lang="en-US" sz="2400" b="1" i="1" spc="0" baseline="0" dirty="0">
                <a:latin typeface="Calibri-BoldItalic"/>
              </a:rPr>
              <a:t>av</a:t>
            </a:r>
            <a:r>
              <a:rPr lang="en-US" sz="2400" b="1" i="1" spc="-13" baseline="0" dirty="0">
                <a:latin typeface="Calibri-BoldItalic"/>
              </a:rPr>
              <a:t>o</a:t>
            </a:r>
            <a:r>
              <a:rPr lang="en-US" sz="2400" b="1" i="1" spc="0" baseline="0" dirty="0">
                <a:latin typeface="Calibri-BoldItalic"/>
              </a:rPr>
              <a:t>i</a:t>
            </a:r>
            <a:r>
              <a:rPr lang="en-US" sz="2400" b="1" i="1" spc="-10" baseline="0" dirty="0">
                <a:latin typeface="Calibri-BoldItalic"/>
              </a:rPr>
              <a:t>n</a:t>
            </a:r>
            <a:r>
              <a:rPr lang="en-US" sz="2400" b="1" i="1" spc="0" baseline="0" dirty="0">
                <a:latin typeface="Calibri-BoldItalic"/>
              </a:rPr>
              <a:t> u</a:t>
            </a:r>
            <a:r>
              <a:rPr lang="en-US" sz="2400" b="1" i="1" spc="-10" baseline="0" dirty="0">
                <a:latin typeface="Calibri-BoldItalic"/>
              </a:rPr>
              <a:t>u</a:t>
            </a:r>
            <a:r>
              <a:rPr lang="en-US" sz="2400" b="1" i="1" spc="0" baseline="0" dirty="0">
                <a:latin typeface="Calibri-BoldItalic"/>
              </a:rPr>
              <a:t>sil</a:t>
            </a:r>
            <a:r>
              <a:rPr lang="en-US" sz="2400" b="1" i="1" spc="-10" baseline="0" dirty="0">
                <a:latin typeface="Calibri-BoldItalic"/>
              </a:rPr>
              <a:t>l</a:t>
            </a:r>
            <a:r>
              <a:rPr lang="en-US" sz="2400" b="1" i="1" spc="0" baseline="0" dirty="0">
                <a:latin typeface="Calibri-BoldItalic"/>
              </a:rPr>
              <a:t>e nä</a:t>
            </a:r>
            <a:r>
              <a:rPr lang="en-US" sz="2400" b="1" i="1" spc="-72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ö</a:t>
            </a:r>
            <a:r>
              <a:rPr lang="en-US" sz="2400" b="1" i="1" spc="-44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u</a:t>
            </a:r>
            <a:r>
              <a:rPr lang="en-US" sz="2400" b="1" i="1" spc="-10" baseline="0" dirty="0">
                <a:latin typeface="Calibri-BoldItalic"/>
              </a:rPr>
              <a:t>l</a:t>
            </a:r>
            <a:r>
              <a:rPr lang="en-US" sz="2400" b="1" i="1" spc="0" baseline="0" dirty="0">
                <a:latin typeface="Calibri-BoldItalic"/>
              </a:rPr>
              <a:t>m</a:t>
            </a:r>
            <a:r>
              <a:rPr lang="en-US" sz="2400" b="1" i="1" spc="-13" baseline="0" dirty="0">
                <a:latin typeface="Calibri-BoldItalic"/>
              </a:rPr>
              <a:t>i</a:t>
            </a:r>
            <a:r>
              <a:rPr lang="en-US" sz="2400" b="1" i="1" spc="0" baseline="0" dirty="0">
                <a:latin typeface="Calibri-BoldItalic"/>
              </a:rPr>
              <a:t>l</a:t>
            </a:r>
            <a:r>
              <a:rPr lang="en-US" sz="2400" b="1" i="1" spc="-10" baseline="0" dirty="0">
                <a:latin typeface="Calibri-BoldItalic"/>
              </a:rPr>
              <a:t>l</a:t>
            </a:r>
            <a:r>
              <a:rPr lang="en-US" sz="2400" b="1" i="1" spc="0" baseline="0" dirty="0">
                <a:latin typeface="Calibri-BoldItalic"/>
              </a:rPr>
              <a:t>e, </a:t>
            </a:r>
            <a:r>
              <a:rPr lang="en-US" sz="2400" b="1" i="1" spc="-75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e</a:t>
            </a:r>
            <a:r>
              <a:rPr lang="en-US" sz="2400" b="1" i="1" spc="-23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sim</a:t>
            </a:r>
            <a:r>
              <a:rPr lang="en-US" sz="2400" b="1" i="1" spc="-13" baseline="0" dirty="0">
                <a:latin typeface="Calibri-BoldItalic"/>
              </a:rPr>
              <a:t>i</a:t>
            </a:r>
            <a:r>
              <a:rPr lang="en-US" sz="2400" b="1" i="1" spc="0" baseline="0" dirty="0">
                <a:latin typeface="Calibri-BoldItalic"/>
              </a:rPr>
              <a:t>sel</a:t>
            </a:r>
            <a:r>
              <a:rPr lang="en-US" sz="2400" b="1" i="1" spc="-10" baseline="0" dirty="0">
                <a:latin typeface="Calibri-BoldItalic"/>
              </a:rPr>
              <a:t>l</a:t>
            </a:r>
            <a:r>
              <a:rPr lang="en-US" sz="2400" b="1" i="1" spc="0" baseline="0" dirty="0">
                <a:latin typeface="Calibri-BoldItalic"/>
              </a:rPr>
              <a:t>e</a:t>
            </a:r>
            <a:r>
              <a:rPr lang="en-US" sz="2400" b="1" i="1" spc="-20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ja</a:t>
            </a:r>
            <a:r>
              <a:rPr lang="en-US" sz="2400" b="1" i="1" spc="-13" baseline="0" dirty="0">
                <a:latin typeface="Calibri-BoldItalic"/>
              </a:rPr>
              <a:t> </a:t>
            </a:r>
            <a:r>
              <a:rPr lang="en-US" sz="2400" b="1" i="1" spc="-75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o</a:t>
            </a:r>
            <a:r>
              <a:rPr lang="en-US" sz="2400" b="1" i="1" spc="-80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eil</a:t>
            </a:r>
            <a:r>
              <a:rPr lang="en-US" sz="2400" b="1" i="1" spc="-10" baseline="0" dirty="0">
                <a:latin typeface="Calibri-BoldItalic"/>
              </a:rPr>
              <a:t>u</a:t>
            </a:r>
            <a:r>
              <a:rPr lang="en-US" sz="2400" b="1" i="1" spc="0" baseline="0" dirty="0">
                <a:latin typeface="Calibri-BoldItalic"/>
              </a:rPr>
              <a:t>i</a:t>
            </a:r>
            <a:r>
              <a:rPr lang="en-US" sz="2400" b="1" i="1" spc="-10" baseline="0" dirty="0">
                <a:latin typeface="Calibri-BoldItalic"/>
              </a:rPr>
              <a:t>l</a:t>
            </a:r>
            <a:r>
              <a:rPr lang="en-US" sz="2400" b="1" i="1" spc="0" baseline="0" dirty="0">
                <a:latin typeface="Calibri-BoldItalic"/>
              </a:rPr>
              <a:t>le se</a:t>
            </a:r>
            <a:r>
              <a:rPr lang="en-US" sz="2400" b="1" i="1" spc="-67" baseline="0" dirty="0">
                <a:latin typeface="Calibri-BoldItalic"/>
              </a:rPr>
              <a:t>k</a:t>
            </a:r>
            <a:r>
              <a:rPr lang="en-US" sz="2400" b="1" i="1" spc="0" baseline="0" dirty="0">
                <a:latin typeface="Calibri-BoldItalic"/>
              </a:rPr>
              <a:t>ä</a:t>
            </a:r>
            <a:r>
              <a:rPr lang="en-US" sz="2400" b="1" i="1" spc="-10" baseline="0" dirty="0">
                <a:latin typeface="Calibri-BoldItalic"/>
              </a:rPr>
              <a:t> 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o</a:t>
            </a:r>
            <a:r>
              <a:rPr lang="en-US" sz="2400" b="1" i="1" spc="-10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u</a:t>
            </a:r>
            <a:r>
              <a:rPr lang="en-US" sz="2400" b="1" i="1" spc="-10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u</a:t>
            </a:r>
            <a:r>
              <a:rPr lang="en-US" sz="2400" b="1" i="1" spc="-10" baseline="0" dirty="0">
                <a:latin typeface="Calibri-BoldItalic"/>
              </a:rPr>
              <a:t>n</a:t>
            </a:r>
            <a:r>
              <a:rPr lang="en-US" sz="2400" b="1" i="1" spc="0" baseline="0" dirty="0">
                <a:latin typeface="Calibri-BoldItalic"/>
              </a:rPr>
              <a:t> </a:t>
            </a:r>
          </a:p>
          <a:p>
            <a:pPr marL="1018362">
              <a:lnSpc>
                <a:spcPts val="2186"/>
              </a:lnSpc>
            </a:pPr>
            <a:r>
              <a:rPr lang="en-US" sz="2400" b="1" i="1" spc="0" baseline="0" dirty="0">
                <a:latin typeface="Calibri-BoldItalic"/>
              </a:rPr>
              <a:t>haa</a:t>
            </a:r>
            <a:r>
              <a:rPr lang="en-US" sz="2400" b="1" i="1" spc="-23" baseline="0" dirty="0">
                <a:latin typeface="Calibri-BoldItalic"/>
              </a:rPr>
              <a:t>s</a:t>
            </a:r>
            <a:r>
              <a:rPr lang="en-US" sz="2400" b="1" i="1" spc="-39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amiselle</a:t>
            </a:r>
            <a:r>
              <a:rPr lang="en-US" sz="2400" b="0" i="1" spc="0" baseline="0" dirty="0">
                <a:latin typeface="Calibri-Italic"/>
              </a:rPr>
              <a:t>.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Osaat</a:t>
            </a:r>
            <a:r>
              <a:rPr lang="en-US" sz="2400" b="0" i="1" spc="-1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tunni</a:t>
            </a:r>
            <a:r>
              <a:rPr lang="en-US" sz="2400" b="0" i="1" spc="-28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aa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  <a:r>
              <a:rPr lang="en-US" sz="2400" b="0" i="1" spc="-36" baseline="0" dirty="0">
                <a:latin typeface="Calibri-Italic"/>
              </a:rPr>
              <a:t>h</a:t>
            </a:r>
            <a:r>
              <a:rPr lang="en-US" sz="2400" b="0" i="1" spc="0" baseline="0" dirty="0">
                <a:latin typeface="Calibri-Italic"/>
              </a:rPr>
              <a:t>yödy</a:t>
            </a:r>
            <a:r>
              <a:rPr lang="en-US" sz="2400" b="0" i="1" spc="-15" baseline="0" dirty="0">
                <a:latin typeface="Calibri-Italic"/>
              </a:rPr>
              <a:t>n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ää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oppimi</a:t>
            </a:r>
            <a:r>
              <a:rPr lang="en-US" sz="2400" b="0" i="1" spc="-23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</a:t>
            </a:r>
            <a:r>
              <a:rPr lang="en-US" sz="2400" b="0" i="1" spc="-1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edi</a:t>
            </a:r>
            <a:r>
              <a:rPr lang="en-US" sz="2400" b="0" i="1" spc="-28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äviä </a:t>
            </a:r>
          </a:p>
          <a:p>
            <a:pPr marL="0">
              <a:lnSpc>
                <a:spcPts val="2183"/>
              </a:lnSpc>
            </a:pPr>
            <a:r>
              <a:rPr lang="en-US" sz="2400" b="0" i="1" spc="0" baseline="0" dirty="0">
                <a:latin typeface="Calibri-Italic"/>
              </a:rPr>
              <a:t>vuor</a:t>
            </a:r>
            <a:r>
              <a:rPr lang="en-US" sz="2400" b="0" i="1" spc="-15" baseline="0" dirty="0">
                <a:latin typeface="Calibri-Italic"/>
              </a:rPr>
              <a:t>o</a:t>
            </a:r>
            <a:r>
              <a:rPr lang="en-US" sz="2400" b="0" i="1" spc="0" baseline="0" dirty="0">
                <a:latin typeface="Calibri-Italic"/>
              </a:rPr>
              <a:t>vai</a:t>
            </a:r>
            <a:r>
              <a:rPr lang="en-US" sz="2400" b="0" i="1" spc="-54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utu</a:t>
            </a:r>
            <a:r>
              <a:rPr lang="en-US" sz="2400" b="0" i="1" spc="-1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sen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ulo</a:t>
            </a:r>
            <a:r>
              <a:rPr lang="en-US" sz="2400" b="0" i="1" spc="-18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tuvuu</a:t>
            </a:r>
            <a:r>
              <a:rPr lang="en-US" sz="2400" b="0" i="1" spc="-1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sia</a:t>
            </a:r>
            <a:r>
              <a:rPr lang="en-US" sz="2400" b="0" i="1" spc="-19" baseline="0" dirty="0">
                <a:latin typeface="Calibri-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erilaisissa</a:t>
            </a:r>
            <a:r>
              <a:rPr lang="en-US" sz="2400" b="1" i="1" spc="-23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oppimi</a:t>
            </a:r>
            <a:r>
              <a:rPr lang="en-US" sz="2400" b="1" i="1" spc="-31" baseline="0" dirty="0">
                <a:latin typeface="Calibri-BoldItalic"/>
              </a:rPr>
              <a:t>s</a:t>
            </a:r>
            <a:r>
              <a:rPr lang="en-US" sz="2400" b="1" i="1" spc="0" baseline="0" dirty="0">
                <a:latin typeface="Calibri-BoldItalic"/>
              </a:rPr>
              <a:t>tila</a:t>
            </a:r>
            <a:r>
              <a:rPr lang="en-US" sz="2400" b="1" i="1" spc="-28" baseline="0" dirty="0">
                <a:latin typeface="Calibri-BoldItalic"/>
              </a:rPr>
              <a:t>nt</a:t>
            </a:r>
            <a:r>
              <a:rPr lang="en-US" sz="2400" b="1" i="1" spc="0" baseline="0" dirty="0">
                <a:latin typeface="Calibri-BoldItalic"/>
              </a:rPr>
              <a:t>eissa</a:t>
            </a:r>
            <a:r>
              <a:rPr lang="en-US" sz="2400" b="1" i="1" spc="-18" baseline="0" dirty="0">
                <a:latin typeface="Calibri-BoldItalic"/>
              </a:rPr>
              <a:t> </a:t>
            </a:r>
            <a:r>
              <a:rPr lang="en-US" sz="2400" b="1" i="1" spc="0" baseline="0" dirty="0">
                <a:latin typeface="Calibri-BoldItalic"/>
              </a:rPr>
              <a:t>ja -ympäri</a:t>
            </a:r>
            <a:r>
              <a:rPr lang="en-US" sz="2400" b="1" i="1" spc="-33" baseline="0" dirty="0">
                <a:latin typeface="Calibri-BoldItalic"/>
              </a:rPr>
              <a:t>s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öissä</a:t>
            </a:r>
            <a:r>
              <a:rPr lang="en-US" sz="2400" b="0" i="1" spc="0" baseline="0" dirty="0">
                <a:latin typeface="Calibri-Italic"/>
              </a:rPr>
              <a:t>. </a:t>
            </a:r>
          </a:p>
          <a:p>
            <a:pPr marL="442264">
              <a:lnSpc>
                <a:spcPts val="2183"/>
              </a:lnSpc>
            </a:pPr>
            <a:r>
              <a:rPr lang="en-US" sz="2400" b="0" i="1" spc="-117" baseline="0" dirty="0">
                <a:latin typeface="Calibri-Italic"/>
              </a:rPr>
              <a:t>Y</a:t>
            </a:r>
            <a:r>
              <a:rPr lang="en-US" sz="2400" b="0" i="1" spc="0" baseline="0" dirty="0">
                <a:latin typeface="Calibri-Italic"/>
              </a:rPr>
              <a:t>mmärrät</a:t>
            </a:r>
            <a:r>
              <a:rPr lang="en-US" sz="2400" b="0" i="1" spc="-3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oppimi</a:t>
            </a:r>
            <a:r>
              <a:rPr lang="en-US" sz="2400" b="0" i="1" spc="-23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 edi</a:t>
            </a:r>
            <a:r>
              <a:rPr lang="en-US" sz="2400" b="0" i="1" spc="-26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ävän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vuor</a:t>
            </a:r>
            <a:r>
              <a:rPr lang="en-US" sz="2400" b="0" i="1" spc="-15" baseline="0" dirty="0">
                <a:latin typeface="Calibri-Italic"/>
              </a:rPr>
              <a:t>o</a:t>
            </a:r>
            <a:r>
              <a:rPr lang="en-US" sz="2400" b="0" i="1" spc="0" baseline="0" dirty="0">
                <a:latin typeface="Calibri-Italic"/>
              </a:rPr>
              <a:t>vai</a:t>
            </a:r>
            <a:r>
              <a:rPr lang="en-US" sz="2400" b="0" i="1" spc="-54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utu</a:t>
            </a:r>
            <a:r>
              <a:rPr lang="en-US" sz="2400" b="0" i="1" spc="-1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sen</a:t>
            </a:r>
            <a:r>
              <a:rPr lang="en-US" sz="2400" b="0" i="1" spc="-3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se</a:t>
            </a:r>
            <a:r>
              <a:rPr lang="en-US" sz="2400" b="0" i="1" spc="-83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ä </a:t>
            </a:r>
            <a:r>
              <a:rPr lang="en-US" sz="2400" b="1" i="1" spc="0" baseline="0" dirty="0">
                <a:latin typeface="Calibri-BoldItalic"/>
              </a:rPr>
              <a:t>mon</a:t>
            </a:r>
            <a:r>
              <a:rPr lang="en-US" sz="2400" b="1" i="1" spc="-10" baseline="0" dirty="0">
                <a:latin typeface="Calibri-BoldItalic"/>
              </a:rPr>
              <a:t>i</a:t>
            </a:r>
            <a:r>
              <a:rPr lang="en-US" sz="2400" b="1" i="1" spc="0" baseline="0" dirty="0">
                <a:latin typeface="Calibri-BoldItalic"/>
              </a:rPr>
              <a:t>mediai</a:t>
            </a:r>
            <a:r>
              <a:rPr lang="en-US" sz="2400" b="1" i="1" spc="-31" baseline="0" dirty="0">
                <a:latin typeface="Calibri-BoldItalic"/>
              </a:rPr>
              <a:t>s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en ja </a:t>
            </a:r>
          </a:p>
          <a:p>
            <a:pPr marL="584022">
              <a:lnSpc>
                <a:spcPts val="2183"/>
              </a:lnSpc>
            </a:pPr>
            <a:r>
              <a:rPr lang="en-US" sz="2400" b="1" i="1" spc="0" baseline="0" dirty="0">
                <a:latin typeface="Calibri-BoldItalic"/>
              </a:rPr>
              <a:t>m</a:t>
            </a:r>
            <a:r>
              <a:rPr lang="en-US" sz="2400" b="1" i="1" spc="-10" baseline="0" dirty="0">
                <a:latin typeface="Calibri-BoldItalic"/>
              </a:rPr>
              <a:t>o</a:t>
            </a:r>
            <a:r>
              <a:rPr lang="en-US" sz="2400" b="1" i="1" spc="0" baseline="0" dirty="0">
                <a:latin typeface="Calibri-BoldItalic"/>
              </a:rPr>
              <a:t>nipuoli</a:t>
            </a:r>
            <a:r>
              <a:rPr lang="en-US" sz="2400" b="1" i="1" spc="-33" baseline="0" dirty="0">
                <a:latin typeface="Calibri-BoldItalic"/>
              </a:rPr>
              <a:t>s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en oppimi</a:t>
            </a:r>
            <a:r>
              <a:rPr lang="en-US" sz="2400" b="1" i="1" spc="-31" baseline="0" dirty="0">
                <a:latin typeface="Calibri-BoldItalic"/>
              </a:rPr>
              <a:t>s</a:t>
            </a:r>
            <a:r>
              <a:rPr lang="en-US" sz="2400" b="1" i="1" spc="0" baseline="0" dirty="0">
                <a:latin typeface="Calibri-BoldItalic"/>
              </a:rPr>
              <a:t>ympäri</a:t>
            </a:r>
            <a:r>
              <a:rPr lang="en-US" sz="2400" b="1" i="1" spc="-33" baseline="0" dirty="0">
                <a:latin typeface="Calibri-BoldItalic"/>
              </a:rPr>
              <a:t>s</a:t>
            </a:r>
            <a:r>
              <a:rPr lang="en-US" sz="2400" b="1" i="1" spc="-28" baseline="0" dirty="0">
                <a:latin typeface="Calibri-BoldItalic"/>
              </a:rPr>
              <a:t>t</a:t>
            </a:r>
            <a:r>
              <a:rPr lang="en-US" sz="2400" b="1" i="1" spc="0" baseline="0" dirty="0">
                <a:latin typeface="Calibri-BoldItalic"/>
              </a:rPr>
              <a:t>öje</a:t>
            </a:r>
            <a:r>
              <a:rPr lang="en-US" sz="2400" b="1" i="1" spc="585" baseline="0" dirty="0">
                <a:latin typeface="Calibri-BoldItalic"/>
              </a:rPr>
              <a:t>n</a:t>
            </a:r>
            <a:r>
              <a:rPr lang="en-US" sz="2400" b="0" i="1" spc="0" baseline="0" dirty="0">
                <a:latin typeface="Calibri-Italic"/>
              </a:rPr>
              <a:t>vai</a:t>
            </a:r>
            <a:r>
              <a:rPr lang="en-US" sz="2400" b="0" i="1" spc="-54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utu</a:t>
            </a:r>
            <a:r>
              <a:rPr lang="en-US" sz="2400" b="0" i="1" spc="-1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sia</a:t>
            </a:r>
            <a:r>
              <a:rPr lang="en-US" sz="2400" b="0" i="1" spc="-2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  <a:r>
              <a:rPr lang="en-US" sz="2400" b="0" i="1" spc="-10" baseline="0" dirty="0">
                <a:latin typeface="Calibri-Italic"/>
              </a:rPr>
              <a:t>o</a:t>
            </a:r>
            <a:r>
              <a:rPr lang="en-US" sz="2400" b="0" i="1" spc="0" baseline="0" dirty="0">
                <a:latin typeface="Calibri-Italic"/>
              </a:rPr>
              <a:t>saat huomioida</a:t>
            </a:r>
            <a:r>
              <a:rPr lang="en-US" sz="2400" b="0" i="1" spc="-2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ne </a:t>
            </a:r>
          </a:p>
          <a:p>
            <a:pPr marL="47244">
              <a:lnSpc>
                <a:spcPts val="2184"/>
              </a:lnSpc>
            </a:pPr>
            <a:r>
              <a:rPr lang="en-US" sz="2400" b="0" i="1" spc="0" baseline="0" dirty="0">
                <a:latin typeface="Calibri-Italic"/>
              </a:rPr>
              <a:t>oppimisen</a:t>
            </a:r>
            <a:r>
              <a:rPr lang="en-US" sz="2400" b="0" i="1" spc="-1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ohjaamises</a:t>
            </a:r>
            <a:r>
              <a:rPr lang="en-US" sz="2400" b="0" i="1" spc="-13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a. O</a:t>
            </a:r>
            <a:r>
              <a:rPr lang="en-US" sz="2400" b="0" i="1" spc="-13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aat</a:t>
            </a:r>
            <a:r>
              <a:rPr lang="en-US" sz="2400" b="0" i="1" spc="-1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ohja</a:t>
            </a:r>
            <a:r>
              <a:rPr lang="en-US" sz="2400" b="0" i="1" spc="-28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 he</a:t>
            </a:r>
            <a:r>
              <a:rPr lang="en-US" sz="2400" b="0" i="1" spc="-26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eroge</a:t>
            </a:r>
            <a:r>
              <a:rPr lang="en-US" sz="2400" b="0" i="1" spc="-15" baseline="0" dirty="0">
                <a:latin typeface="Calibri-Italic"/>
              </a:rPr>
              <a:t>e</a:t>
            </a:r>
            <a:r>
              <a:rPr lang="en-US" sz="2400" b="0" i="1" spc="0" baseline="0" dirty="0">
                <a:latin typeface="Calibri-Italic"/>
              </a:rPr>
              <a:t>ni</a:t>
            </a:r>
            <a:r>
              <a:rPr lang="en-US" sz="2400" b="0" i="1" spc="-13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iä</a:t>
            </a:r>
            <a:r>
              <a:rPr lang="en-US" sz="2400" b="0" i="1" spc="-3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</a:t>
            </a:r>
            <a:r>
              <a:rPr lang="en-US" sz="2400" b="0" i="1" spc="-10" baseline="0" dirty="0">
                <a:latin typeface="Calibri-Italic"/>
              </a:rPr>
              <a:t>e</a:t>
            </a:r>
            <a:r>
              <a:rPr lang="en-US" sz="2400" b="0" i="1" spc="0" baseline="0" dirty="0">
                <a:latin typeface="Calibri-Italic"/>
              </a:rPr>
              <a:t>tusryhmiä</a:t>
            </a:r>
            <a:r>
              <a:rPr lang="en-US" sz="2400" b="0" i="1" spc="-2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se</a:t>
            </a:r>
            <a:r>
              <a:rPr lang="en-US" sz="2400" b="0" i="1" spc="-86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ä o</a:t>
            </a:r>
            <a:r>
              <a:rPr lang="en-US" sz="2400" b="0" i="1" spc="-10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aat </a:t>
            </a:r>
          </a:p>
          <a:p>
            <a:pPr marL="166116">
              <a:lnSpc>
                <a:spcPts val="2185"/>
              </a:lnSpc>
            </a:pPr>
            <a:r>
              <a:rPr lang="en-US" sz="2400" b="0" i="1" spc="0" baseline="0" dirty="0">
                <a:latin typeface="Calibri-Italic"/>
              </a:rPr>
              <a:t>suunni</a:t>
            </a:r>
            <a:r>
              <a:rPr lang="en-US" sz="2400" b="0" i="1" spc="-18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ella</a:t>
            </a:r>
            <a:r>
              <a:rPr lang="en-US" sz="2400" b="0" i="1" spc="-4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  <a:r>
              <a:rPr lang="en-US" sz="2400" b="0" i="1" spc="-3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o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eu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aa</a:t>
            </a:r>
            <a:r>
              <a:rPr lang="en-US" sz="2400" b="0" i="1" spc="-2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oppimi</a:t>
            </a:r>
            <a:r>
              <a:rPr lang="en-US" sz="2400" b="0" i="1" spc="-28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tila</a:t>
            </a:r>
            <a:r>
              <a:rPr lang="en-US" sz="2400" b="0" i="1" spc="-15" baseline="0" dirty="0">
                <a:latin typeface="Calibri-Italic"/>
              </a:rPr>
              <a:t>n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ei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si</a:t>
            </a:r>
            <a:r>
              <a:rPr lang="en-US" sz="2400" b="0" i="1" spc="-2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en,</a:t>
            </a:r>
            <a:r>
              <a:rPr lang="en-US" sz="2400" b="0" i="1" spc="-2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e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</a:t>
            </a:r>
            <a:r>
              <a:rPr lang="en-US" sz="2400" b="0" i="1" spc="-13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ne</a:t>
            </a:r>
            <a:r>
              <a:rPr lang="en-US" sz="2400" b="0" i="1" spc="-1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va</a:t>
            </a:r>
            <a:r>
              <a:rPr lang="en-US" sz="2400" b="0" i="1" spc="-39" baseline="0" dirty="0">
                <a:latin typeface="Calibri-Italic"/>
              </a:rPr>
              <a:t>h</a:t>
            </a:r>
            <a:r>
              <a:rPr lang="en-US" sz="2400" b="0" i="1" spc="0" baseline="0" dirty="0">
                <a:latin typeface="Calibri-Italic"/>
              </a:rPr>
              <a:t>vi</a:t>
            </a:r>
            <a:r>
              <a:rPr lang="en-US" sz="2400" b="0" i="1" spc="-26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avat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oppilaiden </a:t>
            </a:r>
          </a:p>
          <a:p>
            <a:pPr marL="41147">
              <a:lnSpc>
                <a:spcPts val="2183"/>
              </a:lnSpc>
            </a:pPr>
            <a:r>
              <a:rPr lang="en-US" sz="2400" b="0" i="1" spc="0" baseline="0" dirty="0">
                <a:latin typeface="Calibri-Italic"/>
              </a:rPr>
              <a:t>osallisuu</a:t>
            </a:r>
            <a:r>
              <a:rPr lang="en-US" sz="2400" b="0" i="1" spc="-13" baseline="0" dirty="0">
                <a:latin typeface="Calibri-Italic"/>
              </a:rPr>
              <a:t>t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 ja kiinni</a:t>
            </a:r>
            <a:r>
              <a:rPr lang="en-US" sz="2400" b="0" i="1" spc="-13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tymi</a:t>
            </a:r>
            <a:r>
              <a:rPr lang="en-US" sz="2400" b="0" i="1" spc="-28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ä</a:t>
            </a:r>
            <a:r>
              <a:rPr lang="en-US" sz="2400" b="0" i="1" spc="-1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oppimiseen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  <a:r>
              <a:rPr lang="en-US" sz="2400" b="0" i="1" spc="-8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ouluun.</a:t>
            </a:r>
            <a:r>
              <a:rPr lang="en-US" sz="2400" b="0" i="1" spc="-20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Lisä</a:t>
            </a:r>
            <a:r>
              <a:rPr lang="en-US" sz="2400" b="0" i="1" spc="-20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si </a:t>
            </a:r>
            <a:r>
              <a:rPr lang="en-US" sz="2400" b="0" i="1" spc="-10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inulla on opetus</a:t>
            </a:r>
            <a:r>
              <a:rPr lang="en-US" sz="2400" b="0" i="1" spc="573" baseline="0" dirty="0">
                <a:latin typeface="Calibri-Italic"/>
              </a:rPr>
              <a:t>-</a:t>
            </a:r>
            <a:r>
              <a:rPr lang="en-US" sz="2400" b="0" i="1" spc="0" baseline="0" dirty="0">
                <a:latin typeface="Calibri-Italic"/>
              </a:rPr>
              <a:t>ja </a:t>
            </a:r>
          </a:p>
          <a:p>
            <a:pPr marL="370636">
              <a:lnSpc>
                <a:spcPts val="2184"/>
              </a:lnSpc>
            </a:pPr>
            <a:r>
              <a:rPr lang="en-US" sz="2400" b="0" i="1" spc="0" baseline="0" dirty="0">
                <a:latin typeface="Calibri-Italic"/>
              </a:rPr>
              <a:t>oppimi</a:t>
            </a:r>
            <a:r>
              <a:rPr lang="en-US" sz="2400" b="0" i="1" spc="-23" baseline="0" dirty="0">
                <a:latin typeface="Calibri-Italic"/>
              </a:rPr>
              <a:t>s</a:t>
            </a:r>
            <a:r>
              <a:rPr lang="en-US" sz="2400" b="0" i="1" spc="0" baseline="0" dirty="0">
                <a:latin typeface="Calibri-Italic"/>
              </a:rPr>
              <a:t>tila</a:t>
            </a:r>
            <a:r>
              <a:rPr lang="en-US" sz="2400" b="0" i="1" spc="-18" baseline="0" dirty="0">
                <a:latin typeface="Calibri-Italic"/>
              </a:rPr>
              <a:t>n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eissa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-80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ertyvien</a:t>
            </a:r>
            <a:r>
              <a:rPr lang="en-US" sz="2400" b="0" i="1" spc="-31" baseline="0" dirty="0">
                <a:latin typeface="Calibri-Italic"/>
              </a:rPr>
              <a:t> </a:t>
            </a:r>
            <a:r>
              <a:rPr lang="en-US" sz="2400" b="0" i="1" spc="-80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o</a:t>
            </a:r>
            <a:r>
              <a:rPr lang="en-US" sz="2400" b="0" i="1" spc="-8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emu</a:t>
            </a:r>
            <a:r>
              <a:rPr lang="en-US" sz="2400" b="0" i="1" spc="-28" baseline="0" dirty="0">
                <a:latin typeface="Calibri-Italic"/>
              </a:rPr>
              <a:t>s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en</a:t>
            </a:r>
            <a:r>
              <a:rPr lang="en-US" sz="2400" b="0" i="1" spc="-49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se</a:t>
            </a:r>
            <a:r>
              <a:rPr lang="en-US" sz="2400" b="0" i="1" spc="-83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ä niiden</a:t>
            </a:r>
            <a:r>
              <a:rPr lang="en-US" sz="2400" b="0" i="1" spc="-18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reflek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oinnin</a:t>
            </a:r>
            <a:r>
              <a:rPr lang="en-US" sz="2400" b="0" i="1" spc="-41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ja </a:t>
            </a:r>
            <a:r>
              <a:rPr lang="en-US" sz="2400" b="0" i="1" spc="-26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aidon </a:t>
            </a:r>
          </a:p>
          <a:p>
            <a:pPr marL="2542362">
              <a:lnSpc>
                <a:spcPts val="2183"/>
              </a:lnSpc>
            </a:pPr>
            <a:r>
              <a:rPr lang="en-US" sz="2400" b="0" i="1" spc="0" baseline="0" dirty="0">
                <a:latin typeface="Calibri-Italic"/>
              </a:rPr>
              <a:t>harjoi</a:t>
            </a:r>
            <a:r>
              <a:rPr lang="en-US" sz="2400" b="0" i="1" spc="-26" baseline="0" dirty="0">
                <a:latin typeface="Calibri-Italic"/>
              </a:rPr>
              <a:t>t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elun</a:t>
            </a:r>
            <a:r>
              <a:rPr lang="en-US" sz="2400" b="0" i="1" spc="-31" baseline="0" dirty="0">
                <a:latin typeface="Calibri-Italic"/>
              </a:rPr>
              <a:t> </a:t>
            </a:r>
            <a:r>
              <a:rPr lang="en-US" sz="2400" b="0" i="1" spc="-80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au</a:t>
            </a:r>
            <a:r>
              <a:rPr lang="en-US" sz="2400" b="0" i="1" spc="-20" baseline="0" dirty="0">
                <a:latin typeface="Calibri-Italic"/>
              </a:rPr>
              <a:t>t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 </a:t>
            </a:r>
            <a:r>
              <a:rPr lang="en-US" sz="2400" b="0" i="1" spc="-13" baseline="0" dirty="0">
                <a:latin typeface="Calibri-Italic"/>
              </a:rPr>
              <a:t>r</a:t>
            </a:r>
            <a:r>
              <a:rPr lang="en-US" sz="2400" b="0" i="1" spc="0" baseline="0" dirty="0">
                <a:latin typeface="Calibri-Italic"/>
              </a:rPr>
              <a:t>a</a:t>
            </a:r>
            <a:r>
              <a:rPr lang="en-US" sz="2400" b="0" i="1" spc="-75" baseline="0" dirty="0">
                <a:latin typeface="Calibri-Italic"/>
              </a:rPr>
              <a:t>k</a:t>
            </a:r>
            <a:r>
              <a:rPr lang="en-US" sz="2400" b="0" i="1" spc="0" baseline="0" dirty="0">
                <a:latin typeface="Calibri-Italic"/>
              </a:rPr>
              <a:t>e</a:t>
            </a:r>
            <a:r>
              <a:rPr lang="en-US" sz="2400" b="0" i="1" spc="-15" baseline="0" dirty="0">
                <a:latin typeface="Calibri-Italic"/>
              </a:rPr>
              <a:t>n</a:t>
            </a:r>
            <a:r>
              <a:rPr lang="en-US" sz="2400" b="0" i="1" spc="0" baseline="0" dirty="0">
                <a:latin typeface="Calibri-Italic"/>
              </a:rPr>
              <a:t>tu</a:t>
            </a:r>
            <a:r>
              <a:rPr lang="en-US" sz="2400" b="0" i="1" spc="-10" baseline="0" dirty="0">
                <a:latin typeface="Calibri-Italic"/>
              </a:rPr>
              <a:t>v</a:t>
            </a:r>
            <a:r>
              <a:rPr lang="en-US" sz="2400" b="0" i="1" spc="0" baseline="0" dirty="0">
                <a:latin typeface="Calibri-Italic"/>
              </a:rPr>
              <a:t>aa</a:t>
            </a:r>
            <a:r>
              <a:rPr lang="en-US" sz="2400" b="0" i="1" spc="-36" baseline="0" dirty="0">
                <a:latin typeface="Calibri-Italic"/>
              </a:rPr>
              <a:t> </a:t>
            </a:r>
            <a:r>
              <a:rPr lang="en-US" sz="2400" b="0" i="1" spc="0" baseline="0" dirty="0">
                <a:latin typeface="Calibri-Italic"/>
              </a:rPr>
              <a:t>osaami</a:t>
            </a:r>
            <a:r>
              <a:rPr lang="en-US" sz="2400" b="0" i="1" spc="-23" baseline="0" dirty="0">
                <a:latin typeface="Calibri-Italic"/>
              </a:rPr>
              <a:t>s</a:t>
            </a:r>
            <a:r>
              <a:rPr lang="en-US" sz="2400" b="0" i="1" spc="-31" baseline="0" dirty="0">
                <a:latin typeface="Calibri-Italic"/>
              </a:rPr>
              <a:t>t</a:t>
            </a:r>
            <a:r>
              <a:rPr lang="en-US" sz="2400" b="0" i="1" spc="0" baseline="0" dirty="0">
                <a:latin typeface="Calibri-Italic"/>
              </a:rPr>
              <a:t>a</a:t>
            </a:r>
            <a:r>
              <a:rPr lang="en-US" sz="2604" b="0" i="1" spc="0" baseline="0" dirty="0">
                <a:latin typeface="Calibri-Italic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966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Freeform 203"/>
          <p:cNvSpPr/>
          <p:nvPr/>
        </p:nvSpPr>
        <p:spPr>
          <a:xfrm>
            <a:off x="0" y="-14121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Freeform 204"/>
          <p:cNvSpPr/>
          <p:nvPr/>
        </p:nvSpPr>
        <p:spPr>
          <a:xfrm>
            <a:off x="1346453" y="762762"/>
            <a:ext cx="1595120" cy="5721122"/>
          </a:xfrm>
          <a:custGeom>
            <a:avLst/>
            <a:gdLst/>
            <a:ahLst/>
            <a:cxnLst/>
            <a:rect l="0" t="0" r="0" b="0"/>
            <a:pathLst>
              <a:path w="1595120" h="5721122">
                <a:moveTo>
                  <a:pt x="15241" y="0"/>
                </a:moveTo>
                <a:cubicBezTo>
                  <a:pt x="1595120" y="1579880"/>
                  <a:pt x="1595120" y="4141216"/>
                  <a:pt x="15241" y="5721122"/>
                </a:cubicBezTo>
                <a:lnTo>
                  <a:pt x="0" y="5705844"/>
                </a:lnTo>
                <a:cubicBezTo>
                  <a:pt x="1571372" y="4134486"/>
                  <a:pt x="1571372" y="1586611"/>
                  <a:pt x="0" y="15241"/>
                </a:cubicBezTo>
                <a:close/>
              </a:path>
            </a:pathLst>
          </a:custGeom>
          <a:noFill/>
          <a:ln w="12191" cap="flat" cmpd="sng">
            <a:solidFill>
              <a:srgbClr val="A6A6A6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Freeform 205"/>
          <p:cNvSpPr/>
          <p:nvPr/>
        </p:nvSpPr>
        <p:spPr>
          <a:xfrm>
            <a:off x="1818132" y="993648"/>
            <a:ext cx="9963912" cy="751332"/>
          </a:xfrm>
          <a:custGeom>
            <a:avLst/>
            <a:gdLst/>
            <a:ahLst/>
            <a:cxnLst/>
            <a:rect l="0" t="0" r="0" b="0"/>
            <a:pathLst>
              <a:path w="9963912" h="751332">
                <a:moveTo>
                  <a:pt x="0" y="751332"/>
                </a:moveTo>
                <a:lnTo>
                  <a:pt x="9963912" y="751332"/>
                </a:lnTo>
                <a:lnTo>
                  <a:pt x="9963912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solidFill>
            <a:srgbClr val="ED7D31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Freeform 206"/>
          <p:cNvSpPr/>
          <p:nvPr/>
        </p:nvSpPr>
        <p:spPr>
          <a:xfrm>
            <a:off x="1818132" y="993648"/>
            <a:ext cx="9963912" cy="751332"/>
          </a:xfrm>
          <a:custGeom>
            <a:avLst/>
            <a:gdLst/>
            <a:ahLst/>
            <a:cxnLst/>
            <a:rect l="0" t="0" r="0" b="0"/>
            <a:pathLst>
              <a:path w="9963912" h="751332">
                <a:moveTo>
                  <a:pt x="0" y="751332"/>
                </a:moveTo>
                <a:lnTo>
                  <a:pt x="9963912" y="751332"/>
                </a:lnTo>
                <a:lnTo>
                  <a:pt x="9963912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noFill/>
          <a:ln w="12191" cap="flat" cmpd="sng">
            <a:solidFill>
              <a:srgbClr val="FFFFF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Freeform 207"/>
          <p:cNvSpPr/>
          <p:nvPr/>
        </p:nvSpPr>
        <p:spPr>
          <a:xfrm>
            <a:off x="1348739" y="899160"/>
            <a:ext cx="938784" cy="940308"/>
          </a:xfrm>
          <a:custGeom>
            <a:avLst/>
            <a:gdLst/>
            <a:ahLst/>
            <a:cxnLst/>
            <a:rect l="0" t="0" r="0" b="0"/>
            <a:pathLst>
              <a:path w="938784" h="940308">
                <a:moveTo>
                  <a:pt x="0" y="470155"/>
                </a:moveTo>
                <a:cubicBezTo>
                  <a:pt x="0" y="210439"/>
                  <a:pt x="210186" y="0"/>
                  <a:pt x="469393" y="0"/>
                </a:cubicBezTo>
                <a:cubicBezTo>
                  <a:pt x="728600" y="0"/>
                  <a:pt x="938784" y="210439"/>
                  <a:pt x="938784" y="470155"/>
                </a:cubicBezTo>
                <a:cubicBezTo>
                  <a:pt x="938784" y="729869"/>
                  <a:pt x="728600" y="940308"/>
                  <a:pt x="469393" y="940308"/>
                </a:cubicBezTo>
                <a:cubicBezTo>
                  <a:pt x="210186" y="940308"/>
                  <a:pt x="0" y="729869"/>
                  <a:pt x="0" y="470155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Freeform 208"/>
          <p:cNvSpPr/>
          <p:nvPr/>
        </p:nvSpPr>
        <p:spPr>
          <a:xfrm>
            <a:off x="1348739" y="899160"/>
            <a:ext cx="938784" cy="940308"/>
          </a:xfrm>
          <a:custGeom>
            <a:avLst/>
            <a:gdLst/>
            <a:ahLst/>
            <a:cxnLst/>
            <a:rect l="0" t="0" r="0" b="0"/>
            <a:pathLst>
              <a:path w="938784" h="940308">
                <a:moveTo>
                  <a:pt x="0" y="470155"/>
                </a:moveTo>
                <a:cubicBezTo>
                  <a:pt x="0" y="210439"/>
                  <a:pt x="210186" y="0"/>
                  <a:pt x="469393" y="0"/>
                </a:cubicBezTo>
                <a:cubicBezTo>
                  <a:pt x="728600" y="0"/>
                  <a:pt x="938784" y="210439"/>
                  <a:pt x="938784" y="470155"/>
                </a:cubicBezTo>
                <a:cubicBezTo>
                  <a:pt x="938784" y="729869"/>
                  <a:pt x="728600" y="940308"/>
                  <a:pt x="469393" y="940308"/>
                </a:cubicBezTo>
                <a:cubicBezTo>
                  <a:pt x="210186" y="940308"/>
                  <a:pt x="0" y="729869"/>
                  <a:pt x="0" y="470155"/>
                </a:cubicBezTo>
                <a:close/>
              </a:path>
            </a:pathLst>
          </a:custGeom>
          <a:noFill/>
          <a:ln w="12191" cap="flat" cmpd="sng">
            <a:solidFill>
              <a:srgbClr val="ED7D31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Freeform 209"/>
          <p:cNvSpPr/>
          <p:nvPr/>
        </p:nvSpPr>
        <p:spPr>
          <a:xfrm>
            <a:off x="2356104" y="2119885"/>
            <a:ext cx="9425940" cy="752856"/>
          </a:xfrm>
          <a:custGeom>
            <a:avLst/>
            <a:gdLst/>
            <a:ahLst/>
            <a:cxnLst/>
            <a:rect l="0" t="0" r="0" b="0"/>
            <a:pathLst>
              <a:path w="9425940" h="752856">
                <a:moveTo>
                  <a:pt x="0" y="752856"/>
                </a:moveTo>
                <a:lnTo>
                  <a:pt x="9425940" y="752856"/>
                </a:lnTo>
                <a:lnTo>
                  <a:pt x="9425940" y="0"/>
                </a:lnTo>
                <a:lnTo>
                  <a:pt x="0" y="0"/>
                </a:lnTo>
                <a:lnTo>
                  <a:pt x="0" y="752856"/>
                </a:lnTo>
                <a:close/>
              </a:path>
            </a:pathLst>
          </a:custGeom>
          <a:solidFill>
            <a:srgbClr val="D87A51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Freeform 210"/>
          <p:cNvSpPr/>
          <p:nvPr/>
        </p:nvSpPr>
        <p:spPr>
          <a:xfrm>
            <a:off x="2356104" y="2119885"/>
            <a:ext cx="9425940" cy="752856"/>
          </a:xfrm>
          <a:custGeom>
            <a:avLst/>
            <a:gdLst/>
            <a:ahLst/>
            <a:cxnLst/>
            <a:rect l="0" t="0" r="0" b="0"/>
            <a:pathLst>
              <a:path w="9425940" h="752856">
                <a:moveTo>
                  <a:pt x="0" y="752856"/>
                </a:moveTo>
                <a:lnTo>
                  <a:pt x="9425940" y="752856"/>
                </a:lnTo>
                <a:lnTo>
                  <a:pt x="9425940" y="0"/>
                </a:lnTo>
                <a:lnTo>
                  <a:pt x="0" y="0"/>
                </a:lnTo>
                <a:lnTo>
                  <a:pt x="0" y="752856"/>
                </a:lnTo>
                <a:close/>
              </a:path>
            </a:pathLst>
          </a:custGeom>
          <a:noFill/>
          <a:ln w="12191" cap="flat" cmpd="sng">
            <a:solidFill>
              <a:srgbClr val="FFFFF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Freeform 211"/>
          <p:cNvSpPr/>
          <p:nvPr/>
        </p:nvSpPr>
        <p:spPr>
          <a:xfrm>
            <a:off x="1886711" y="2026921"/>
            <a:ext cx="940309" cy="938783"/>
          </a:xfrm>
          <a:custGeom>
            <a:avLst/>
            <a:gdLst/>
            <a:ahLst/>
            <a:cxnLst/>
            <a:rect l="0" t="0" r="0" b="0"/>
            <a:pathLst>
              <a:path w="940309" h="938783">
                <a:moveTo>
                  <a:pt x="0" y="469391"/>
                </a:moveTo>
                <a:cubicBezTo>
                  <a:pt x="0" y="210184"/>
                  <a:pt x="210440" y="0"/>
                  <a:pt x="470155" y="0"/>
                </a:cubicBezTo>
                <a:cubicBezTo>
                  <a:pt x="729869" y="0"/>
                  <a:pt x="940309" y="210184"/>
                  <a:pt x="940309" y="469391"/>
                </a:cubicBezTo>
                <a:cubicBezTo>
                  <a:pt x="940309" y="728599"/>
                  <a:pt x="729869" y="938783"/>
                  <a:pt x="470155" y="938783"/>
                </a:cubicBezTo>
                <a:cubicBezTo>
                  <a:pt x="210440" y="938783"/>
                  <a:pt x="0" y="728599"/>
                  <a:pt x="0" y="469391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Freeform 212"/>
          <p:cNvSpPr/>
          <p:nvPr/>
        </p:nvSpPr>
        <p:spPr>
          <a:xfrm>
            <a:off x="1886711" y="2026921"/>
            <a:ext cx="940309" cy="938783"/>
          </a:xfrm>
          <a:custGeom>
            <a:avLst/>
            <a:gdLst/>
            <a:ahLst/>
            <a:cxnLst/>
            <a:rect l="0" t="0" r="0" b="0"/>
            <a:pathLst>
              <a:path w="940309" h="938783">
                <a:moveTo>
                  <a:pt x="0" y="469391"/>
                </a:moveTo>
                <a:cubicBezTo>
                  <a:pt x="0" y="210184"/>
                  <a:pt x="210440" y="0"/>
                  <a:pt x="470155" y="0"/>
                </a:cubicBezTo>
                <a:cubicBezTo>
                  <a:pt x="729869" y="0"/>
                  <a:pt x="940309" y="210184"/>
                  <a:pt x="940309" y="469391"/>
                </a:cubicBezTo>
                <a:cubicBezTo>
                  <a:pt x="940309" y="728599"/>
                  <a:pt x="729869" y="938783"/>
                  <a:pt x="470155" y="938783"/>
                </a:cubicBezTo>
                <a:cubicBezTo>
                  <a:pt x="210440" y="938783"/>
                  <a:pt x="0" y="728599"/>
                  <a:pt x="0" y="469391"/>
                </a:cubicBezTo>
                <a:close/>
              </a:path>
            </a:pathLst>
          </a:custGeom>
          <a:noFill/>
          <a:ln w="12191" cap="flat" cmpd="sng">
            <a:solidFill>
              <a:srgbClr val="D87A51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Freeform 213"/>
          <p:cNvSpPr/>
          <p:nvPr/>
        </p:nvSpPr>
        <p:spPr>
          <a:xfrm>
            <a:off x="2522220" y="3247645"/>
            <a:ext cx="9259824" cy="751332"/>
          </a:xfrm>
          <a:custGeom>
            <a:avLst/>
            <a:gdLst/>
            <a:ahLst/>
            <a:cxnLst/>
            <a:rect l="0" t="0" r="0" b="0"/>
            <a:pathLst>
              <a:path w="9259824" h="751332">
                <a:moveTo>
                  <a:pt x="0" y="751332"/>
                </a:moveTo>
                <a:lnTo>
                  <a:pt x="9259824" y="751332"/>
                </a:lnTo>
                <a:lnTo>
                  <a:pt x="9259824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solidFill>
            <a:srgbClr val="C48170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Freeform 214"/>
          <p:cNvSpPr/>
          <p:nvPr/>
        </p:nvSpPr>
        <p:spPr>
          <a:xfrm>
            <a:off x="2522220" y="3247645"/>
            <a:ext cx="9259824" cy="751332"/>
          </a:xfrm>
          <a:custGeom>
            <a:avLst/>
            <a:gdLst/>
            <a:ahLst/>
            <a:cxnLst/>
            <a:rect l="0" t="0" r="0" b="0"/>
            <a:pathLst>
              <a:path w="9259824" h="751332">
                <a:moveTo>
                  <a:pt x="0" y="751332"/>
                </a:moveTo>
                <a:lnTo>
                  <a:pt x="9259824" y="751332"/>
                </a:lnTo>
                <a:lnTo>
                  <a:pt x="9259824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noFill/>
          <a:ln w="12191" cap="flat" cmpd="sng">
            <a:solidFill>
              <a:srgbClr val="FFFFF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Freeform 215"/>
          <p:cNvSpPr/>
          <p:nvPr/>
        </p:nvSpPr>
        <p:spPr>
          <a:xfrm>
            <a:off x="2052827" y="3153156"/>
            <a:ext cx="938784" cy="940309"/>
          </a:xfrm>
          <a:custGeom>
            <a:avLst/>
            <a:gdLst/>
            <a:ahLst/>
            <a:cxnLst/>
            <a:rect l="0" t="0" r="0" b="0"/>
            <a:pathLst>
              <a:path w="938784" h="940309">
                <a:moveTo>
                  <a:pt x="0" y="470155"/>
                </a:moveTo>
                <a:cubicBezTo>
                  <a:pt x="0" y="210440"/>
                  <a:pt x="210186" y="0"/>
                  <a:pt x="469393" y="0"/>
                </a:cubicBezTo>
                <a:cubicBezTo>
                  <a:pt x="728599" y="0"/>
                  <a:pt x="938784" y="210440"/>
                  <a:pt x="938784" y="470155"/>
                </a:cubicBezTo>
                <a:cubicBezTo>
                  <a:pt x="938784" y="729869"/>
                  <a:pt x="728599" y="940309"/>
                  <a:pt x="469393" y="940309"/>
                </a:cubicBezTo>
                <a:cubicBezTo>
                  <a:pt x="210186" y="940309"/>
                  <a:pt x="0" y="729869"/>
                  <a:pt x="0" y="470155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Freeform 216"/>
          <p:cNvSpPr/>
          <p:nvPr/>
        </p:nvSpPr>
        <p:spPr>
          <a:xfrm>
            <a:off x="2052827" y="3153156"/>
            <a:ext cx="938784" cy="940309"/>
          </a:xfrm>
          <a:custGeom>
            <a:avLst/>
            <a:gdLst/>
            <a:ahLst/>
            <a:cxnLst/>
            <a:rect l="0" t="0" r="0" b="0"/>
            <a:pathLst>
              <a:path w="938784" h="940309">
                <a:moveTo>
                  <a:pt x="0" y="470155"/>
                </a:moveTo>
                <a:cubicBezTo>
                  <a:pt x="0" y="210440"/>
                  <a:pt x="210186" y="0"/>
                  <a:pt x="469393" y="0"/>
                </a:cubicBezTo>
                <a:cubicBezTo>
                  <a:pt x="728599" y="0"/>
                  <a:pt x="938784" y="210440"/>
                  <a:pt x="938784" y="470155"/>
                </a:cubicBezTo>
                <a:cubicBezTo>
                  <a:pt x="938784" y="729869"/>
                  <a:pt x="728599" y="940309"/>
                  <a:pt x="469393" y="940309"/>
                </a:cubicBezTo>
                <a:cubicBezTo>
                  <a:pt x="210186" y="940309"/>
                  <a:pt x="0" y="729869"/>
                  <a:pt x="0" y="470155"/>
                </a:cubicBezTo>
                <a:close/>
              </a:path>
            </a:pathLst>
          </a:custGeom>
          <a:noFill/>
          <a:ln w="12191" cap="flat" cmpd="sng">
            <a:solidFill>
              <a:srgbClr val="C4817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Freeform 217"/>
          <p:cNvSpPr/>
          <p:nvPr/>
        </p:nvSpPr>
        <p:spPr>
          <a:xfrm>
            <a:off x="2356104" y="4375404"/>
            <a:ext cx="9425940" cy="751332"/>
          </a:xfrm>
          <a:custGeom>
            <a:avLst/>
            <a:gdLst/>
            <a:ahLst/>
            <a:cxnLst/>
            <a:rect l="0" t="0" r="0" b="0"/>
            <a:pathLst>
              <a:path w="9425940" h="751332">
                <a:moveTo>
                  <a:pt x="0" y="751332"/>
                </a:moveTo>
                <a:lnTo>
                  <a:pt x="9425940" y="751332"/>
                </a:lnTo>
                <a:lnTo>
                  <a:pt x="9425940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solidFill>
            <a:srgbClr val="B4908B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Freeform 218"/>
          <p:cNvSpPr/>
          <p:nvPr/>
        </p:nvSpPr>
        <p:spPr>
          <a:xfrm>
            <a:off x="2356104" y="4375404"/>
            <a:ext cx="9425940" cy="751332"/>
          </a:xfrm>
          <a:custGeom>
            <a:avLst/>
            <a:gdLst/>
            <a:ahLst/>
            <a:cxnLst/>
            <a:rect l="0" t="0" r="0" b="0"/>
            <a:pathLst>
              <a:path w="9425940" h="751332">
                <a:moveTo>
                  <a:pt x="0" y="751332"/>
                </a:moveTo>
                <a:lnTo>
                  <a:pt x="9425940" y="751332"/>
                </a:lnTo>
                <a:lnTo>
                  <a:pt x="9425940" y="0"/>
                </a:lnTo>
                <a:lnTo>
                  <a:pt x="0" y="0"/>
                </a:lnTo>
                <a:lnTo>
                  <a:pt x="0" y="751332"/>
                </a:lnTo>
                <a:close/>
              </a:path>
            </a:pathLst>
          </a:custGeom>
          <a:noFill/>
          <a:ln w="12191" cap="flat" cmpd="sng">
            <a:solidFill>
              <a:srgbClr val="FFFFF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Freeform 219"/>
          <p:cNvSpPr/>
          <p:nvPr/>
        </p:nvSpPr>
        <p:spPr>
          <a:xfrm>
            <a:off x="1886711" y="4280917"/>
            <a:ext cx="940309" cy="940307"/>
          </a:xfrm>
          <a:custGeom>
            <a:avLst/>
            <a:gdLst/>
            <a:ahLst/>
            <a:cxnLst/>
            <a:rect l="0" t="0" r="0" b="0"/>
            <a:pathLst>
              <a:path w="940309" h="940307">
                <a:moveTo>
                  <a:pt x="0" y="470154"/>
                </a:moveTo>
                <a:cubicBezTo>
                  <a:pt x="0" y="210438"/>
                  <a:pt x="210440" y="0"/>
                  <a:pt x="470155" y="0"/>
                </a:cubicBezTo>
                <a:cubicBezTo>
                  <a:pt x="729869" y="0"/>
                  <a:pt x="940309" y="210438"/>
                  <a:pt x="940309" y="470154"/>
                </a:cubicBezTo>
                <a:cubicBezTo>
                  <a:pt x="940309" y="729869"/>
                  <a:pt x="729869" y="940307"/>
                  <a:pt x="470155" y="940307"/>
                </a:cubicBezTo>
                <a:cubicBezTo>
                  <a:pt x="210440" y="940307"/>
                  <a:pt x="0" y="729869"/>
                  <a:pt x="0" y="470154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Freeform 220"/>
          <p:cNvSpPr/>
          <p:nvPr/>
        </p:nvSpPr>
        <p:spPr>
          <a:xfrm>
            <a:off x="1886711" y="4280917"/>
            <a:ext cx="940309" cy="940307"/>
          </a:xfrm>
          <a:custGeom>
            <a:avLst/>
            <a:gdLst/>
            <a:ahLst/>
            <a:cxnLst/>
            <a:rect l="0" t="0" r="0" b="0"/>
            <a:pathLst>
              <a:path w="940309" h="940307">
                <a:moveTo>
                  <a:pt x="0" y="470154"/>
                </a:moveTo>
                <a:cubicBezTo>
                  <a:pt x="0" y="210438"/>
                  <a:pt x="210440" y="0"/>
                  <a:pt x="470155" y="0"/>
                </a:cubicBezTo>
                <a:cubicBezTo>
                  <a:pt x="729869" y="0"/>
                  <a:pt x="940309" y="210438"/>
                  <a:pt x="940309" y="470154"/>
                </a:cubicBezTo>
                <a:cubicBezTo>
                  <a:pt x="940309" y="729869"/>
                  <a:pt x="729869" y="940307"/>
                  <a:pt x="470155" y="940307"/>
                </a:cubicBezTo>
                <a:cubicBezTo>
                  <a:pt x="210440" y="940307"/>
                  <a:pt x="0" y="729869"/>
                  <a:pt x="0" y="470154"/>
                </a:cubicBezTo>
                <a:close/>
              </a:path>
            </a:pathLst>
          </a:custGeom>
          <a:noFill/>
          <a:ln w="12191" cap="flat" cmpd="sng">
            <a:solidFill>
              <a:srgbClr val="B4908B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Freeform 221"/>
          <p:cNvSpPr/>
          <p:nvPr/>
        </p:nvSpPr>
        <p:spPr>
          <a:xfrm>
            <a:off x="1818132" y="5501641"/>
            <a:ext cx="9963912" cy="752855"/>
          </a:xfrm>
          <a:custGeom>
            <a:avLst/>
            <a:gdLst/>
            <a:ahLst/>
            <a:cxnLst/>
            <a:rect l="0" t="0" r="0" b="0"/>
            <a:pathLst>
              <a:path w="9963912" h="752855">
                <a:moveTo>
                  <a:pt x="0" y="752855"/>
                </a:moveTo>
                <a:lnTo>
                  <a:pt x="9963912" y="752855"/>
                </a:lnTo>
                <a:lnTo>
                  <a:pt x="9963912" y="0"/>
                </a:lnTo>
                <a:lnTo>
                  <a:pt x="0" y="0"/>
                </a:lnTo>
                <a:lnTo>
                  <a:pt x="0" y="752855"/>
                </a:lnTo>
                <a:close/>
              </a:path>
            </a:pathLst>
          </a:custGeom>
          <a:solidFill>
            <a:srgbClr val="A6A6A6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Freeform 222"/>
          <p:cNvSpPr/>
          <p:nvPr/>
        </p:nvSpPr>
        <p:spPr>
          <a:xfrm>
            <a:off x="1818132" y="5501641"/>
            <a:ext cx="9963912" cy="752855"/>
          </a:xfrm>
          <a:custGeom>
            <a:avLst/>
            <a:gdLst/>
            <a:ahLst/>
            <a:cxnLst/>
            <a:rect l="0" t="0" r="0" b="0"/>
            <a:pathLst>
              <a:path w="9963912" h="752855">
                <a:moveTo>
                  <a:pt x="0" y="752855"/>
                </a:moveTo>
                <a:lnTo>
                  <a:pt x="9963912" y="752855"/>
                </a:lnTo>
                <a:lnTo>
                  <a:pt x="9963912" y="0"/>
                </a:lnTo>
                <a:lnTo>
                  <a:pt x="0" y="0"/>
                </a:lnTo>
                <a:lnTo>
                  <a:pt x="0" y="752855"/>
                </a:lnTo>
                <a:close/>
              </a:path>
            </a:pathLst>
          </a:custGeom>
          <a:noFill/>
          <a:ln w="12191" cap="flat" cmpd="sng">
            <a:solidFill>
              <a:srgbClr val="FFFFFF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Freeform 223"/>
          <p:cNvSpPr/>
          <p:nvPr/>
        </p:nvSpPr>
        <p:spPr>
          <a:xfrm>
            <a:off x="1348739" y="5408676"/>
            <a:ext cx="938784" cy="938784"/>
          </a:xfrm>
          <a:custGeom>
            <a:avLst/>
            <a:gdLst/>
            <a:ahLst/>
            <a:cxnLst/>
            <a:rect l="0" t="0" r="0" b="0"/>
            <a:pathLst>
              <a:path w="938784" h="938784">
                <a:moveTo>
                  <a:pt x="0" y="469392"/>
                </a:moveTo>
                <a:cubicBezTo>
                  <a:pt x="0" y="210160"/>
                  <a:pt x="210186" y="0"/>
                  <a:pt x="469393" y="0"/>
                </a:cubicBezTo>
                <a:cubicBezTo>
                  <a:pt x="728600" y="0"/>
                  <a:pt x="938784" y="210160"/>
                  <a:pt x="938784" y="469392"/>
                </a:cubicBezTo>
                <a:cubicBezTo>
                  <a:pt x="938784" y="728625"/>
                  <a:pt x="728600" y="938784"/>
                  <a:pt x="469393" y="938784"/>
                </a:cubicBezTo>
                <a:cubicBezTo>
                  <a:pt x="210186" y="938784"/>
                  <a:pt x="0" y="728625"/>
                  <a:pt x="0" y="469392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191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Freeform 224"/>
          <p:cNvSpPr/>
          <p:nvPr/>
        </p:nvSpPr>
        <p:spPr>
          <a:xfrm>
            <a:off x="1348739" y="5408676"/>
            <a:ext cx="938784" cy="938784"/>
          </a:xfrm>
          <a:custGeom>
            <a:avLst/>
            <a:gdLst/>
            <a:ahLst/>
            <a:cxnLst/>
            <a:rect l="0" t="0" r="0" b="0"/>
            <a:pathLst>
              <a:path w="938784" h="938784">
                <a:moveTo>
                  <a:pt x="0" y="469392"/>
                </a:moveTo>
                <a:cubicBezTo>
                  <a:pt x="0" y="210160"/>
                  <a:pt x="210186" y="0"/>
                  <a:pt x="469393" y="0"/>
                </a:cubicBezTo>
                <a:cubicBezTo>
                  <a:pt x="728600" y="0"/>
                  <a:pt x="938784" y="210160"/>
                  <a:pt x="938784" y="469392"/>
                </a:cubicBezTo>
                <a:cubicBezTo>
                  <a:pt x="938784" y="728625"/>
                  <a:pt x="728600" y="938784"/>
                  <a:pt x="469393" y="938784"/>
                </a:cubicBezTo>
                <a:cubicBezTo>
                  <a:pt x="210186" y="938784"/>
                  <a:pt x="0" y="728625"/>
                  <a:pt x="0" y="469392"/>
                </a:cubicBezTo>
                <a:close/>
              </a:path>
            </a:pathLst>
          </a:custGeom>
          <a:noFill/>
          <a:ln w="12191" cap="flat" cmpd="sng">
            <a:solidFill>
              <a:srgbClr val="A6A6A6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Rectangle 225"/>
          <p:cNvSpPr/>
          <p:nvPr/>
        </p:nvSpPr>
        <p:spPr>
          <a:xfrm>
            <a:off x="1212494" y="271628"/>
            <a:ext cx="9527499" cy="38038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Nykyisen perusopetu</a:t>
            </a:r>
            <a:r>
              <a:rPr kumimoji="0" lang="en-US" sz="2495" b="0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k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sen op</a:t>
            </a:r>
            <a:r>
              <a:rPr kumimoji="0" lang="en-US" sz="2495" b="0" i="0" u="none" strike="noStrike" kern="0" cap="none" spc="-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e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tu</a:t>
            </a:r>
            <a:r>
              <a:rPr kumimoji="0" lang="en-US" sz="2495" b="0" i="0" u="none" strike="noStrike" kern="0" cap="none" spc="-12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s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suunni</a:t>
            </a:r>
            <a:r>
              <a:rPr kumimoji="0" lang="en-US" sz="2495" b="0" i="0" u="none" strike="noStrike" kern="0" cap="none" spc="-3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t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elman (POPS 2014) oppimis</a:t>
            </a:r>
            <a:r>
              <a:rPr kumimoji="0" lang="en-US" sz="2495" b="0" i="0" u="none" strike="noStrike" kern="0" cap="none" spc="-4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k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äsit</a:t>
            </a:r>
            <a:r>
              <a:rPr kumimoji="0" lang="en-US" sz="2495" b="0" i="0" u="none" strike="noStrike" kern="0" cap="none" spc="-32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y</a:t>
            </a:r>
            <a:r>
              <a:rPr kumimoji="0" lang="en-US" sz="24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-Light"/>
              </a:rPr>
              <a:t>s</a:t>
            </a:r>
          </a:p>
        </p:txBody>
      </p:sp>
      <p:sp>
        <p:nvSpPr>
          <p:cNvPr id="227" name="Rectangle 227"/>
          <p:cNvSpPr/>
          <p:nvPr/>
        </p:nvSpPr>
        <p:spPr>
          <a:xfrm>
            <a:off x="2415285" y="1075157"/>
            <a:ext cx="9555042" cy="583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Oppilas on 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</a:t>
            </a:r>
            <a:r>
              <a:rPr kumimoji="0" lang="en-US" sz="1895" b="1" i="0" u="none" strike="noStrike" kern="0" cap="none" spc="-11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tiivinen 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oimija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, jo</a:t>
            </a:r>
            <a:r>
              <a:rPr kumimoji="0" lang="en-US" sz="1895" b="0" i="0" u="none" strike="noStrike" kern="0" cap="none" spc="-3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oppii ase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amaan </a:t>
            </a:r>
            <a:r>
              <a:rPr kumimoji="0" lang="en-US" sz="1895" b="0" i="0" u="none" strike="noStrike" kern="0" cap="none" spc="-1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-3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1895" b="0" i="0" u="none" strike="noStrike" kern="0" cap="none" spc="-17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ja </a:t>
            </a:r>
            <a:r>
              <a:rPr kumimoji="0" lang="en-US" sz="1895" b="0" i="0" u="none" strike="noStrike" kern="0" cap="none" spc="-3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r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at</a:t>
            </a:r>
            <a:r>
              <a:rPr kumimoji="0" lang="en-US" sz="1895" b="0" i="0" u="none" strike="noStrike" kern="0" cap="none" spc="-3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aisemaan </a:t>
            </a:r>
            <a:r>
              <a:rPr kumimoji="0" lang="en-US" sz="1895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on</a:t>
            </a:r>
            <a:r>
              <a:rPr kumimoji="0" lang="en-US" sz="1895" b="0" i="0" u="none" strike="noStrike" kern="0" cap="none" spc="-17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g</a:t>
            </a:r>
            <a:r>
              <a:rPr kumimoji="0" lang="en-US" sz="1895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elmia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en-US" sz="1895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se</a:t>
            </a:r>
            <a:r>
              <a:rPr kumimoji="0" lang="en-US" sz="1895" b="1" i="0" u="none" strike="noStrike" kern="0" cap="none" spc="-22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ä</a:t>
            </a:r>
            <a:r>
              <a:rPr kumimoji="0" lang="en-US" sz="1895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 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itsenäise</a:t>
            </a:r>
            <a:r>
              <a:rPr kumimoji="0" lang="en-US" sz="1895" b="1" i="0" u="none" strike="noStrike" kern="0" cap="none" spc="-24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ti</a:t>
            </a:r>
            <a:r>
              <a:rPr kumimoji="0" lang="en-US" sz="1895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 </a:t>
            </a:r>
            <a:r>
              <a:rPr kumimoji="0" lang="en-US" sz="1895" b="1" i="0" u="none" strike="noStrike" kern="0" cap="none" spc="-11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ä yhdessä muiden 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anssa</a:t>
            </a:r>
          </a:p>
        </p:txBody>
      </p:sp>
      <p:sp>
        <p:nvSpPr>
          <p:cNvPr id="229" name="Rectangle 229"/>
          <p:cNvSpPr/>
          <p:nvPr/>
        </p:nvSpPr>
        <p:spPr>
          <a:xfrm>
            <a:off x="2953766" y="2202663"/>
            <a:ext cx="7865857" cy="55412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M</a:t>
            </a:r>
            <a:r>
              <a:rPr kumimoji="0" lang="en-US" sz="1895" b="1" i="0" u="none" strike="noStrike" kern="0" cap="none" spc="-2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y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ön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eiset</a:t>
            </a:r>
            <a:r>
              <a:rPr kumimoji="0" lang="en-US" sz="1895" b="1" i="0" u="none" strike="noStrike" kern="0" cap="none" spc="-11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 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tunne</a:t>
            </a:r>
            <a:r>
              <a:rPr kumimoji="0" lang="en-US" sz="1895" b="1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</a:t>
            </a:r>
            <a:r>
              <a:rPr kumimoji="0" lang="en-US" sz="1895" b="1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emukset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,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ilo ja uu</a:t>
            </a:r>
            <a:r>
              <a:rPr kumimoji="0" lang="en-US" sz="1895" b="0" i="0" u="none" strike="noStrike" kern="0" cap="none" spc="-1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lu</a:t>
            </a:r>
            <a:r>
              <a:rPr kumimoji="0" lang="en-US" sz="1895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oimi</a:t>
            </a:r>
            <a:r>
              <a:rPr kumimoji="0" lang="en-US" sz="1895" b="0" i="0" u="none" strike="noStrike" kern="0" cap="none" spc="-11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edi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-3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ä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ät oppimi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ja </a:t>
            </a:r>
          </a:p>
          <a:p>
            <a:pPr marL="0" marR="0" lvl="0" indent="0" defTabSz="914400" eaLnBrk="1" fontAlgn="auto" latinLnBrk="0" hangingPunct="1">
              <a:lnSpc>
                <a:spcPts val="208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inno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-3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at </a:t>
            </a:r>
            <a:r>
              <a:rPr kumimoji="0" lang="en-US" sz="1895" b="0" i="0" u="none" strike="noStrike" kern="0" cap="none" spc="-5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ehi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ämään omaa osaami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a.</a:t>
            </a:r>
          </a:p>
        </p:txBody>
      </p:sp>
      <p:sp>
        <p:nvSpPr>
          <p:cNvPr id="230" name="Rectangle 230"/>
          <p:cNvSpPr/>
          <p:nvPr/>
        </p:nvSpPr>
        <p:spPr>
          <a:xfrm>
            <a:off x="3119373" y="3330042"/>
            <a:ext cx="8682249" cy="58323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Oppiminen 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apa</a:t>
            </a:r>
            <a:r>
              <a:rPr kumimoji="0" lang="en-US" sz="1895" b="0" i="0" u="none" strike="noStrike" kern="0" cap="none" spc="-11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h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tuu 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vuo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r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v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ai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utuksessa 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oi</a:t>
            </a:r>
            <a:r>
              <a:rPr kumimoji="0" lang="en-US" sz="1895" b="0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en oppilaiden, ai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ui</a:t>
            </a:r>
            <a:r>
              <a:rPr kumimoji="0" lang="en-US" sz="1895" b="0" i="0" u="none" strike="noStrike" kern="0" cap="none" spc="-2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en ja </a:t>
            </a:r>
            <a:r>
              <a:rPr kumimoji="0" lang="en-US" sz="1895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eri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en-US" sz="1895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yh</a:t>
            </a:r>
            <a:r>
              <a:rPr kumimoji="0" lang="en-US" sz="1895" b="0" i="0" u="none" strike="noStrike" kern="0" cap="none" spc="-22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eisö</a:t>
            </a:r>
            <a:r>
              <a:rPr kumimoji="0" lang="en-US" sz="1895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-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jen</a:t>
            </a:r>
            <a:r>
              <a:rPr kumimoji="0" lang="en-US" sz="1895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en-US" sz="1895" b="0" i="0" u="none" strike="noStrike" kern="0" cap="none" spc="-34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anssa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.</a:t>
            </a:r>
          </a:p>
        </p:txBody>
      </p:sp>
      <p:sp>
        <p:nvSpPr>
          <p:cNvPr id="231" name="Rectangle 231"/>
          <p:cNvSpPr/>
          <p:nvPr/>
        </p:nvSpPr>
        <p:spPr>
          <a:xfrm>
            <a:off x="2953766" y="4457548"/>
            <a:ext cx="7910035" cy="55412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Oppiminen on yksin ja 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yhdessä 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</a:t>
            </a:r>
            <a:r>
              <a:rPr kumimoji="0" lang="en-US" sz="1895" b="1" i="0" u="none" strike="noStrike" kern="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emi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ä, aj</a:t>
            </a:r>
            <a:r>
              <a:rPr kumimoji="0" lang="en-US" sz="1895" b="1" i="0" u="none" strike="noStrike" kern="0" cap="none" spc="-17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elemi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a, suunni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elua ja näiden </a:t>
            </a:r>
          </a:p>
          <a:p>
            <a:pPr marL="0" marR="0" lvl="0" indent="0" defTabSz="914400" eaLnBrk="1" fontAlgn="auto" latinLnBrk="0" hangingPunct="1">
              <a:lnSpc>
                <a:spcPts val="208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p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r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osessien monipuoli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 arvioimi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st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</a:t>
            </a:r>
          </a:p>
        </p:txBody>
      </p:sp>
      <p:sp>
        <p:nvSpPr>
          <p:cNvPr id="232" name="Rectangle 232"/>
          <p:cNvSpPr/>
          <p:nvPr/>
        </p:nvSpPr>
        <p:spPr>
          <a:xfrm>
            <a:off x="2415285" y="5585003"/>
            <a:ext cx="9579995" cy="56092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-37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os</a:t>
            </a:r>
            <a:r>
              <a:rPr kumimoji="0" lang="en-US" sz="1895" b="0" i="0" u="none" strike="noStrike" kern="0" cap="none" spc="-3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oppilaan minä</a:t>
            </a:r>
            <a:r>
              <a:rPr kumimoji="0" lang="en-US" sz="1895" b="0" i="0" u="none" strike="noStrike" kern="0" cap="none" spc="-1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u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ja itsetun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 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u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-3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1895" b="0" i="0" u="none" strike="noStrike" kern="0" cap="none" spc="-2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at siihen, millaisia 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-3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1895" b="0" i="0" u="none" strike="noStrike" kern="0" cap="none" spc="-17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ei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 oppilas ase</a:t>
            </a: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aa </a:t>
            </a:r>
          </a:p>
          <a:p>
            <a:pPr marL="0" marR="0" lvl="0" indent="0" defTabSz="914400" eaLnBrk="1" fontAlgn="auto" latinLnBrk="0" hangingPunct="1">
              <a:lnSpc>
                <a:spcPts val="208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95" b="0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95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</a:rPr>
              <a:t>oiminnalleen, 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oppimisp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r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osessin ai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ana saa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-2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v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 </a:t>
            </a:r>
            <a:r>
              <a:rPr kumimoji="0" lang="en-US" sz="1895" b="1" i="0" u="none" strike="noStrike" kern="0" cap="none" spc="-2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r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oh</a:t>
            </a:r>
            <a:r>
              <a:rPr kumimoji="0" lang="en-US" sz="1895" b="1" i="0" u="none" strike="noStrike" kern="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aise</a:t>
            </a:r>
            <a:r>
              <a:rPr kumimoji="0" lang="en-US" sz="1895" b="1" i="0" u="none" strike="noStrike" kern="0" cap="none" spc="-2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v</a:t>
            </a:r>
            <a:r>
              <a:rPr kumimoji="0" lang="en-US" sz="18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a ohjaus on 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eri</a:t>
            </a:r>
            <a:r>
              <a:rPr kumimoji="0" lang="en-US" sz="1895" b="1" i="0" u="none" strike="noStrike" kern="0" cap="none" spc="-2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-22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äin</a:t>
            </a:r>
            <a:r>
              <a:rPr kumimoji="0" lang="en-US" sz="1895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 </a:t>
            </a:r>
            <a:r>
              <a:rPr kumimoji="0" lang="en-US" sz="1895" b="1" i="0" u="none" strike="noStrike" kern="0" cap="none" spc="-22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t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är</a:t>
            </a:r>
            <a:r>
              <a:rPr kumimoji="0" lang="en-US" sz="1895" b="1" i="0" u="none" strike="noStrike" kern="0" cap="none" spc="-47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k</a:t>
            </a:r>
            <a:r>
              <a:rPr kumimoji="0" lang="en-US" sz="1895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-Bold"/>
              </a:rPr>
              <a:t>eää</a:t>
            </a:r>
            <a:endParaRPr kumimoji="0" lang="en-US" sz="1895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-Bold"/>
            </a:endParaRPr>
          </a:p>
        </p:txBody>
      </p:sp>
      <p:sp>
        <p:nvSpPr>
          <p:cNvPr id="233" name="Rectangle 233"/>
          <p:cNvSpPr/>
          <p:nvPr/>
        </p:nvSpPr>
        <p:spPr>
          <a:xfrm>
            <a:off x="9294876" y="6482335"/>
            <a:ext cx="1383487" cy="27432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-14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arnanen 2018</a:t>
            </a:r>
          </a:p>
        </p:txBody>
      </p:sp>
    </p:spTree>
    <p:extLst>
      <p:ext uri="{BB962C8B-B14F-4D97-AF65-F5344CB8AC3E}">
        <p14:creationId xmlns:p14="http://schemas.microsoft.com/office/powerpoint/2010/main" val="1048508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Freeform 39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6" name="Picture 39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29940" y="3788664"/>
            <a:ext cx="5877305" cy="2547366"/>
          </a:xfrm>
          <a:prstGeom prst="rect">
            <a:avLst/>
          </a:prstGeom>
          <a:noFill/>
          <a:extLst/>
        </p:spPr>
      </p:pic>
      <p:sp>
        <p:nvSpPr>
          <p:cNvPr id="397" name="Rectangle 397"/>
          <p:cNvSpPr/>
          <p:nvPr/>
        </p:nvSpPr>
        <p:spPr>
          <a:xfrm>
            <a:off x="3639058" y="533902"/>
            <a:ext cx="5261168" cy="176194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169417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Oppiaineiden integ</a:t>
            </a:r>
            <a:r>
              <a:rPr kumimoji="0" lang="en-US" sz="3995" b="0" i="0" u="none" strike="noStrike" kern="0" cap="none" spc="-7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r</a:t>
            </a: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ointi, </a:t>
            </a:r>
          </a:p>
          <a:p>
            <a:pPr marL="169417" marR="0" lvl="0" indent="0" defTabSz="914400" eaLnBrk="1" fontAlgn="auto" latinLnBrk="0" hangingPunct="1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8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opetuksen eheyttäminen, </a:t>
            </a:r>
          </a:p>
          <a:p>
            <a:pPr marL="0" marR="0" lvl="0" indent="0" defTabSz="914400" eaLnBrk="1" fontAlgn="auto" latinLnBrk="0" hangingPunct="1">
              <a:lnSpc>
                <a:spcPts val="432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ilmiö(lähtöinen)oppiminen</a:t>
            </a:r>
          </a:p>
        </p:txBody>
      </p:sp>
      <p:sp>
        <p:nvSpPr>
          <p:cNvPr id="398" name="Rectangle 398"/>
          <p:cNvSpPr/>
          <p:nvPr/>
        </p:nvSpPr>
        <p:spPr>
          <a:xfrm>
            <a:off x="1433830" y="2729097"/>
            <a:ext cx="9671980" cy="6644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Ilmiöpohjainen</a:t>
            </a:r>
            <a:r>
              <a:rPr kumimoji="0" lang="en-US" sz="3995" b="0" i="0" u="none" strike="noStrike" kern="0" cap="none" spc="-3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 </a:t>
            </a: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vai</a:t>
            </a:r>
            <a:r>
              <a:rPr kumimoji="0" lang="en-US" sz="3995" b="0" i="0" u="none" strike="noStrike" kern="0" cap="none" spc="-1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 </a:t>
            </a: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oppiainejakoinen</a:t>
            </a:r>
            <a:r>
              <a:rPr kumimoji="0" lang="en-US" sz="3995" b="0" i="0" u="none" strike="noStrike" kern="0" cap="none" spc="-3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 </a:t>
            </a: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integ</a:t>
            </a:r>
            <a:r>
              <a:rPr kumimoji="0" lang="en-US" sz="3995" b="0" i="0" u="none" strike="noStrike" kern="0" cap="none" spc="-7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r</a:t>
            </a:r>
            <a:r>
              <a:rPr kumimoji="0" lang="en-US" sz="39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rnardMT-Condensed"/>
              </a:rPr>
              <a:t>ointi?</a:t>
            </a:r>
          </a:p>
        </p:txBody>
      </p:sp>
    </p:spTree>
    <p:extLst>
      <p:ext uri="{BB962C8B-B14F-4D97-AF65-F5344CB8AC3E}">
        <p14:creationId xmlns:p14="http://schemas.microsoft.com/office/powerpoint/2010/main" val="170936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Freeform 669"/>
          <p:cNvSpPr/>
          <p:nvPr/>
        </p:nvSpPr>
        <p:spPr>
          <a:xfrm>
            <a:off x="-35123" y="21688"/>
            <a:ext cx="12192000" cy="6858000"/>
          </a:xfrm>
          <a:custGeom>
            <a:avLst/>
            <a:gdLst/>
            <a:ahLst/>
            <a:cxnLst/>
            <a:rect l="0" t="0" r="0" b="0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70" name="Picture 670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1589" y="784860"/>
            <a:ext cx="3197830" cy="414274"/>
          </a:xfrm>
          <a:prstGeom prst="rect">
            <a:avLst/>
          </a:prstGeom>
          <a:noFill/>
          <a:extLst/>
        </p:spPr>
      </p:pic>
      <p:sp>
        <p:nvSpPr>
          <p:cNvPr id="671" name="Freeform 671"/>
          <p:cNvSpPr/>
          <p:nvPr/>
        </p:nvSpPr>
        <p:spPr>
          <a:xfrm>
            <a:off x="934288" y="797560"/>
            <a:ext cx="3114979" cy="388875"/>
          </a:xfrm>
          <a:custGeom>
            <a:avLst/>
            <a:gdLst/>
            <a:ahLst/>
            <a:cxnLst/>
            <a:rect l="0" t="0" r="0" b="0"/>
            <a:pathLst>
              <a:path w="3114979" h="388875">
                <a:moveTo>
                  <a:pt x="3033319" y="264669"/>
                </a:moveTo>
                <a:cubicBezTo>
                  <a:pt x="3021127" y="264669"/>
                  <a:pt x="3010458" y="265812"/>
                  <a:pt x="3001315" y="267970"/>
                </a:cubicBezTo>
                <a:cubicBezTo>
                  <a:pt x="2992171" y="270130"/>
                  <a:pt x="2984677" y="273305"/>
                  <a:pt x="2978963" y="277242"/>
                </a:cubicBezTo>
                <a:cubicBezTo>
                  <a:pt x="2973375" y="281179"/>
                  <a:pt x="2969183" y="285877"/>
                  <a:pt x="2966390" y="291338"/>
                </a:cubicBezTo>
                <a:cubicBezTo>
                  <a:pt x="2963722" y="296800"/>
                  <a:pt x="2962326" y="303150"/>
                  <a:pt x="2962326" y="310388"/>
                </a:cubicBezTo>
                <a:cubicBezTo>
                  <a:pt x="2962326" y="322835"/>
                  <a:pt x="2966135" y="332740"/>
                  <a:pt x="2973756" y="339852"/>
                </a:cubicBezTo>
                <a:cubicBezTo>
                  <a:pt x="2981502" y="347092"/>
                  <a:pt x="2992552" y="350648"/>
                  <a:pt x="3007029" y="350648"/>
                </a:cubicBezTo>
                <a:cubicBezTo>
                  <a:pt x="3018840" y="350648"/>
                  <a:pt x="3029763" y="347600"/>
                  <a:pt x="3040050" y="341504"/>
                </a:cubicBezTo>
                <a:cubicBezTo>
                  <a:pt x="3050209" y="335535"/>
                  <a:pt x="3060877" y="326390"/>
                  <a:pt x="3071800" y="314199"/>
                </a:cubicBezTo>
                <a:lnTo>
                  <a:pt x="3071800" y="264669"/>
                </a:lnTo>
                <a:close/>
                <a:moveTo>
                  <a:pt x="878382" y="264669"/>
                </a:moveTo>
                <a:cubicBezTo>
                  <a:pt x="866191" y="264669"/>
                  <a:pt x="855522" y="265812"/>
                  <a:pt x="846379" y="267970"/>
                </a:cubicBezTo>
                <a:cubicBezTo>
                  <a:pt x="837235" y="270130"/>
                  <a:pt x="829741" y="273305"/>
                  <a:pt x="824026" y="277242"/>
                </a:cubicBezTo>
                <a:cubicBezTo>
                  <a:pt x="818438" y="281179"/>
                  <a:pt x="814247" y="285877"/>
                  <a:pt x="811454" y="291338"/>
                </a:cubicBezTo>
                <a:cubicBezTo>
                  <a:pt x="808787" y="296800"/>
                  <a:pt x="807389" y="303150"/>
                  <a:pt x="807389" y="310388"/>
                </a:cubicBezTo>
                <a:cubicBezTo>
                  <a:pt x="807389" y="322835"/>
                  <a:pt x="811200" y="332740"/>
                  <a:pt x="818819" y="339852"/>
                </a:cubicBezTo>
                <a:cubicBezTo>
                  <a:pt x="826566" y="347092"/>
                  <a:pt x="837616" y="350648"/>
                  <a:pt x="852094" y="350648"/>
                </a:cubicBezTo>
                <a:cubicBezTo>
                  <a:pt x="863904" y="350648"/>
                  <a:pt x="874826" y="347600"/>
                  <a:pt x="885113" y="341504"/>
                </a:cubicBezTo>
                <a:cubicBezTo>
                  <a:pt x="895273" y="335535"/>
                  <a:pt x="905941" y="326390"/>
                  <a:pt x="916863" y="314199"/>
                </a:cubicBezTo>
                <a:lnTo>
                  <a:pt x="916863" y="264669"/>
                </a:lnTo>
                <a:close/>
                <a:moveTo>
                  <a:pt x="375462" y="264669"/>
                </a:moveTo>
                <a:cubicBezTo>
                  <a:pt x="363270" y="264669"/>
                  <a:pt x="352603" y="265812"/>
                  <a:pt x="343459" y="267970"/>
                </a:cubicBezTo>
                <a:cubicBezTo>
                  <a:pt x="334251" y="270130"/>
                  <a:pt x="326834" y="273305"/>
                  <a:pt x="321157" y="277242"/>
                </a:cubicBezTo>
                <a:cubicBezTo>
                  <a:pt x="315480" y="281179"/>
                  <a:pt x="311289" y="285877"/>
                  <a:pt x="308572" y="291338"/>
                </a:cubicBezTo>
                <a:cubicBezTo>
                  <a:pt x="305854" y="296800"/>
                  <a:pt x="304495" y="303150"/>
                  <a:pt x="304495" y="310388"/>
                </a:cubicBezTo>
                <a:cubicBezTo>
                  <a:pt x="304495" y="322835"/>
                  <a:pt x="308305" y="332740"/>
                  <a:pt x="315950" y="339852"/>
                </a:cubicBezTo>
                <a:cubicBezTo>
                  <a:pt x="323596" y="347092"/>
                  <a:pt x="334683" y="350648"/>
                  <a:pt x="349173" y="350648"/>
                </a:cubicBezTo>
                <a:cubicBezTo>
                  <a:pt x="360984" y="350648"/>
                  <a:pt x="371906" y="347600"/>
                  <a:pt x="382194" y="341504"/>
                </a:cubicBezTo>
                <a:cubicBezTo>
                  <a:pt x="392353" y="335535"/>
                  <a:pt x="403022" y="326390"/>
                  <a:pt x="413944" y="314199"/>
                </a:cubicBezTo>
                <a:lnTo>
                  <a:pt x="413944" y="264669"/>
                </a:lnTo>
                <a:close/>
                <a:moveTo>
                  <a:pt x="2511095" y="154560"/>
                </a:moveTo>
                <a:cubicBezTo>
                  <a:pt x="2497633" y="154560"/>
                  <a:pt x="2486076" y="156973"/>
                  <a:pt x="2476296" y="161799"/>
                </a:cubicBezTo>
                <a:cubicBezTo>
                  <a:pt x="2466517" y="166625"/>
                  <a:pt x="2458516" y="173229"/>
                  <a:pt x="2452421" y="181737"/>
                </a:cubicBezTo>
                <a:cubicBezTo>
                  <a:pt x="2446197" y="190374"/>
                  <a:pt x="2441498" y="200533"/>
                  <a:pt x="2438451" y="212344"/>
                </a:cubicBezTo>
                <a:cubicBezTo>
                  <a:pt x="2435402" y="224156"/>
                  <a:pt x="2434006" y="237110"/>
                  <a:pt x="2434006" y="251461"/>
                </a:cubicBezTo>
                <a:cubicBezTo>
                  <a:pt x="2434006" y="265176"/>
                  <a:pt x="2435276" y="278004"/>
                  <a:pt x="2437815" y="290069"/>
                </a:cubicBezTo>
                <a:cubicBezTo>
                  <a:pt x="2440356" y="302006"/>
                  <a:pt x="2444546" y="312420"/>
                  <a:pt x="2450262" y="321183"/>
                </a:cubicBezTo>
                <a:cubicBezTo>
                  <a:pt x="2456103" y="330074"/>
                  <a:pt x="2463851" y="336931"/>
                  <a:pt x="2473376" y="342012"/>
                </a:cubicBezTo>
                <a:cubicBezTo>
                  <a:pt x="2483027" y="347092"/>
                  <a:pt x="2495220" y="349631"/>
                  <a:pt x="2510078" y="349631"/>
                </a:cubicBezTo>
                <a:cubicBezTo>
                  <a:pt x="2523667" y="349631"/>
                  <a:pt x="2535225" y="347219"/>
                  <a:pt x="2545003" y="342393"/>
                </a:cubicBezTo>
                <a:cubicBezTo>
                  <a:pt x="2554783" y="337567"/>
                  <a:pt x="2562783" y="330962"/>
                  <a:pt x="2569007" y="322454"/>
                </a:cubicBezTo>
                <a:cubicBezTo>
                  <a:pt x="2575102" y="314071"/>
                  <a:pt x="2579802" y="303912"/>
                  <a:pt x="2582850" y="291974"/>
                </a:cubicBezTo>
                <a:cubicBezTo>
                  <a:pt x="2585897" y="280036"/>
                  <a:pt x="2587421" y="266955"/>
                  <a:pt x="2587421" y="252731"/>
                </a:cubicBezTo>
                <a:cubicBezTo>
                  <a:pt x="2587421" y="239523"/>
                  <a:pt x="2586152" y="226950"/>
                  <a:pt x="2583612" y="214885"/>
                </a:cubicBezTo>
                <a:cubicBezTo>
                  <a:pt x="2580945" y="202819"/>
                  <a:pt x="2576753" y="192406"/>
                  <a:pt x="2571039" y="183515"/>
                </a:cubicBezTo>
                <a:cubicBezTo>
                  <a:pt x="2565323" y="174625"/>
                  <a:pt x="2557450" y="167640"/>
                  <a:pt x="2547671" y="162433"/>
                </a:cubicBezTo>
                <a:cubicBezTo>
                  <a:pt x="2538019" y="157226"/>
                  <a:pt x="2525700" y="154560"/>
                  <a:pt x="2511095" y="154560"/>
                </a:cubicBezTo>
                <a:close/>
                <a:moveTo>
                  <a:pt x="1664259" y="154051"/>
                </a:moveTo>
                <a:cubicBezTo>
                  <a:pt x="1653082" y="154051"/>
                  <a:pt x="1643304" y="156211"/>
                  <a:pt x="1634794" y="160401"/>
                </a:cubicBezTo>
                <a:cubicBezTo>
                  <a:pt x="1626413" y="164593"/>
                  <a:pt x="1619173" y="170054"/>
                  <a:pt x="1613332" y="177038"/>
                </a:cubicBezTo>
                <a:cubicBezTo>
                  <a:pt x="1607616" y="183896"/>
                  <a:pt x="1603044" y="192025"/>
                  <a:pt x="1599869" y="201423"/>
                </a:cubicBezTo>
                <a:cubicBezTo>
                  <a:pt x="1596567" y="210820"/>
                  <a:pt x="1594789" y="218694"/>
                  <a:pt x="1594282" y="225044"/>
                </a:cubicBezTo>
                <a:lnTo>
                  <a:pt x="1730172" y="225044"/>
                </a:lnTo>
                <a:cubicBezTo>
                  <a:pt x="1730679" y="204344"/>
                  <a:pt x="1725219" y="187325"/>
                  <a:pt x="1713916" y="173990"/>
                </a:cubicBezTo>
                <a:cubicBezTo>
                  <a:pt x="1702485" y="160656"/>
                  <a:pt x="1685976" y="154051"/>
                  <a:pt x="1664259" y="154051"/>
                </a:cubicBezTo>
                <a:close/>
                <a:moveTo>
                  <a:pt x="1299388" y="118873"/>
                </a:moveTo>
                <a:cubicBezTo>
                  <a:pt x="1302563" y="118873"/>
                  <a:pt x="1305610" y="119000"/>
                  <a:pt x="1308278" y="119381"/>
                </a:cubicBezTo>
                <a:cubicBezTo>
                  <a:pt x="1310944" y="119635"/>
                  <a:pt x="1313231" y="120396"/>
                  <a:pt x="1315135" y="121412"/>
                </a:cubicBezTo>
                <a:cubicBezTo>
                  <a:pt x="1317041" y="122429"/>
                  <a:pt x="1318564" y="123825"/>
                  <a:pt x="1319581" y="125604"/>
                </a:cubicBezTo>
                <a:cubicBezTo>
                  <a:pt x="1320723" y="127381"/>
                  <a:pt x="1321232" y="129287"/>
                  <a:pt x="1321232" y="131192"/>
                </a:cubicBezTo>
                <a:lnTo>
                  <a:pt x="1321232" y="274701"/>
                </a:lnTo>
                <a:cubicBezTo>
                  <a:pt x="1321232" y="289433"/>
                  <a:pt x="1322247" y="301118"/>
                  <a:pt x="1324534" y="310135"/>
                </a:cubicBezTo>
                <a:cubicBezTo>
                  <a:pt x="1326692" y="319151"/>
                  <a:pt x="1329867" y="326518"/>
                  <a:pt x="1334059" y="332613"/>
                </a:cubicBezTo>
                <a:cubicBezTo>
                  <a:pt x="1338122" y="338582"/>
                  <a:pt x="1343457" y="343155"/>
                  <a:pt x="1349807" y="346330"/>
                </a:cubicBezTo>
                <a:cubicBezTo>
                  <a:pt x="1356157" y="349631"/>
                  <a:pt x="1363776" y="351282"/>
                  <a:pt x="1372413" y="351282"/>
                </a:cubicBezTo>
                <a:cubicBezTo>
                  <a:pt x="1383588" y="351282"/>
                  <a:pt x="1394891" y="347092"/>
                  <a:pt x="1406448" y="338710"/>
                </a:cubicBezTo>
                <a:cubicBezTo>
                  <a:pt x="1418132" y="330455"/>
                  <a:pt x="1430197" y="318517"/>
                  <a:pt x="1442770" y="303023"/>
                </a:cubicBezTo>
                <a:lnTo>
                  <a:pt x="1442770" y="131192"/>
                </a:lnTo>
                <a:cubicBezTo>
                  <a:pt x="1442770" y="129287"/>
                  <a:pt x="1443151" y="127381"/>
                  <a:pt x="1444041" y="125604"/>
                </a:cubicBezTo>
                <a:cubicBezTo>
                  <a:pt x="1444929" y="123825"/>
                  <a:pt x="1446454" y="122429"/>
                  <a:pt x="1448485" y="121412"/>
                </a:cubicBezTo>
                <a:cubicBezTo>
                  <a:pt x="1450644" y="120396"/>
                  <a:pt x="1452931" y="119635"/>
                  <a:pt x="1455470" y="119381"/>
                </a:cubicBezTo>
                <a:cubicBezTo>
                  <a:pt x="1458138" y="119000"/>
                  <a:pt x="1461059" y="118873"/>
                  <a:pt x="1464360" y="118873"/>
                </a:cubicBezTo>
                <a:cubicBezTo>
                  <a:pt x="1467409" y="118873"/>
                  <a:pt x="1470203" y="119000"/>
                  <a:pt x="1472869" y="119381"/>
                </a:cubicBezTo>
                <a:cubicBezTo>
                  <a:pt x="1475537" y="119635"/>
                  <a:pt x="1477822" y="120396"/>
                  <a:pt x="1479728" y="121412"/>
                </a:cubicBezTo>
                <a:cubicBezTo>
                  <a:pt x="1481760" y="122429"/>
                  <a:pt x="1483157" y="123825"/>
                  <a:pt x="1484300" y="125604"/>
                </a:cubicBezTo>
                <a:cubicBezTo>
                  <a:pt x="1485316" y="127381"/>
                  <a:pt x="1485951" y="129287"/>
                  <a:pt x="1485951" y="131192"/>
                </a:cubicBezTo>
                <a:lnTo>
                  <a:pt x="1485951" y="373507"/>
                </a:lnTo>
                <a:cubicBezTo>
                  <a:pt x="1485951" y="375412"/>
                  <a:pt x="1485442" y="377318"/>
                  <a:pt x="1484426" y="379095"/>
                </a:cubicBezTo>
                <a:cubicBezTo>
                  <a:pt x="1483538" y="381000"/>
                  <a:pt x="1482013" y="382398"/>
                  <a:pt x="1479982" y="383287"/>
                </a:cubicBezTo>
                <a:cubicBezTo>
                  <a:pt x="1477822" y="384175"/>
                  <a:pt x="1475663" y="384811"/>
                  <a:pt x="1473251" y="385319"/>
                </a:cubicBezTo>
                <a:cubicBezTo>
                  <a:pt x="1470838" y="385700"/>
                  <a:pt x="1468044" y="385954"/>
                  <a:pt x="1464869" y="385954"/>
                </a:cubicBezTo>
                <a:cubicBezTo>
                  <a:pt x="1461313" y="385954"/>
                  <a:pt x="1458264" y="385700"/>
                  <a:pt x="1455851" y="385192"/>
                </a:cubicBezTo>
                <a:cubicBezTo>
                  <a:pt x="1453312" y="384811"/>
                  <a:pt x="1451279" y="384175"/>
                  <a:pt x="1449501" y="383287"/>
                </a:cubicBezTo>
                <a:cubicBezTo>
                  <a:pt x="1447723" y="382398"/>
                  <a:pt x="1446326" y="381000"/>
                  <a:pt x="1445438" y="379223"/>
                </a:cubicBezTo>
                <a:cubicBezTo>
                  <a:pt x="1444548" y="377444"/>
                  <a:pt x="1444041" y="375539"/>
                  <a:pt x="1444041" y="373507"/>
                </a:cubicBezTo>
                <a:lnTo>
                  <a:pt x="1444041" y="344679"/>
                </a:lnTo>
                <a:cubicBezTo>
                  <a:pt x="1436166" y="359537"/>
                  <a:pt x="1425244" y="370587"/>
                  <a:pt x="1411275" y="377952"/>
                </a:cubicBezTo>
                <a:cubicBezTo>
                  <a:pt x="1397178" y="385192"/>
                  <a:pt x="1383081" y="388875"/>
                  <a:pt x="1368984" y="388875"/>
                </a:cubicBezTo>
                <a:cubicBezTo>
                  <a:pt x="1352092" y="388875"/>
                  <a:pt x="1337869" y="386081"/>
                  <a:pt x="1326312" y="380365"/>
                </a:cubicBezTo>
                <a:cubicBezTo>
                  <a:pt x="1314628" y="374650"/>
                  <a:pt x="1305229" y="366776"/>
                  <a:pt x="1297991" y="356870"/>
                </a:cubicBezTo>
                <a:cubicBezTo>
                  <a:pt x="1290751" y="346964"/>
                  <a:pt x="1285672" y="335788"/>
                  <a:pt x="1282623" y="323215"/>
                </a:cubicBezTo>
                <a:cubicBezTo>
                  <a:pt x="1279576" y="310643"/>
                  <a:pt x="1278051" y="295530"/>
                  <a:pt x="1278051" y="277750"/>
                </a:cubicBezTo>
                <a:lnTo>
                  <a:pt x="1278051" y="131192"/>
                </a:lnTo>
                <a:cubicBezTo>
                  <a:pt x="1278051" y="129287"/>
                  <a:pt x="1278560" y="127381"/>
                  <a:pt x="1279448" y="125604"/>
                </a:cubicBezTo>
                <a:cubicBezTo>
                  <a:pt x="1280338" y="123825"/>
                  <a:pt x="1281735" y="122429"/>
                  <a:pt x="1283894" y="121412"/>
                </a:cubicBezTo>
                <a:cubicBezTo>
                  <a:pt x="1285926" y="120396"/>
                  <a:pt x="1288212" y="119635"/>
                  <a:pt x="1290879" y="119381"/>
                </a:cubicBezTo>
                <a:cubicBezTo>
                  <a:pt x="1293419" y="119000"/>
                  <a:pt x="1296213" y="118873"/>
                  <a:pt x="1299388" y="118873"/>
                </a:cubicBezTo>
                <a:close/>
                <a:moveTo>
                  <a:pt x="3019857" y="115825"/>
                </a:moveTo>
                <a:cubicBezTo>
                  <a:pt x="3037128" y="115825"/>
                  <a:pt x="3051733" y="117983"/>
                  <a:pt x="3063926" y="122301"/>
                </a:cubicBezTo>
                <a:cubicBezTo>
                  <a:pt x="3076117" y="126493"/>
                  <a:pt x="3086023" y="132715"/>
                  <a:pt x="3093771" y="140970"/>
                </a:cubicBezTo>
                <a:cubicBezTo>
                  <a:pt x="3101517" y="149099"/>
                  <a:pt x="3106978" y="159131"/>
                  <a:pt x="3110153" y="170815"/>
                </a:cubicBezTo>
                <a:cubicBezTo>
                  <a:pt x="3113456" y="182373"/>
                  <a:pt x="3114979" y="195326"/>
                  <a:pt x="3114979" y="209677"/>
                </a:cubicBezTo>
                <a:lnTo>
                  <a:pt x="3114979" y="373507"/>
                </a:lnTo>
                <a:cubicBezTo>
                  <a:pt x="3114979" y="376937"/>
                  <a:pt x="3113964" y="379476"/>
                  <a:pt x="3111677" y="381381"/>
                </a:cubicBezTo>
                <a:cubicBezTo>
                  <a:pt x="3109519" y="383287"/>
                  <a:pt x="3107233" y="384430"/>
                  <a:pt x="3104692" y="385064"/>
                </a:cubicBezTo>
                <a:cubicBezTo>
                  <a:pt x="3102279" y="385573"/>
                  <a:pt x="3099104" y="385954"/>
                  <a:pt x="3095295" y="385954"/>
                </a:cubicBezTo>
                <a:cubicBezTo>
                  <a:pt x="3091739" y="385954"/>
                  <a:pt x="3088690" y="385573"/>
                  <a:pt x="3085896" y="385064"/>
                </a:cubicBezTo>
                <a:cubicBezTo>
                  <a:pt x="3083102" y="384430"/>
                  <a:pt x="3080690" y="383287"/>
                  <a:pt x="3078531" y="381508"/>
                </a:cubicBezTo>
                <a:cubicBezTo>
                  <a:pt x="3076371" y="379604"/>
                  <a:pt x="3075356" y="377063"/>
                  <a:pt x="3075356" y="373507"/>
                </a:cubicBezTo>
                <a:lnTo>
                  <a:pt x="3075356" y="351918"/>
                </a:lnTo>
                <a:cubicBezTo>
                  <a:pt x="3070529" y="362967"/>
                  <a:pt x="3061258" y="371983"/>
                  <a:pt x="3047415" y="378714"/>
                </a:cubicBezTo>
                <a:cubicBezTo>
                  <a:pt x="3033572" y="385573"/>
                  <a:pt x="3019095" y="388875"/>
                  <a:pt x="3004108" y="388875"/>
                </a:cubicBezTo>
                <a:cubicBezTo>
                  <a:pt x="2990773" y="388875"/>
                  <a:pt x="2978835" y="387096"/>
                  <a:pt x="2968040" y="383668"/>
                </a:cubicBezTo>
                <a:cubicBezTo>
                  <a:pt x="2957372" y="380112"/>
                  <a:pt x="2948228" y="375031"/>
                  <a:pt x="2940735" y="368427"/>
                </a:cubicBezTo>
                <a:cubicBezTo>
                  <a:pt x="2933115" y="361696"/>
                  <a:pt x="2927401" y="353695"/>
                  <a:pt x="2923337" y="344170"/>
                </a:cubicBezTo>
                <a:cubicBezTo>
                  <a:pt x="2919272" y="334773"/>
                  <a:pt x="2917240" y="324231"/>
                  <a:pt x="2917240" y="312548"/>
                </a:cubicBezTo>
                <a:cubicBezTo>
                  <a:pt x="2917240" y="298196"/>
                  <a:pt x="2920289" y="285624"/>
                  <a:pt x="2926258" y="274956"/>
                </a:cubicBezTo>
                <a:cubicBezTo>
                  <a:pt x="2932227" y="264287"/>
                  <a:pt x="2940608" y="255398"/>
                  <a:pt x="2951403" y="248412"/>
                </a:cubicBezTo>
                <a:cubicBezTo>
                  <a:pt x="2962326" y="241300"/>
                  <a:pt x="2975152" y="236094"/>
                  <a:pt x="2989884" y="232664"/>
                </a:cubicBezTo>
                <a:cubicBezTo>
                  <a:pt x="3004616" y="229236"/>
                  <a:pt x="3021000" y="227457"/>
                  <a:pt x="3038779" y="227457"/>
                </a:cubicBezTo>
                <a:lnTo>
                  <a:pt x="3071800" y="227457"/>
                </a:lnTo>
                <a:lnTo>
                  <a:pt x="3071800" y="212090"/>
                </a:lnTo>
                <a:cubicBezTo>
                  <a:pt x="3071800" y="202312"/>
                  <a:pt x="3070910" y="193675"/>
                  <a:pt x="3068878" y="186437"/>
                </a:cubicBezTo>
                <a:cubicBezTo>
                  <a:pt x="3066973" y="179070"/>
                  <a:pt x="3063798" y="173101"/>
                  <a:pt x="3059608" y="168402"/>
                </a:cubicBezTo>
                <a:cubicBezTo>
                  <a:pt x="3055416" y="163704"/>
                  <a:pt x="3049828" y="160148"/>
                  <a:pt x="3042844" y="157735"/>
                </a:cubicBezTo>
                <a:cubicBezTo>
                  <a:pt x="3035858" y="155321"/>
                  <a:pt x="3027096" y="154051"/>
                  <a:pt x="3016808" y="154051"/>
                </a:cubicBezTo>
                <a:cubicBezTo>
                  <a:pt x="3006902" y="154051"/>
                  <a:pt x="2997758" y="155321"/>
                  <a:pt x="2989631" y="157735"/>
                </a:cubicBezTo>
                <a:cubicBezTo>
                  <a:pt x="2981376" y="160275"/>
                  <a:pt x="2974137" y="163069"/>
                  <a:pt x="2967914" y="166117"/>
                </a:cubicBezTo>
                <a:cubicBezTo>
                  <a:pt x="2961690" y="169292"/>
                  <a:pt x="2956229" y="172212"/>
                  <a:pt x="2951784" y="175006"/>
                </a:cubicBezTo>
                <a:cubicBezTo>
                  <a:pt x="2947213" y="177800"/>
                  <a:pt x="2943529" y="179198"/>
                  <a:pt x="2940608" y="179198"/>
                </a:cubicBezTo>
                <a:cubicBezTo>
                  <a:pt x="2938703" y="179198"/>
                  <a:pt x="2936926" y="178817"/>
                  <a:pt x="2935147" y="178055"/>
                </a:cubicBezTo>
                <a:cubicBezTo>
                  <a:pt x="2933496" y="177419"/>
                  <a:pt x="2931972" y="176150"/>
                  <a:pt x="2930829" y="174371"/>
                </a:cubicBezTo>
                <a:cubicBezTo>
                  <a:pt x="2929814" y="172594"/>
                  <a:pt x="2929052" y="170815"/>
                  <a:pt x="2928671" y="168911"/>
                </a:cubicBezTo>
                <a:cubicBezTo>
                  <a:pt x="2928416" y="167132"/>
                  <a:pt x="2928163" y="164719"/>
                  <a:pt x="2928163" y="161925"/>
                </a:cubicBezTo>
                <a:cubicBezTo>
                  <a:pt x="2928163" y="157607"/>
                  <a:pt x="2928544" y="154051"/>
                  <a:pt x="2929178" y="151131"/>
                </a:cubicBezTo>
                <a:cubicBezTo>
                  <a:pt x="2929940" y="148210"/>
                  <a:pt x="2931591" y="145415"/>
                  <a:pt x="2934385" y="142621"/>
                </a:cubicBezTo>
                <a:cubicBezTo>
                  <a:pt x="2937179" y="139955"/>
                  <a:pt x="2941625" y="136906"/>
                  <a:pt x="2947847" y="133605"/>
                </a:cubicBezTo>
                <a:cubicBezTo>
                  <a:pt x="2953944" y="130302"/>
                  <a:pt x="2960802" y="127381"/>
                  <a:pt x="2968295" y="124842"/>
                </a:cubicBezTo>
                <a:cubicBezTo>
                  <a:pt x="2975788" y="122175"/>
                  <a:pt x="2984042" y="120015"/>
                  <a:pt x="2993187" y="118364"/>
                </a:cubicBezTo>
                <a:cubicBezTo>
                  <a:pt x="3002331" y="116713"/>
                  <a:pt x="3011221" y="115825"/>
                  <a:pt x="3019857" y="115825"/>
                </a:cubicBezTo>
                <a:close/>
                <a:moveTo>
                  <a:pt x="2513000" y="115825"/>
                </a:moveTo>
                <a:cubicBezTo>
                  <a:pt x="2532684" y="115825"/>
                  <a:pt x="2549957" y="118873"/>
                  <a:pt x="2564942" y="125095"/>
                </a:cubicBezTo>
                <a:cubicBezTo>
                  <a:pt x="2579928" y="131319"/>
                  <a:pt x="2592375" y="140336"/>
                  <a:pt x="2602408" y="152274"/>
                </a:cubicBezTo>
                <a:cubicBezTo>
                  <a:pt x="2612440" y="164085"/>
                  <a:pt x="2619933" y="178181"/>
                  <a:pt x="2625014" y="194692"/>
                </a:cubicBezTo>
                <a:cubicBezTo>
                  <a:pt x="2629966" y="211201"/>
                  <a:pt x="2632507" y="229617"/>
                  <a:pt x="2632507" y="249810"/>
                </a:cubicBezTo>
                <a:cubicBezTo>
                  <a:pt x="2632507" y="269621"/>
                  <a:pt x="2629840" y="287910"/>
                  <a:pt x="2624759" y="304800"/>
                </a:cubicBezTo>
                <a:cubicBezTo>
                  <a:pt x="2619552" y="321564"/>
                  <a:pt x="2611678" y="336296"/>
                  <a:pt x="2601265" y="348869"/>
                </a:cubicBezTo>
                <a:cubicBezTo>
                  <a:pt x="2590851" y="361569"/>
                  <a:pt x="2577896" y="371349"/>
                  <a:pt x="2562276" y="378333"/>
                </a:cubicBezTo>
                <a:cubicBezTo>
                  <a:pt x="2546782" y="385445"/>
                  <a:pt x="2528747" y="388875"/>
                  <a:pt x="2508173" y="388875"/>
                </a:cubicBezTo>
                <a:cubicBezTo>
                  <a:pt x="2488489" y="388875"/>
                  <a:pt x="2471216" y="385826"/>
                  <a:pt x="2456231" y="379476"/>
                </a:cubicBezTo>
                <a:cubicBezTo>
                  <a:pt x="2441245" y="373126"/>
                  <a:pt x="2428798" y="364110"/>
                  <a:pt x="2418639" y="352299"/>
                </a:cubicBezTo>
                <a:cubicBezTo>
                  <a:pt x="2408606" y="340614"/>
                  <a:pt x="2401113" y="326518"/>
                  <a:pt x="2396159" y="310007"/>
                </a:cubicBezTo>
                <a:cubicBezTo>
                  <a:pt x="2391333" y="293625"/>
                  <a:pt x="2388921" y="275082"/>
                  <a:pt x="2388921" y="254381"/>
                </a:cubicBezTo>
                <a:cubicBezTo>
                  <a:pt x="2388921" y="234443"/>
                  <a:pt x="2391460" y="216027"/>
                  <a:pt x="2396540" y="199263"/>
                </a:cubicBezTo>
                <a:cubicBezTo>
                  <a:pt x="2401621" y="182373"/>
                  <a:pt x="2409367" y="167768"/>
                  <a:pt x="2419654" y="155321"/>
                </a:cubicBezTo>
                <a:cubicBezTo>
                  <a:pt x="2430069" y="142875"/>
                  <a:pt x="2443150" y="133224"/>
                  <a:pt x="2458644" y="126238"/>
                </a:cubicBezTo>
                <a:cubicBezTo>
                  <a:pt x="2474265" y="119254"/>
                  <a:pt x="2492426" y="115825"/>
                  <a:pt x="2513000" y="115825"/>
                </a:cubicBezTo>
                <a:close/>
                <a:moveTo>
                  <a:pt x="2240076" y="115825"/>
                </a:moveTo>
                <a:cubicBezTo>
                  <a:pt x="2256841" y="115825"/>
                  <a:pt x="2271064" y="118745"/>
                  <a:pt x="2282876" y="124461"/>
                </a:cubicBezTo>
                <a:cubicBezTo>
                  <a:pt x="2294560" y="130175"/>
                  <a:pt x="2303957" y="138050"/>
                  <a:pt x="2311197" y="147829"/>
                </a:cubicBezTo>
                <a:cubicBezTo>
                  <a:pt x="2318435" y="157607"/>
                  <a:pt x="2323642" y="168911"/>
                  <a:pt x="2326690" y="181483"/>
                </a:cubicBezTo>
                <a:cubicBezTo>
                  <a:pt x="2329739" y="194183"/>
                  <a:pt x="2331263" y="209296"/>
                  <a:pt x="2331263" y="226823"/>
                </a:cubicBezTo>
                <a:lnTo>
                  <a:pt x="2331263" y="373507"/>
                </a:lnTo>
                <a:cubicBezTo>
                  <a:pt x="2331263" y="375539"/>
                  <a:pt x="2330754" y="377444"/>
                  <a:pt x="2329612" y="379223"/>
                </a:cubicBezTo>
                <a:cubicBezTo>
                  <a:pt x="2328469" y="381127"/>
                  <a:pt x="2326945" y="382525"/>
                  <a:pt x="2325040" y="383413"/>
                </a:cubicBezTo>
                <a:cubicBezTo>
                  <a:pt x="2323134" y="384302"/>
                  <a:pt x="2320976" y="384937"/>
                  <a:pt x="2318690" y="385319"/>
                </a:cubicBezTo>
                <a:cubicBezTo>
                  <a:pt x="2316276" y="385700"/>
                  <a:pt x="2313356" y="385954"/>
                  <a:pt x="2309672" y="385954"/>
                </a:cubicBezTo>
                <a:cubicBezTo>
                  <a:pt x="2305863" y="385954"/>
                  <a:pt x="2302814" y="385700"/>
                  <a:pt x="2300529" y="385319"/>
                </a:cubicBezTo>
                <a:cubicBezTo>
                  <a:pt x="2298242" y="384937"/>
                  <a:pt x="2296084" y="384302"/>
                  <a:pt x="2294179" y="383413"/>
                </a:cubicBezTo>
                <a:cubicBezTo>
                  <a:pt x="2292273" y="382525"/>
                  <a:pt x="2290876" y="381255"/>
                  <a:pt x="2289734" y="379350"/>
                </a:cubicBezTo>
                <a:cubicBezTo>
                  <a:pt x="2288717" y="377571"/>
                  <a:pt x="2288082" y="375667"/>
                  <a:pt x="2288082" y="373507"/>
                </a:cubicBezTo>
                <a:lnTo>
                  <a:pt x="2288082" y="229744"/>
                </a:lnTo>
                <a:cubicBezTo>
                  <a:pt x="2288082" y="215393"/>
                  <a:pt x="2287066" y="203708"/>
                  <a:pt x="2284781" y="194819"/>
                </a:cubicBezTo>
                <a:cubicBezTo>
                  <a:pt x="2282622" y="185801"/>
                  <a:pt x="2279447" y="178308"/>
                  <a:pt x="2275256" y="172339"/>
                </a:cubicBezTo>
                <a:cubicBezTo>
                  <a:pt x="2271064" y="166370"/>
                  <a:pt x="2265731" y="161671"/>
                  <a:pt x="2259254" y="158369"/>
                </a:cubicBezTo>
                <a:cubicBezTo>
                  <a:pt x="2252776" y="155194"/>
                  <a:pt x="2245284" y="153544"/>
                  <a:pt x="2236647" y="153544"/>
                </a:cubicBezTo>
                <a:cubicBezTo>
                  <a:pt x="2225598" y="153544"/>
                  <a:pt x="2214295" y="157607"/>
                  <a:pt x="2202485" y="165989"/>
                </a:cubicBezTo>
                <a:cubicBezTo>
                  <a:pt x="2190801" y="174371"/>
                  <a:pt x="2178863" y="186182"/>
                  <a:pt x="2166544" y="201423"/>
                </a:cubicBezTo>
                <a:lnTo>
                  <a:pt x="2166544" y="373507"/>
                </a:lnTo>
                <a:cubicBezTo>
                  <a:pt x="2166544" y="375539"/>
                  <a:pt x="2166035" y="377444"/>
                  <a:pt x="2164892" y="379223"/>
                </a:cubicBezTo>
                <a:cubicBezTo>
                  <a:pt x="2163876" y="381127"/>
                  <a:pt x="2162353" y="382525"/>
                  <a:pt x="2160320" y="383413"/>
                </a:cubicBezTo>
                <a:cubicBezTo>
                  <a:pt x="2158416" y="384302"/>
                  <a:pt x="2156257" y="384937"/>
                  <a:pt x="2153970" y="385319"/>
                </a:cubicBezTo>
                <a:cubicBezTo>
                  <a:pt x="2151685" y="385700"/>
                  <a:pt x="2148510" y="385954"/>
                  <a:pt x="2144700" y="385954"/>
                </a:cubicBezTo>
                <a:cubicBezTo>
                  <a:pt x="2141144" y="385954"/>
                  <a:pt x="2138095" y="385700"/>
                  <a:pt x="2135937" y="385319"/>
                </a:cubicBezTo>
                <a:cubicBezTo>
                  <a:pt x="2133651" y="384937"/>
                  <a:pt x="2131491" y="384302"/>
                  <a:pt x="2129460" y="383413"/>
                </a:cubicBezTo>
                <a:cubicBezTo>
                  <a:pt x="2127301" y="382525"/>
                  <a:pt x="2125776" y="381127"/>
                  <a:pt x="2124760" y="379223"/>
                </a:cubicBezTo>
                <a:cubicBezTo>
                  <a:pt x="2123872" y="377444"/>
                  <a:pt x="2123491" y="375539"/>
                  <a:pt x="2123491" y="373507"/>
                </a:cubicBezTo>
                <a:lnTo>
                  <a:pt x="2123491" y="131192"/>
                </a:lnTo>
                <a:cubicBezTo>
                  <a:pt x="2123491" y="129287"/>
                  <a:pt x="2123872" y="127381"/>
                  <a:pt x="2124760" y="125604"/>
                </a:cubicBezTo>
                <a:cubicBezTo>
                  <a:pt x="2125650" y="123825"/>
                  <a:pt x="2127173" y="122429"/>
                  <a:pt x="2129206" y="121412"/>
                </a:cubicBezTo>
                <a:cubicBezTo>
                  <a:pt x="2131238" y="120396"/>
                  <a:pt x="2133523" y="119635"/>
                  <a:pt x="2135810" y="119381"/>
                </a:cubicBezTo>
                <a:cubicBezTo>
                  <a:pt x="2138222" y="119000"/>
                  <a:pt x="2141016" y="118873"/>
                  <a:pt x="2144191" y="118873"/>
                </a:cubicBezTo>
                <a:cubicBezTo>
                  <a:pt x="2147366" y="118873"/>
                  <a:pt x="2150160" y="119000"/>
                  <a:pt x="2152828" y="119381"/>
                </a:cubicBezTo>
                <a:cubicBezTo>
                  <a:pt x="2155367" y="119762"/>
                  <a:pt x="2157654" y="120396"/>
                  <a:pt x="2159432" y="121539"/>
                </a:cubicBezTo>
                <a:cubicBezTo>
                  <a:pt x="2161337" y="122556"/>
                  <a:pt x="2162734" y="124080"/>
                  <a:pt x="2163622" y="125857"/>
                </a:cubicBezTo>
                <a:cubicBezTo>
                  <a:pt x="2164512" y="127636"/>
                  <a:pt x="2165019" y="129413"/>
                  <a:pt x="2165019" y="131192"/>
                </a:cubicBezTo>
                <a:lnTo>
                  <a:pt x="2165019" y="160020"/>
                </a:lnTo>
                <a:cubicBezTo>
                  <a:pt x="2172766" y="145288"/>
                  <a:pt x="2183816" y="134239"/>
                  <a:pt x="2197913" y="126874"/>
                </a:cubicBezTo>
                <a:cubicBezTo>
                  <a:pt x="2212010" y="119507"/>
                  <a:pt x="2226107" y="115825"/>
                  <a:pt x="2240076" y="115825"/>
                </a:cubicBezTo>
                <a:close/>
                <a:moveTo>
                  <a:pt x="1955088" y="115825"/>
                </a:moveTo>
                <a:cubicBezTo>
                  <a:pt x="1971853" y="115825"/>
                  <a:pt x="1986076" y="118745"/>
                  <a:pt x="1997888" y="124461"/>
                </a:cubicBezTo>
                <a:cubicBezTo>
                  <a:pt x="2009572" y="130175"/>
                  <a:pt x="2018969" y="138050"/>
                  <a:pt x="2026209" y="147829"/>
                </a:cubicBezTo>
                <a:cubicBezTo>
                  <a:pt x="2033447" y="157607"/>
                  <a:pt x="2038654" y="168911"/>
                  <a:pt x="2041703" y="181483"/>
                </a:cubicBezTo>
                <a:cubicBezTo>
                  <a:pt x="2044751" y="194183"/>
                  <a:pt x="2046275" y="209296"/>
                  <a:pt x="2046275" y="226823"/>
                </a:cubicBezTo>
                <a:lnTo>
                  <a:pt x="2046275" y="373507"/>
                </a:lnTo>
                <a:cubicBezTo>
                  <a:pt x="2046275" y="375539"/>
                  <a:pt x="2045766" y="377444"/>
                  <a:pt x="2044623" y="379223"/>
                </a:cubicBezTo>
                <a:cubicBezTo>
                  <a:pt x="2043481" y="381127"/>
                  <a:pt x="2041957" y="382525"/>
                  <a:pt x="2040051" y="383413"/>
                </a:cubicBezTo>
                <a:cubicBezTo>
                  <a:pt x="2038147" y="384302"/>
                  <a:pt x="2035988" y="384937"/>
                  <a:pt x="2033701" y="385319"/>
                </a:cubicBezTo>
                <a:cubicBezTo>
                  <a:pt x="2031288" y="385700"/>
                  <a:pt x="2028367" y="385954"/>
                  <a:pt x="2024685" y="385954"/>
                </a:cubicBezTo>
                <a:cubicBezTo>
                  <a:pt x="2020875" y="385954"/>
                  <a:pt x="2017826" y="385700"/>
                  <a:pt x="2015541" y="385319"/>
                </a:cubicBezTo>
                <a:cubicBezTo>
                  <a:pt x="2013254" y="384937"/>
                  <a:pt x="2011095" y="384302"/>
                  <a:pt x="2009191" y="383413"/>
                </a:cubicBezTo>
                <a:cubicBezTo>
                  <a:pt x="2007285" y="382525"/>
                  <a:pt x="2005888" y="381255"/>
                  <a:pt x="2004745" y="379350"/>
                </a:cubicBezTo>
                <a:cubicBezTo>
                  <a:pt x="2003729" y="377571"/>
                  <a:pt x="2003094" y="375667"/>
                  <a:pt x="2003094" y="373507"/>
                </a:cubicBezTo>
                <a:lnTo>
                  <a:pt x="2003094" y="229744"/>
                </a:lnTo>
                <a:cubicBezTo>
                  <a:pt x="2003094" y="215393"/>
                  <a:pt x="2002079" y="203708"/>
                  <a:pt x="1999792" y="194819"/>
                </a:cubicBezTo>
                <a:cubicBezTo>
                  <a:pt x="1997634" y="185801"/>
                  <a:pt x="1994459" y="178308"/>
                  <a:pt x="1990267" y="172339"/>
                </a:cubicBezTo>
                <a:cubicBezTo>
                  <a:pt x="1986076" y="166370"/>
                  <a:pt x="1980742" y="161671"/>
                  <a:pt x="1974266" y="158369"/>
                </a:cubicBezTo>
                <a:cubicBezTo>
                  <a:pt x="1967788" y="155194"/>
                  <a:pt x="1960295" y="153544"/>
                  <a:pt x="1951660" y="153544"/>
                </a:cubicBezTo>
                <a:cubicBezTo>
                  <a:pt x="1940610" y="153544"/>
                  <a:pt x="1929307" y="157607"/>
                  <a:pt x="1917497" y="165989"/>
                </a:cubicBezTo>
                <a:cubicBezTo>
                  <a:pt x="1905813" y="174371"/>
                  <a:pt x="1893875" y="186182"/>
                  <a:pt x="1881556" y="201423"/>
                </a:cubicBezTo>
                <a:lnTo>
                  <a:pt x="1881556" y="373507"/>
                </a:lnTo>
                <a:cubicBezTo>
                  <a:pt x="1881556" y="375539"/>
                  <a:pt x="1881047" y="377444"/>
                  <a:pt x="1879904" y="379223"/>
                </a:cubicBezTo>
                <a:cubicBezTo>
                  <a:pt x="1878888" y="381127"/>
                  <a:pt x="1877364" y="382525"/>
                  <a:pt x="1875332" y="383413"/>
                </a:cubicBezTo>
                <a:cubicBezTo>
                  <a:pt x="1873428" y="384302"/>
                  <a:pt x="1871269" y="384937"/>
                  <a:pt x="1868982" y="385319"/>
                </a:cubicBezTo>
                <a:cubicBezTo>
                  <a:pt x="1866697" y="385700"/>
                  <a:pt x="1863522" y="385954"/>
                  <a:pt x="1859712" y="385954"/>
                </a:cubicBezTo>
                <a:cubicBezTo>
                  <a:pt x="1856156" y="385954"/>
                  <a:pt x="1853107" y="385700"/>
                  <a:pt x="1850948" y="385319"/>
                </a:cubicBezTo>
                <a:cubicBezTo>
                  <a:pt x="1848663" y="384937"/>
                  <a:pt x="1846504" y="384302"/>
                  <a:pt x="1844472" y="383413"/>
                </a:cubicBezTo>
                <a:cubicBezTo>
                  <a:pt x="1842313" y="382525"/>
                  <a:pt x="1840788" y="381127"/>
                  <a:pt x="1839772" y="379223"/>
                </a:cubicBezTo>
                <a:cubicBezTo>
                  <a:pt x="1838884" y="377444"/>
                  <a:pt x="1838503" y="375539"/>
                  <a:pt x="1838503" y="373507"/>
                </a:cubicBezTo>
                <a:lnTo>
                  <a:pt x="1838503" y="131192"/>
                </a:lnTo>
                <a:cubicBezTo>
                  <a:pt x="1838503" y="129287"/>
                  <a:pt x="1838884" y="127381"/>
                  <a:pt x="1839772" y="125604"/>
                </a:cubicBezTo>
                <a:cubicBezTo>
                  <a:pt x="1840662" y="123825"/>
                  <a:pt x="1842185" y="122429"/>
                  <a:pt x="1844217" y="121412"/>
                </a:cubicBezTo>
                <a:cubicBezTo>
                  <a:pt x="1846250" y="120396"/>
                  <a:pt x="1848535" y="119635"/>
                  <a:pt x="1850822" y="119381"/>
                </a:cubicBezTo>
                <a:cubicBezTo>
                  <a:pt x="1853235" y="119000"/>
                  <a:pt x="1856029" y="118873"/>
                  <a:pt x="1859204" y="118873"/>
                </a:cubicBezTo>
                <a:cubicBezTo>
                  <a:pt x="1862379" y="118873"/>
                  <a:pt x="1865172" y="119000"/>
                  <a:pt x="1867839" y="119381"/>
                </a:cubicBezTo>
                <a:cubicBezTo>
                  <a:pt x="1870379" y="119762"/>
                  <a:pt x="1872666" y="120396"/>
                  <a:pt x="1874444" y="121539"/>
                </a:cubicBezTo>
                <a:cubicBezTo>
                  <a:pt x="1876348" y="122556"/>
                  <a:pt x="1877745" y="124080"/>
                  <a:pt x="1878635" y="125857"/>
                </a:cubicBezTo>
                <a:cubicBezTo>
                  <a:pt x="1879523" y="127636"/>
                  <a:pt x="1880032" y="129413"/>
                  <a:pt x="1880032" y="131192"/>
                </a:cubicBezTo>
                <a:lnTo>
                  <a:pt x="1880032" y="160020"/>
                </a:lnTo>
                <a:cubicBezTo>
                  <a:pt x="1887779" y="145288"/>
                  <a:pt x="1898828" y="134239"/>
                  <a:pt x="1912925" y="126874"/>
                </a:cubicBezTo>
                <a:cubicBezTo>
                  <a:pt x="1927022" y="119507"/>
                  <a:pt x="1941119" y="115825"/>
                  <a:pt x="1955088" y="115825"/>
                </a:cubicBezTo>
                <a:close/>
                <a:moveTo>
                  <a:pt x="1666291" y="115825"/>
                </a:moveTo>
                <a:cubicBezTo>
                  <a:pt x="1685341" y="115825"/>
                  <a:pt x="1701597" y="119000"/>
                  <a:pt x="1715313" y="125476"/>
                </a:cubicBezTo>
                <a:cubicBezTo>
                  <a:pt x="1729029" y="131954"/>
                  <a:pt x="1740332" y="140717"/>
                  <a:pt x="1749094" y="151512"/>
                </a:cubicBezTo>
                <a:cubicBezTo>
                  <a:pt x="1757857" y="162433"/>
                  <a:pt x="1764207" y="175006"/>
                  <a:pt x="1768272" y="189104"/>
                </a:cubicBezTo>
                <a:cubicBezTo>
                  <a:pt x="1772335" y="203327"/>
                  <a:pt x="1774367" y="218060"/>
                  <a:pt x="1774367" y="233426"/>
                </a:cubicBezTo>
                <a:lnTo>
                  <a:pt x="1774367" y="239904"/>
                </a:lnTo>
                <a:cubicBezTo>
                  <a:pt x="1774367" y="248158"/>
                  <a:pt x="1771954" y="254000"/>
                  <a:pt x="1767382" y="257302"/>
                </a:cubicBezTo>
                <a:cubicBezTo>
                  <a:pt x="1762684" y="260605"/>
                  <a:pt x="1758112" y="262256"/>
                  <a:pt x="1753666" y="262256"/>
                </a:cubicBezTo>
                <a:lnTo>
                  <a:pt x="1594282" y="262256"/>
                </a:lnTo>
                <a:cubicBezTo>
                  <a:pt x="1594282" y="273177"/>
                  <a:pt x="1595679" y="284481"/>
                  <a:pt x="1598600" y="296037"/>
                </a:cubicBezTo>
                <a:cubicBezTo>
                  <a:pt x="1601394" y="307594"/>
                  <a:pt x="1605838" y="317374"/>
                  <a:pt x="1612062" y="325375"/>
                </a:cubicBezTo>
                <a:cubicBezTo>
                  <a:pt x="1618285" y="333375"/>
                  <a:pt x="1626413" y="339471"/>
                  <a:pt x="1636445" y="343789"/>
                </a:cubicBezTo>
                <a:cubicBezTo>
                  <a:pt x="1646479" y="347981"/>
                  <a:pt x="1659051" y="350139"/>
                  <a:pt x="1674164" y="350139"/>
                </a:cubicBezTo>
                <a:cubicBezTo>
                  <a:pt x="1685213" y="350139"/>
                  <a:pt x="1694992" y="349124"/>
                  <a:pt x="1703501" y="347219"/>
                </a:cubicBezTo>
                <a:cubicBezTo>
                  <a:pt x="1712138" y="345440"/>
                  <a:pt x="1719504" y="343281"/>
                  <a:pt x="1725726" y="340995"/>
                </a:cubicBezTo>
                <a:cubicBezTo>
                  <a:pt x="1731950" y="338582"/>
                  <a:pt x="1737410" y="336424"/>
                  <a:pt x="1741982" y="334264"/>
                </a:cubicBezTo>
                <a:cubicBezTo>
                  <a:pt x="1746554" y="332106"/>
                  <a:pt x="1750110" y="330962"/>
                  <a:pt x="1752651" y="330962"/>
                </a:cubicBezTo>
                <a:cubicBezTo>
                  <a:pt x="1754682" y="330962"/>
                  <a:pt x="1756588" y="331598"/>
                  <a:pt x="1758492" y="332740"/>
                </a:cubicBezTo>
                <a:cubicBezTo>
                  <a:pt x="1760525" y="333883"/>
                  <a:pt x="1761922" y="335407"/>
                  <a:pt x="1762684" y="337312"/>
                </a:cubicBezTo>
                <a:cubicBezTo>
                  <a:pt x="1763572" y="339218"/>
                  <a:pt x="1764207" y="341250"/>
                  <a:pt x="1764588" y="343408"/>
                </a:cubicBezTo>
                <a:cubicBezTo>
                  <a:pt x="1764842" y="345694"/>
                  <a:pt x="1764969" y="348107"/>
                  <a:pt x="1764969" y="350901"/>
                </a:cubicBezTo>
                <a:cubicBezTo>
                  <a:pt x="1764969" y="352425"/>
                  <a:pt x="1764969" y="353695"/>
                  <a:pt x="1764716" y="355093"/>
                </a:cubicBezTo>
                <a:cubicBezTo>
                  <a:pt x="1764588" y="356362"/>
                  <a:pt x="1764207" y="357760"/>
                  <a:pt x="1763826" y="359156"/>
                </a:cubicBezTo>
                <a:cubicBezTo>
                  <a:pt x="1763445" y="360554"/>
                  <a:pt x="1762810" y="361950"/>
                  <a:pt x="1762048" y="363348"/>
                </a:cubicBezTo>
                <a:cubicBezTo>
                  <a:pt x="1761160" y="364744"/>
                  <a:pt x="1760144" y="366142"/>
                  <a:pt x="1759001" y="367285"/>
                </a:cubicBezTo>
                <a:cubicBezTo>
                  <a:pt x="1757857" y="368427"/>
                  <a:pt x="1754682" y="370206"/>
                  <a:pt x="1749476" y="372745"/>
                </a:cubicBezTo>
                <a:cubicBezTo>
                  <a:pt x="1744269" y="375286"/>
                  <a:pt x="1737919" y="377699"/>
                  <a:pt x="1730298" y="379857"/>
                </a:cubicBezTo>
                <a:cubicBezTo>
                  <a:pt x="1722806" y="382144"/>
                  <a:pt x="1713916" y="384175"/>
                  <a:pt x="1703629" y="386081"/>
                </a:cubicBezTo>
                <a:cubicBezTo>
                  <a:pt x="1693214" y="387986"/>
                  <a:pt x="1682166" y="388875"/>
                  <a:pt x="1670354" y="388875"/>
                </a:cubicBezTo>
                <a:cubicBezTo>
                  <a:pt x="1650923" y="388875"/>
                  <a:pt x="1633525" y="385954"/>
                  <a:pt x="1618412" y="380112"/>
                </a:cubicBezTo>
                <a:cubicBezTo>
                  <a:pt x="1603298" y="374143"/>
                  <a:pt x="1590472" y="365380"/>
                  <a:pt x="1580057" y="353823"/>
                </a:cubicBezTo>
                <a:cubicBezTo>
                  <a:pt x="1569644" y="342138"/>
                  <a:pt x="1561897" y="327914"/>
                  <a:pt x="1556563" y="311150"/>
                </a:cubicBezTo>
                <a:cubicBezTo>
                  <a:pt x="1551356" y="294387"/>
                  <a:pt x="1548688" y="274956"/>
                  <a:pt x="1548688" y="252731"/>
                </a:cubicBezTo>
                <a:cubicBezTo>
                  <a:pt x="1548688" y="231649"/>
                  <a:pt x="1551482" y="212725"/>
                  <a:pt x="1556944" y="195835"/>
                </a:cubicBezTo>
                <a:cubicBezTo>
                  <a:pt x="1562404" y="178944"/>
                  <a:pt x="1570279" y="164593"/>
                  <a:pt x="1580566" y="152655"/>
                </a:cubicBezTo>
                <a:cubicBezTo>
                  <a:pt x="1590979" y="140717"/>
                  <a:pt x="1603426" y="131573"/>
                  <a:pt x="1618031" y="125350"/>
                </a:cubicBezTo>
                <a:cubicBezTo>
                  <a:pt x="1632635" y="119000"/>
                  <a:pt x="1648638" y="115825"/>
                  <a:pt x="1666291" y="115825"/>
                </a:cubicBezTo>
                <a:close/>
                <a:moveTo>
                  <a:pt x="864920" y="115825"/>
                </a:moveTo>
                <a:cubicBezTo>
                  <a:pt x="882192" y="115825"/>
                  <a:pt x="896797" y="117983"/>
                  <a:pt x="908989" y="122301"/>
                </a:cubicBezTo>
                <a:cubicBezTo>
                  <a:pt x="921182" y="126493"/>
                  <a:pt x="931088" y="132715"/>
                  <a:pt x="938835" y="140970"/>
                </a:cubicBezTo>
                <a:cubicBezTo>
                  <a:pt x="946582" y="149099"/>
                  <a:pt x="952042" y="159131"/>
                  <a:pt x="955217" y="170815"/>
                </a:cubicBezTo>
                <a:cubicBezTo>
                  <a:pt x="958519" y="182373"/>
                  <a:pt x="960044" y="195326"/>
                  <a:pt x="960044" y="209677"/>
                </a:cubicBezTo>
                <a:lnTo>
                  <a:pt x="960044" y="373507"/>
                </a:lnTo>
                <a:cubicBezTo>
                  <a:pt x="960044" y="376937"/>
                  <a:pt x="959028" y="379476"/>
                  <a:pt x="956741" y="381381"/>
                </a:cubicBezTo>
                <a:cubicBezTo>
                  <a:pt x="954582" y="383287"/>
                  <a:pt x="952297" y="384430"/>
                  <a:pt x="949757" y="385064"/>
                </a:cubicBezTo>
                <a:cubicBezTo>
                  <a:pt x="947344" y="385573"/>
                  <a:pt x="944169" y="385954"/>
                  <a:pt x="940359" y="385954"/>
                </a:cubicBezTo>
                <a:cubicBezTo>
                  <a:pt x="936803" y="385954"/>
                  <a:pt x="933754" y="385573"/>
                  <a:pt x="930960" y="385064"/>
                </a:cubicBezTo>
                <a:cubicBezTo>
                  <a:pt x="928166" y="384430"/>
                  <a:pt x="925754" y="383287"/>
                  <a:pt x="923594" y="381508"/>
                </a:cubicBezTo>
                <a:cubicBezTo>
                  <a:pt x="921435" y="379604"/>
                  <a:pt x="920419" y="377063"/>
                  <a:pt x="920419" y="373507"/>
                </a:cubicBezTo>
                <a:lnTo>
                  <a:pt x="920419" y="351918"/>
                </a:lnTo>
                <a:cubicBezTo>
                  <a:pt x="915594" y="362967"/>
                  <a:pt x="906322" y="371983"/>
                  <a:pt x="892479" y="378714"/>
                </a:cubicBezTo>
                <a:cubicBezTo>
                  <a:pt x="878637" y="385573"/>
                  <a:pt x="864159" y="388875"/>
                  <a:pt x="849172" y="388875"/>
                </a:cubicBezTo>
                <a:cubicBezTo>
                  <a:pt x="835838" y="388875"/>
                  <a:pt x="823900" y="387096"/>
                  <a:pt x="813104" y="383668"/>
                </a:cubicBezTo>
                <a:cubicBezTo>
                  <a:pt x="802437" y="380112"/>
                  <a:pt x="793292" y="375031"/>
                  <a:pt x="785800" y="368427"/>
                </a:cubicBezTo>
                <a:cubicBezTo>
                  <a:pt x="778179" y="361696"/>
                  <a:pt x="772464" y="353695"/>
                  <a:pt x="768401" y="344170"/>
                </a:cubicBezTo>
                <a:cubicBezTo>
                  <a:pt x="764337" y="334773"/>
                  <a:pt x="762304" y="324231"/>
                  <a:pt x="762304" y="312548"/>
                </a:cubicBezTo>
                <a:cubicBezTo>
                  <a:pt x="762304" y="298196"/>
                  <a:pt x="765353" y="285624"/>
                  <a:pt x="771322" y="274956"/>
                </a:cubicBezTo>
                <a:cubicBezTo>
                  <a:pt x="777291" y="264287"/>
                  <a:pt x="785672" y="255398"/>
                  <a:pt x="796467" y="248412"/>
                </a:cubicBezTo>
                <a:cubicBezTo>
                  <a:pt x="807389" y="241300"/>
                  <a:pt x="820216" y="236094"/>
                  <a:pt x="834948" y="232664"/>
                </a:cubicBezTo>
                <a:cubicBezTo>
                  <a:pt x="849681" y="229236"/>
                  <a:pt x="866063" y="227457"/>
                  <a:pt x="883844" y="227457"/>
                </a:cubicBezTo>
                <a:lnTo>
                  <a:pt x="916863" y="227457"/>
                </a:lnTo>
                <a:lnTo>
                  <a:pt x="916863" y="212090"/>
                </a:lnTo>
                <a:cubicBezTo>
                  <a:pt x="916863" y="202312"/>
                  <a:pt x="915975" y="193675"/>
                  <a:pt x="913942" y="186437"/>
                </a:cubicBezTo>
                <a:cubicBezTo>
                  <a:pt x="912038" y="179070"/>
                  <a:pt x="908863" y="173101"/>
                  <a:pt x="904672" y="168402"/>
                </a:cubicBezTo>
                <a:cubicBezTo>
                  <a:pt x="900481" y="163704"/>
                  <a:pt x="894892" y="160148"/>
                  <a:pt x="887907" y="157735"/>
                </a:cubicBezTo>
                <a:cubicBezTo>
                  <a:pt x="880922" y="155321"/>
                  <a:pt x="872160" y="154051"/>
                  <a:pt x="861872" y="154051"/>
                </a:cubicBezTo>
                <a:cubicBezTo>
                  <a:pt x="851966" y="154051"/>
                  <a:pt x="842822" y="155321"/>
                  <a:pt x="834694" y="157735"/>
                </a:cubicBezTo>
                <a:cubicBezTo>
                  <a:pt x="826439" y="160275"/>
                  <a:pt x="819201" y="163069"/>
                  <a:pt x="812978" y="166117"/>
                </a:cubicBezTo>
                <a:cubicBezTo>
                  <a:pt x="806754" y="169292"/>
                  <a:pt x="801294" y="172212"/>
                  <a:pt x="796848" y="175006"/>
                </a:cubicBezTo>
                <a:cubicBezTo>
                  <a:pt x="792276" y="177800"/>
                  <a:pt x="788594" y="179198"/>
                  <a:pt x="785672" y="179198"/>
                </a:cubicBezTo>
                <a:cubicBezTo>
                  <a:pt x="783767" y="179198"/>
                  <a:pt x="781989" y="178817"/>
                  <a:pt x="780212" y="178055"/>
                </a:cubicBezTo>
                <a:cubicBezTo>
                  <a:pt x="778560" y="177419"/>
                  <a:pt x="777037" y="176150"/>
                  <a:pt x="775894" y="174371"/>
                </a:cubicBezTo>
                <a:cubicBezTo>
                  <a:pt x="774878" y="172594"/>
                  <a:pt x="774116" y="170815"/>
                  <a:pt x="773735" y="168911"/>
                </a:cubicBezTo>
                <a:cubicBezTo>
                  <a:pt x="773481" y="167132"/>
                  <a:pt x="773226" y="164719"/>
                  <a:pt x="773226" y="161925"/>
                </a:cubicBezTo>
                <a:cubicBezTo>
                  <a:pt x="773226" y="157607"/>
                  <a:pt x="773607" y="154051"/>
                  <a:pt x="774242" y="151131"/>
                </a:cubicBezTo>
                <a:cubicBezTo>
                  <a:pt x="775004" y="148210"/>
                  <a:pt x="776656" y="145415"/>
                  <a:pt x="779450" y="142621"/>
                </a:cubicBezTo>
                <a:cubicBezTo>
                  <a:pt x="782244" y="139955"/>
                  <a:pt x="786688" y="136906"/>
                  <a:pt x="792912" y="133605"/>
                </a:cubicBezTo>
                <a:cubicBezTo>
                  <a:pt x="799007" y="130302"/>
                  <a:pt x="805866" y="127381"/>
                  <a:pt x="813359" y="124842"/>
                </a:cubicBezTo>
                <a:cubicBezTo>
                  <a:pt x="820851" y="122175"/>
                  <a:pt x="829107" y="120015"/>
                  <a:pt x="838251" y="118364"/>
                </a:cubicBezTo>
                <a:cubicBezTo>
                  <a:pt x="847394" y="116713"/>
                  <a:pt x="856285" y="115825"/>
                  <a:pt x="864920" y="115825"/>
                </a:cubicBezTo>
                <a:close/>
                <a:moveTo>
                  <a:pt x="362000" y="115825"/>
                </a:moveTo>
                <a:cubicBezTo>
                  <a:pt x="379273" y="115825"/>
                  <a:pt x="393878" y="117983"/>
                  <a:pt x="406070" y="122301"/>
                </a:cubicBezTo>
                <a:cubicBezTo>
                  <a:pt x="418262" y="126493"/>
                  <a:pt x="428167" y="132715"/>
                  <a:pt x="435914" y="140970"/>
                </a:cubicBezTo>
                <a:cubicBezTo>
                  <a:pt x="443662" y="149099"/>
                  <a:pt x="449123" y="159131"/>
                  <a:pt x="452298" y="170815"/>
                </a:cubicBezTo>
                <a:cubicBezTo>
                  <a:pt x="455600" y="182373"/>
                  <a:pt x="457123" y="195326"/>
                  <a:pt x="457123" y="209677"/>
                </a:cubicBezTo>
                <a:lnTo>
                  <a:pt x="457123" y="373507"/>
                </a:lnTo>
                <a:cubicBezTo>
                  <a:pt x="457123" y="376937"/>
                  <a:pt x="456108" y="379476"/>
                  <a:pt x="453822" y="381381"/>
                </a:cubicBezTo>
                <a:cubicBezTo>
                  <a:pt x="451662" y="383287"/>
                  <a:pt x="449376" y="384430"/>
                  <a:pt x="446837" y="385064"/>
                </a:cubicBezTo>
                <a:cubicBezTo>
                  <a:pt x="444423" y="385573"/>
                  <a:pt x="441248" y="385954"/>
                  <a:pt x="437439" y="385954"/>
                </a:cubicBezTo>
                <a:cubicBezTo>
                  <a:pt x="433883" y="385954"/>
                  <a:pt x="430834" y="385573"/>
                  <a:pt x="428040" y="385064"/>
                </a:cubicBezTo>
                <a:cubicBezTo>
                  <a:pt x="425247" y="384430"/>
                  <a:pt x="422834" y="383287"/>
                  <a:pt x="420675" y="381508"/>
                </a:cubicBezTo>
                <a:cubicBezTo>
                  <a:pt x="418515" y="379604"/>
                  <a:pt x="417500" y="377063"/>
                  <a:pt x="417500" y="373507"/>
                </a:cubicBezTo>
                <a:lnTo>
                  <a:pt x="417500" y="351918"/>
                </a:lnTo>
                <a:cubicBezTo>
                  <a:pt x="412673" y="362967"/>
                  <a:pt x="403403" y="371983"/>
                  <a:pt x="389559" y="378714"/>
                </a:cubicBezTo>
                <a:cubicBezTo>
                  <a:pt x="375717" y="385573"/>
                  <a:pt x="361239" y="388875"/>
                  <a:pt x="346253" y="388875"/>
                </a:cubicBezTo>
                <a:cubicBezTo>
                  <a:pt x="332917" y="388875"/>
                  <a:pt x="320929" y="387096"/>
                  <a:pt x="310210" y="383668"/>
                </a:cubicBezTo>
                <a:cubicBezTo>
                  <a:pt x="299504" y="380112"/>
                  <a:pt x="290385" y="375031"/>
                  <a:pt x="282841" y="368427"/>
                </a:cubicBezTo>
                <a:cubicBezTo>
                  <a:pt x="275310" y="361696"/>
                  <a:pt x="269532" y="353695"/>
                  <a:pt x="265493" y="344170"/>
                </a:cubicBezTo>
                <a:cubicBezTo>
                  <a:pt x="261442" y="334773"/>
                  <a:pt x="259423" y="324231"/>
                  <a:pt x="259423" y="312548"/>
                </a:cubicBezTo>
                <a:cubicBezTo>
                  <a:pt x="259423" y="298196"/>
                  <a:pt x="262407" y="285624"/>
                  <a:pt x="268363" y="274956"/>
                </a:cubicBezTo>
                <a:cubicBezTo>
                  <a:pt x="274332" y="264287"/>
                  <a:pt x="282740" y="255398"/>
                  <a:pt x="293586" y="248412"/>
                </a:cubicBezTo>
                <a:cubicBezTo>
                  <a:pt x="304431" y="241300"/>
                  <a:pt x="317258" y="236094"/>
                  <a:pt x="332041" y="232664"/>
                </a:cubicBezTo>
                <a:cubicBezTo>
                  <a:pt x="346761" y="229236"/>
                  <a:pt x="363144" y="227457"/>
                  <a:pt x="380923" y="227457"/>
                </a:cubicBezTo>
                <a:lnTo>
                  <a:pt x="413944" y="227457"/>
                </a:lnTo>
                <a:lnTo>
                  <a:pt x="413944" y="212090"/>
                </a:lnTo>
                <a:cubicBezTo>
                  <a:pt x="413944" y="202312"/>
                  <a:pt x="413054" y="193675"/>
                  <a:pt x="411023" y="186437"/>
                </a:cubicBezTo>
                <a:cubicBezTo>
                  <a:pt x="409117" y="179070"/>
                  <a:pt x="405942" y="173101"/>
                  <a:pt x="401751" y="168402"/>
                </a:cubicBezTo>
                <a:cubicBezTo>
                  <a:pt x="397561" y="163704"/>
                  <a:pt x="391973" y="160148"/>
                  <a:pt x="384987" y="157735"/>
                </a:cubicBezTo>
                <a:cubicBezTo>
                  <a:pt x="378003" y="155321"/>
                  <a:pt x="369239" y="154051"/>
                  <a:pt x="358953" y="154051"/>
                </a:cubicBezTo>
                <a:cubicBezTo>
                  <a:pt x="349047" y="154051"/>
                  <a:pt x="339903" y="155321"/>
                  <a:pt x="331711" y="157735"/>
                </a:cubicBezTo>
                <a:cubicBezTo>
                  <a:pt x="323520" y="160275"/>
                  <a:pt x="316293" y="163069"/>
                  <a:pt x="310058" y="166117"/>
                </a:cubicBezTo>
                <a:cubicBezTo>
                  <a:pt x="303809" y="169292"/>
                  <a:pt x="298424" y="172212"/>
                  <a:pt x="293916" y="175006"/>
                </a:cubicBezTo>
                <a:cubicBezTo>
                  <a:pt x="289407" y="177800"/>
                  <a:pt x="285686" y="179198"/>
                  <a:pt x="282765" y="179198"/>
                </a:cubicBezTo>
                <a:cubicBezTo>
                  <a:pt x="280898" y="179198"/>
                  <a:pt x="279095" y="178817"/>
                  <a:pt x="277342" y="178055"/>
                </a:cubicBezTo>
                <a:cubicBezTo>
                  <a:pt x="275590" y="177419"/>
                  <a:pt x="274142" y="176150"/>
                  <a:pt x="273024" y="174371"/>
                </a:cubicBezTo>
                <a:cubicBezTo>
                  <a:pt x="271894" y="172594"/>
                  <a:pt x="271170" y="170815"/>
                  <a:pt x="270840" y="168911"/>
                </a:cubicBezTo>
                <a:cubicBezTo>
                  <a:pt x="270510" y="167132"/>
                  <a:pt x="270357" y="164719"/>
                  <a:pt x="270357" y="161925"/>
                </a:cubicBezTo>
                <a:cubicBezTo>
                  <a:pt x="270357" y="157607"/>
                  <a:pt x="270700" y="154051"/>
                  <a:pt x="271386" y="151131"/>
                </a:cubicBezTo>
                <a:cubicBezTo>
                  <a:pt x="272072" y="148210"/>
                  <a:pt x="273786" y="145415"/>
                  <a:pt x="276529" y="142621"/>
                </a:cubicBezTo>
                <a:cubicBezTo>
                  <a:pt x="279273" y="139955"/>
                  <a:pt x="283743" y="136906"/>
                  <a:pt x="289953" y="133605"/>
                </a:cubicBezTo>
                <a:cubicBezTo>
                  <a:pt x="296151" y="130302"/>
                  <a:pt x="302984" y="127381"/>
                  <a:pt x="310451" y="124842"/>
                </a:cubicBezTo>
                <a:cubicBezTo>
                  <a:pt x="317906" y="122175"/>
                  <a:pt x="326212" y="120015"/>
                  <a:pt x="335343" y="118364"/>
                </a:cubicBezTo>
                <a:cubicBezTo>
                  <a:pt x="344475" y="116713"/>
                  <a:pt x="353364" y="115825"/>
                  <a:pt x="362000" y="115825"/>
                </a:cubicBezTo>
                <a:close/>
                <a:moveTo>
                  <a:pt x="914578" y="28194"/>
                </a:moveTo>
                <a:cubicBezTo>
                  <a:pt x="924103" y="28194"/>
                  <a:pt x="930707" y="30100"/>
                  <a:pt x="934644" y="34163"/>
                </a:cubicBezTo>
                <a:cubicBezTo>
                  <a:pt x="938454" y="38227"/>
                  <a:pt x="940359" y="44958"/>
                  <a:pt x="940359" y="54483"/>
                </a:cubicBezTo>
                <a:cubicBezTo>
                  <a:pt x="940359" y="64136"/>
                  <a:pt x="938454" y="70994"/>
                  <a:pt x="934516" y="74931"/>
                </a:cubicBezTo>
                <a:cubicBezTo>
                  <a:pt x="930579" y="78868"/>
                  <a:pt x="923976" y="80900"/>
                  <a:pt x="914578" y="80900"/>
                </a:cubicBezTo>
                <a:cubicBezTo>
                  <a:pt x="905307" y="80900"/>
                  <a:pt x="898829" y="78994"/>
                  <a:pt x="895019" y="75185"/>
                </a:cubicBezTo>
                <a:cubicBezTo>
                  <a:pt x="891210" y="71375"/>
                  <a:pt x="889304" y="64517"/>
                  <a:pt x="889304" y="54737"/>
                </a:cubicBezTo>
                <a:cubicBezTo>
                  <a:pt x="889304" y="44831"/>
                  <a:pt x="891337" y="37974"/>
                  <a:pt x="895147" y="34037"/>
                </a:cubicBezTo>
                <a:cubicBezTo>
                  <a:pt x="899084" y="30100"/>
                  <a:pt x="905560" y="28194"/>
                  <a:pt x="914578" y="28194"/>
                </a:cubicBezTo>
                <a:close/>
                <a:moveTo>
                  <a:pt x="825297" y="28194"/>
                </a:moveTo>
                <a:cubicBezTo>
                  <a:pt x="834694" y="28194"/>
                  <a:pt x="841426" y="30100"/>
                  <a:pt x="845235" y="34163"/>
                </a:cubicBezTo>
                <a:cubicBezTo>
                  <a:pt x="849172" y="38227"/>
                  <a:pt x="851078" y="44958"/>
                  <a:pt x="851078" y="54483"/>
                </a:cubicBezTo>
                <a:cubicBezTo>
                  <a:pt x="851078" y="64136"/>
                  <a:pt x="849172" y="70994"/>
                  <a:pt x="845235" y="74931"/>
                </a:cubicBezTo>
                <a:cubicBezTo>
                  <a:pt x="841298" y="78868"/>
                  <a:pt x="834694" y="80900"/>
                  <a:pt x="825297" y="80900"/>
                </a:cubicBezTo>
                <a:cubicBezTo>
                  <a:pt x="816026" y="80900"/>
                  <a:pt x="809548" y="78994"/>
                  <a:pt x="805738" y="75185"/>
                </a:cubicBezTo>
                <a:cubicBezTo>
                  <a:pt x="801929" y="71375"/>
                  <a:pt x="800023" y="64517"/>
                  <a:pt x="800023" y="54737"/>
                </a:cubicBezTo>
                <a:cubicBezTo>
                  <a:pt x="800023" y="44831"/>
                  <a:pt x="801929" y="37974"/>
                  <a:pt x="805866" y="34037"/>
                </a:cubicBezTo>
                <a:cubicBezTo>
                  <a:pt x="809803" y="30100"/>
                  <a:pt x="816279" y="28194"/>
                  <a:pt x="825297" y="28194"/>
                </a:cubicBezTo>
                <a:close/>
                <a:moveTo>
                  <a:pt x="411658" y="28194"/>
                </a:moveTo>
                <a:cubicBezTo>
                  <a:pt x="421183" y="28194"/>
                  <a:pt x="427787" y="30100"/>
                  <a:pt x="431723" y="34163"/>
                </a:cubicBezTo>
                <a:cubicBezTo>
                  <a:pt x="435534" y="38227"/>
                  <a:pt x="437439" y="44958"/>
                  <a:pt x="437439" y="54483"/>
                </a:cubicBezTo>
                <a:cubicBezTo>
                  <a:pt x="437439" y="64136"/>
                  <a:pt x="435534" y="70994"/>
                  <a:pt x="431597" y="74931"/>
                </a:cubicBezTo>
                <a:cubicBezTo>
                  <a:pt x="427659" y="78868"/>
                  <a:pt x="421056" y="80900"/>
                  <a:pt x="411658" y="80900"/>
                </a:cubicBezTo>
                <a:cubicBezTo>
                  <a:pt x="402387" y="80900"/>
                  <a:pt x="395909" y="78994"/>
                  <a:pt x="392100" y="75185"/>
                </a:cubicBezTo>
                <a:cubicBezTo>
                  <a:pt x="388289" y="71375"/>
                  <a:pt x="386384" y="64517"/>
                  <a:pt x="386384" y="54737"/>
                </a:cubicBezTo>
                <a:cubicBezTo>
                  <a:pt x="386384" y="44831"/>
                  <a:pt x="388417" y="37974"/>
                  <a:pt x="392226" y="34037"/>
                </a:cubicBezTo>
                <a:cubicBezTo>
                  <a:pt x="396164" y="30100"/>
                  <a:pt x="402640" y="28194"/>
                  <a:pt x="411658" y="28194"/>
                </a:cubicBezTo>
                <a:close/>
                <a:moveTo>
                  <a:pt x="322376" y="28194"/>
                </a:moveTo>
                <a:cubicBezTo>
                  <a:pt x="331813" y="28194"/>
                  <a:pt x="338506" y="30100"/>
                  <a:pt x="342315" y="34163"/>
                </a:cubicBezTo>
                <a:cubicBezTo>
                  <a:pt x="346253" y="38227"/>
                  <a:pt x="348158" y="44958"/>
                  <a:pt x="348158" y="54483"/>
                </a:cubicBezTo>
                <a:cubicBezTo>
                  <a:pt x="348158" y="64136"/>
                  <a:pt x="346253" y="70994"/>
                  <a:pt x="342315" y="74931"/>
                </a:cubicBezTo>
                <a:cubicBezTo>
                  <a:pt x="338378" y="78868"/>
                  <a:pt x="331711" y="80900"/>
                  <a:pt x="322376" y="80900"/>
                </a:cubicBezTo>
                <a:cubicBezTo>
                  <a:pt x="313118" y="80900"/>
                  <a:pt x="306590" y="78994"/>
                  <a:pt x="302793" y="75185"/>
                </a:cubicBezTo>
                <a:cubicBezTo>
                  <a:pt x="299009" y="71375"/>
                  <a:pt x="297116" y="64517"/>
                  <a:pt x="297116" y="54737"/>
                </a:cubicBezTo>
                <a:cubicBezTo>
                  <a:pt x="297116" y="44831"/>
                  <a:pt x="299072" y="37974"/>
                  <a:pt x="302971" y="34037"/>
                </a:cubicBezTo>
                <a:cubicBezTo>
                  <a:pt x="306883" y="30100"/>
                  <a:pt x="313347" y="28194"/>
                  <a:pt x="322376" y="28194"/>
                </a:cubicBezTo>
                <a:close/>
                <a:moveTo>
                  <a:pt x="13767" y="26798"/>
                </a:moveTo>
                <a:lnTo>
                  <a:pt x="253314" y="26798"/>
                </a:lnTo>
                <a:cubicBezTo>
                  <a:pt x="255600" y="26798"/>
                  <a:pt x="257721" y="27306"/>
                  <a:pt x="259677" y="28449"/>
                </a:cubicBezTo>
                <a:cubicBezTo>
                  <a:pt x="261632" y="29592"/>
                  <a:pt x="263169" y="31115"/>
                  <a:pt x="264274" y="33148"/>
                </a:cubicBezTo>
                <a:cubicBezTo>
                  <a:pt x="265379" y="35052"/>
                  <a:pt x="266166" y="37212"/>
                  <a:pt x="266649" y="39751"/>
                </a:cubicBezTo>
                <a:cubicBezTo>
                  <a:pt x="267119" y="42292"/>
                  <a:pt x="267360" y="44705"/>
                  <a:pt x="267360" y="47244"/>
                </a:cubicBezTo>
                <a:cubicBezTo>
                  <a:pt x="267360" y="49785"/>
                  <a:pt x="267119" y="52198"/>
                  <a:pt x="266636" y="54611"/>
                </a:cubicBezTo>
                <a:cubicBezTo>
                  <a:pt x="266166" y="56896"/>
                  <a:pt x="265353" y="59056"/>
                  <a:pt x="264236" y="60833"/>
                </a:cubicBezTo>
                <a:cubicBezTo>
                  <a:pt x="263118" y="62738"/>
                  <a:pt x="261607" y="64136"/>
                  <a:pt x="259727" y="65279"/>
                </a:cubicBezTo>
                <a:cubicBezTo>
                  <a:pt x="257835" y="66421"/>
                  <a:pt x="255701" y="66930"/>
                  <a:pt x="253314" y="66930"/>
                </a:cubicBezTo>
                <a:lnTo>
                  <a:pt x="155664" y="66930"/>
                </a:lnTo>
                <a:lnTo>
                  <a:pt x="155664" y="373507"/>
                </a:lnTo>
                <a:cubicBezTo>
                  <a:pt x="155664" y="375539"/>
                  <a:pt x="155105" y="377444"/>
                  <a:pt x="153987" y="379223"/>
                </a:cubicBezTo>
                <a:cubicBezTo>
                  <a:pt x="152882" y="381127"/>
                  <a:pt x="151269" y="382525"/>
                  <a:pt x="149174" y="383413"/>
                </a:cubicBezTo>
                <a:cubicBezTo>
                  <a:pt x="147066" y="384302"/>
                  <a:pt x="144856" y="384937"/>
                  <a:pt x="142506" y="385319"/>
                </a:cubicBezTo>
                <a:cubicBezTo>
                  <a:pt x="140170" y="385700"/>
                  <a:pt x="137185" y="385954"/>
                  <a:pt x="133540" y="385954"/>
                </a:cubicBezTo>
                <a:cubicBezTo>
                  <a:pt x="129870" y="385954"/>
                  <a:pt x="126885" y="385700"/>
                  <a:pt x="124574" y="385319"/>
                </a:cubicBezTo>
                <a:cubicBezTo>
                  <a:pt x="122275" y="384937"/>
                  <a:pt x="120091" y="384302"/>
                  <a:pt x="118034" y="383413"/>
                </a:cubicBezTo>
                <a:cubicBezTo>
                  <a:pt x="115976" y="382525"/>
                  <a:pt x="114401" y="381255"/>
                  <a:pt x="113322" y="379476"/>
                </a:cubicBezTo>
                <a:cubicBezTo>
                  <a:pt x="112230" y="377571"/>
                  <a:pt x="111696" y="375667"/>
                  <a:pt x="111696" y="373507"/>
                </a:cubicBezTo>
                <a:lnTo>
                  <a:pt x="111696" y="66930"/>
                </a:lnTo>
                <a:lnTo>
                  <a:pt x="13754" y="66930"/>
                </a:lnTo>
                <a:cubicBezTo>
                  <a:pt x="11239" y="66930"/>
                  <a:pt x="9080" y="66421"/>
                  <a:pt x="7289" y="65279"/>
                </a:cubicBezTo>
                <a:cubicBezTo>
                  <a:pt x="5499" y="64136"/>
                  <a:pt x="4051" y="62612"/>
                  <a:pt x="2972" y="60833"/>
                </a:cubicBezTo>
                <a:cubicBezTo>
                  <a:pt x="1892" y="59056"/>
                  <a:pt x="1130" y="57150"/>
                  <a:pt x="673" y="54864"/>
                </a:cubicBezTo>
                <a:cubicBezTo>
                  <a:pt x="216" y="52579"/>
                  <a:pt x="0" y="50038"/>
                  <a:pt x="0" y="47244"/>
                </a:cubicBezTo>
                <a:cubicBezTo>
                  <a:pt x="0" y="44450"/>
                  <a:pt x="216" y="41783"/>
                  <a:pt x="660" y="39498"/>
                </a:cubicBezTo>
                <a:cubicBezTo>
                  <a:pt x="1117" y="37085"/>
                  <a:pt x="1879" y="35052"/>
                  <a:pt x="2946" y="33148"/>
                </a:cubicBezTo>
                <a:cubicBezTo>
                  <a:pt x="4026" y="31243"/>
                  <a:pt x="5486" y="29719"/>
                  <a:pt x="7328" y="28575"/>
                </a:cubicBezTo>
                <a:cubicBezTo>
                  <a:pt x="9182" y="27432"/>
                  <a:pt x="11328" y="26798"/>
                  <a:pt x="13767" y="26798"/>
                </a:cubicBezTo>
                <a:close/>
                <a:moveTo>
                  <a:pt x="2835071" y="0"/>
                </a:moveTo>
                <a:cubicBezTo>
                  <a:pt x="2838373" y="0"/>
                  <a:pt x="2841295" y="255"/>
                  <a:pt x="2843962" y="508"/>
                </a:cubicBezTo>
                <a:cubicBezTo>
                  <a:pt x="2846628" y="889"/>
                  <a:pt x="2848915" y="1525"/>
                  <a:pt x="2850820" y="2668"/>
                </a:cubicBezTo>
                <a:cubicBezTo>
                  <a:pt x="2852725" y="3683"/>
                  <a:pt x="2854248" y="5081"/>
                  <a:pt x="2855391" y="6858"/>
                </a:cubicBezTo>
                <a:cubicBezTo>
                  <a:pt x="2856408" y="8637"/>
                  <a:pt x="2856915" y="10542"/>
                  <a:pt x="2856915" y="12446"/>
                </a:cubicBezTo>
                <a:lnTo>
                  <a:pt x="2856915" y="373507"/>
                </a:lnTo>
                <a:cubicBezTo>
                  <a:pt x="2856915" y="375539"/>
                  <a:pt x="2856408" y="377444"/>
                  <a:pt x="2855265" y="379223"/>
                </a:cubicBezTo>
                <a:cubicBezTo>
                  <a:pt x="2854248" y="381127"/>
                  <a:pt x="2852725" y="382525"/>
                  <a:pt x="2850692" y="383413"/>
                </a:cubicBezTo>
                <a:cubicBezTo>
                  <a:pt x="2848788" y="384302"/>
                  <a:pt x="2846628" y="384937"/>
                  <a:pt x="2844342" y="385319"/>
                </a:cubicBezTo>
                <a:cubicBezTo>
                  <a:pt x="2842057" y="385700"/>
                  <a:pt x="2838882" y="385954"/>
                  <a:pt x="2835071" y="385954"/>
                </a:cubicBezTo>
                <a:cubicBezTo>
                  <a:pt x="2831515" y="385954"/>
                  <a:pt x="2828467" y="385700"/>
                  <a:pt x="2826308" y="385319"/>
                </a:cubicBezTo>
                <a:cubicBezTo>
                  <a:pt x="2824022" y="384937"/>
                  <a:pt x="2821864" y="384302"/>
                  <a:pt x="2819832" y="383413"/>
                </a:cubicBezTo>
                <a:cubicBezTo>
                  <a:pt x="2817672" y="382525"/>
                  <a:pt x="2816148" y="381127"/>
                  <a:pt x="2815133" y="379223"/>
                </a:cubicBezTo>
                <a:cubicBezTo>
                  <a:pt x="2814244" y="377444"/>
                  <a:pt x="2813863" y="375539"/>
                  <a:pt x="2813863" y="373507"/>
                </a:cubicBezTo>
                <a:lnTo>
                  <a:pt x="2813863" y="12446"/>
                </a:lnTo>
                <a:cubicBezTo>
                  <a:pt x="2813863" y="10414"/>
                  <a:pt x="2814244" y="8637"/>
                  <a:pt x="2815133" y="6731"/>
                </a:cubicBezTo>
                <a:cubicBezTo>
                  <a:pt x="2816021" y="4954"/>
                  <a:pt x="2817546" y="3556"/>
                  <a:pt x="2819577" y="2540"/>
                </a:cubicBezTo>
                <a:cubicBezTo>
                  <a:pt x="2821609" y="1525"/>
                  <a:pt x="2824022" y="889"/>
                  <a:pt x="2826563" y="508"/>
                </a:cubicBezTo>
                <a:cubicBezTo>
                  <a:pt x="2829229" y="127"/>
                  <a:pt x="2832023" y="0"/>
                  <a:pt x="2835071" y="0"/>
                </a:cubicBezTo>
                <a:close/>
                <a:moveTo>
                  <a:pt x="2714676" y="0"/>
                </a:moveTo>
                <a:cubicBezTo>
                  <a:pt x="2717977" y="0"/>
                  <a:pt x="2720898" y="255"/>
                  <a:pt x="2723565" y="508"/>
                </a:cubicBezTo>
                <a:cubicBezTo>
                  <a:pt x="2726233" y="889"/>
                  <a:pt x="2728519" y="1525"/>
                  <a:pt x="2730423" y="2668"/>
                </a:cubicBezTo>
                <a:cubicBezTo>
                  <a:pt x="2732328" y="3683"/>
                  <a:pt x="2733852" y="5081"/>
                  <a:pt x="2734996" y="6858"/>
                </a:cubicBezTo>
                <a:cubicBezTo>
                  <a:pt x="2736012" y="8637"/>
                  <a:pt x="2736520" y="10542"/>
                  <a:pt x="2736520" y="12446"/>
                </a:cubicBezTo>
                <a:lnTo>
                  <a:pt x="2736520" y="373507"/>
                </a:lnTo>
                <a:cubicBezTo>
                  <a:pt x="2736520" y="375539"/>
                  <a:pt x="2736012" y="377444"/>
                  <a:pt x="2734869" y="379223"/>
                </a:cubicBezTo>
                <a:cubicBezTo>
                  <a:pt x="2733852" y="381127"/>
                  <a:pt x="2732328" y="382525"/>
                  <a:pt x="2730296" y="383413"/>
                </a:cubicBezTo>
                <a:cubicBezTo>
                  <a:pt x="2728391" y="384302"/>
                  <a:pt x="2726233" y="384937"/>
                  <a:pt x="2723946" y="385319"/>
                </a:cubicBezTo>
                <a:cubicBezTo>
                  <a:pt x="2721660" y="385700"/>
                  <a:pt x="2718485" y="385954"/>
                  <a:pt x="2714676" y="385954"/>
                </a:cubicBezTo>
                <a:cubicBezTo>
                  <a:pt x="2711120" y="385954"/>
                  <a:pt x="2708071" y="385700"/>
                  <a:pt x="2705913" y="385319"/>
                </a:cubicBezTo>
                <a:cubicBezTo>
                  <a:pt x="2703627" y="384937"/>
                  <a:pt x="2701467" y="384302"/>
                  <a:pt x="2699435" y="383413"/>
                </a:cubicBezTo>
                <a:cubicBezTo>
                  <a:pt x="2697277" y="382525"/>
                  <a:pt x="2695752" y="381127"/>
                  <a:pt x="2694737" y="379223"/>
                </a:cubicBezTo>
                <a:cubicBezTo>
                  <a:pt x="2693847" y="377444"/>
                  <a:pt x="2693466" y="375539"/>
                  <a:pt x="2693466" y="373507"/>
                </a:cubicBezTo>
                <a:lnTo>
                  <a:pt x="2693466" y="12446"/>
                </a:lnTo>
                <a:cubicBezTo>
                  <a:pt x="2693466" y="10414"/>
                  <a:pt x="2693847" y="8637"/>
                  <a:pt x="2694737" y="6731"/>
                </a:cubicBezTo>
                <a:cubicBezTo>
                  <a:pt x="2695626" y="4954"/>
                  <a:pt x="2697150" y="3556"/>
                  <a:pt x="2699182" y="2540"/>
                </a:cubicBezTo>
                <a:cubicBezTo>
                  <a:pt x="2701214" y="1525"/>
                  <a:pt x="2703627" y="889"/>
                  <a:pt x="2706166" y="508"/>
                </a:cubicBezTo>
                <a:cubicBezTo>
                  <a:pt x="2708833" y="127"/>
                  <a:pt x="2711627" y="0"/>
                  <a:pt x="2714676" y="0"/>
                </a:cubicBezTo>
                <a:close/>
                <a:moveTo>
                  <a:pt x="1178484" y="0"/>
                </a:moveTo>
                <a:cubicBezTo>
                  <a:pt x="1181785" y="0"/>
                  <a:pt x="1184707" y="255"/>
                  <a:pt x="1187373" y="508"/>
                </a:cubicBezTo>
                <a:cubicBezTo>
                  <a:pt x="1190041" y="889"/>
                  <a:pt x="1192326" y="1525"/>
                  <a:pt x="1194232" y="2668"/>
                </a:cubicBezTo>
                <a:cubicBezTo>
                  <a:pt x="1196137" y="3683"/>
                  <a:pt x="1197660" y="5081"/>
                  <a:pt x="1198804" y="6858"/>
                </a:cubicBezTo>
                <a:cubicBezTo>
                  <a:pt x="1199819" y="8637"/>
                  <a:pt x="1200328" y="10542"/>
                  <a:pt x="1200328" y="12446"/>
                </a:cubicBezTo>
                <a:lnTo>
                  <a:pt x="1200328" y="373507"/>
                </a:lnTo>
                <a:cubicBezTo>
                  <a:pt x="1200328" y="375539"/>
                  <a:pt x="1199819" y="377444"/>
                  <a:pt x="1198676" y="379223"/>
                </a:cubicBezTo>
                <a:cubicBezTo>
                  <a:pt x="1197660" y="381127"/>
                  <a:pt x="1196137" y="382525"/>
                  <a:pt x="1194104" y="383413"/>
                </a:cubicBezTo>
                <a:cubicBezTo>
                  <a:pt x="1192200" y="384302"/>
                  <a:pt x="1190041" y="384937"/>
                  <a:pt x="1187754" y="385319"/>
                </a:cubicBezTo>
                <a:cubicBezTo>
                  <a:pt x="1185469" y="385700"/>
                  <a:pt x="1182294" y="385954"/>
                  <a:pt x="1178484" y="385954"/>
                </a:cubicBezTo>
                <a:cubicBezTo>
                  <a:pt x="1174928" y="385954"/>
                  <a:pt x="1171879" y="385700"/>
                  <a:pt x="1169720" y="385319"/>
                </a:cubicBezTo>
                <a:cubicBezTo>
                  <a:pt x="1167435" y="384937"/>
                  <a:pt x="1165276" y="384302"/>
                  <a:pt x="1163244" y="383413"/>
                </a:cubicBezTo>
                <a:cubicBezTo>
                  <a:pt x="1161085" y="382525"/>
                  <a:pt x="1159560" y="381127"/>
                  <a:pt x="1158544" y="379223"/>
                </a:cubicBezTo>
                <a:cubicBezTo>
                  <a:pt x="1157656" y="377444"/>
                  <a:pt x="1157275" y="375539"/>
                  <a:pt x="1157275" y="373507"/>
                </a:cubicBezTo>
                <a:lnTo>
                  <a:pt x="1157275" y="12446"/>
                </a:lnTo>
                <a:cubicBezTo>
                  <a:pt x="1157275" y="10414"/>
                  <a:pt x="1157656" y="8637"/>
                  <a:pt x="1158544" y="6731"/>
                </a:cubicBezTo>
                <a:cubicBezTo>
                  <a:pt x="1159434" y="4954"/>
                  <a:pt x="1160957" y="3556"/>
                  <a:pt x="1162989" y="2540"/>
                </a:cubicBezTo>
                <a:cubicBezTo>
                  <a:pt x="1165022" y="1525"/>
                  <a:pt x="1167435" y="889"/>
                  <a:pt x="1169975" y="508"/>
                </a:cubicBezTo>
                <a:cubicBezTo>
                  <a:pt x="1172641" y="127"/>
                  <a:pt x="1175435" y="0"/>
                  <a:pt x="1178484" y="0"/>
                </a:cubicBezTo>
                <a:close/>
                <a:moveTo>
                  <a:pt x="678612" y="0"/>
                </a:moveTo>
                <a:cubicBezTo>
                  <a:pt x="681914" y="0"/>
                  <a:pt x="684834" y="255"/>
                  <a:pt x="687501" y="508"/>
                </a:cubicBezTo>
                <a:cubicBezTo>
                  <a:pt x="690169" y="889"/>
                  <a:pt x="692454" y="1525"/>
                  <a:pt x="694360" y="2668"/>
                </a:cubicBezTo>
                <a:cubicBezTo>
                  <a:pt x="696264" y="3683"/>
                  <a:pt x="697788" y="5081"/>
                  <a:pt x="698932" y="6858"/>
                </a:cubicBezTo>
                <a:cubicBezTo>
                  <a:pt x="699947" y="8637"/>
                  <a:pt x="700456" y="10542"/>
                  <a:pt x="700456" y="12446"/>
                </a:cubicBezTo>
                <a:lnTo>
                  <a:pt x="700456" y="373507"/>
                </a:lnTo>
                <a:cubicBezTo>
                  <a:pt x="700456" y="375539"/>
                  <a:pt x="699947" y="377444"/>
                  <a:pt x="698804" y="379223"/>
                </a:cubicBezTo>
                <a:cubicBezTo>
                  <a:pt x="697788" y="381127"/>
                  <a:pt x="696264" y="382525"/>
                  <a:pt x="694232" y="383413"/>
                </a:cubicBezTo>
                <a:cubicBezTo>
                  <a:pt x="692328" y="384302"/>
                  <a:pt x="690169" y="384937"/>
                  <a:pt x="687883" y="385319"/>
                </a:cubicBezTo>
                <a:cubicBezTo>
                  <a:pt x="685597" y="385700"/>
                  <a:pt x="682422" y="385954"/>
                  <a:pt x="678612" y="385954"/>
                </a:cubicBezTo>
                <a:cubicBezTo>
                  <a:pt x="675056" y="385954"/>
                  <a:pt x="672008" y="385700"/>
                  <a:pt x="669848" y="385319"/>
                </a:cubicBezTo>
                <a:cubicBezTo>
                  <a:pt x="667562" y="384937"/>
                  <a:pt x="665403" y="384302"/>
                  <a:pt x="663372" y="383413"/>
                </a:cubicBezTo>
                <a:cubicBezTo>
                  <a:pt x="661212" y="382525"/>
                  <a:pt x="659689" y="381127"/>
                  <a:pt x="658673" y="379223"/>
                </a:cubicBezTo>
                <a:cubicBezTo>
                  <a:pt x="657784" y="377444"/>
                  <a:pt x="657403" y="375539"/>
                  <a:pt x="657403" y="373507"/>
                </a:cubicBezTo>
                <a:lnTo>
                  <a:pt x="657403" y="12446"/>
                </a:lnTo>
                <a:cubicBezTo>
                  <a:pt x="657403" y="10414"/>
                  <a:pt x="657784" y="8637"/>
                  <a:pt x="658673" y="6731"/>
                </a:cubicBezTo>
                <a:cubicBezTo>
                  <a:pt x="659562" y="4954"/>
                  <a:pt x="661086" y="3556"/>
                  <a:pt x="663117" y="2540"/>
                </a:cubicBezTo>
                <a:cubicBezTo>
                  <a:pt x="665150" y="1525"/>
                  <a:pt x="667562" y="889"/>
                  <a:pt x="670103" y="508"/>
                </a:cubicBezTo>
                <a:cubicBezTo>
                  <a:pt x="672770" y="127"/>
                  <a:pt x="675564" y="0"/>
                  <a:pt x="678612" y="0"/>
                </a:cubicBezTo>
                <a:close/>
                <a:moveTo>
                  <a:pt x="556692" y="0"/>
                </a:moveTo>
                <a:cubicBezTo>
                  <a:pt x="559994" y="0"/>
                  <a:pt x="562914" y="255"/>
                  <a:pt x="565581" y="508"/>
                </a:cubicBezTo>
                <a:cubicBezTo>
                  <a:pt x="568248" y="889"/>
                  <a:pt x="570534" y="1525"/>
                  <a:pt x="572439" y="2668"/>
                </a:cubicBezTo>
                <a:cubicBezTo>
                  <a:pt x="574345" y="3683"/>
                  <a:pt x="575869" y="5081"/>
                  <a:pt x="577012" y="6858"/>
                </a:cubicBezTo>
                <a:cubicBezTo>
                  <a:pt x="578028" y="8637"/>
                  <a:pt x="578536" y="10542"/>
                  <a:pt x="578536" y="12446"/>
                </a:cubicBezTo>
                <a:lnTo>
                  <a:pt x="578536" y="373507"/>
                </a:lnTo>
                <a:cubicBezTo>
                  <a:pt x="578536" y="375539"/>
                  <a:pt x="578028" y="377444"/>
                  <a:pt x="576884" y="379223"/>
                </a:cubicBezTo>
                <a:cubicBezTo>
                  <a:pt x="575869" y="381127"/>
                  <a:pt x="574345" y="382525"/>
                  <a:pt x="572312" y="383413"/>
                </a:cubicBezTo>
                <a:cubicBezTo>
                  <a:pt x="570408" y="384302"/>
                  <a:pt x="568248" y="384937"/>
                  <a:pt x="565962" y="385319"/>
                </a:cubicBezTo>
                <a:cubicBezTo>
                  <a:pt x="563676" y="385700"/>
                  <a:pt x="560501" y="385954"/>
                  <a:pt x="556692" y="385954"/>
                </a:cubicBezTo>
                <a:cubicBezTo>
                  <a:pt x="553136" y="385954"/>
                  <a:pt x="550087" y="385700"/>
                  <a:pt x="547928" y="385319"/>
                </a:cubicBezTo>
                <a:cubicBezTo>
                  <a:pt x="545642" y="384937"/>
                  <a:pt x="543484" y="384302"/>
                  <a:pt x="541451" y="383413"/>
                </a:cubicBezTo>
                <a:cubicBezTo>
                  <a:pt x="539292" y="382525"/>
                  <a:pt x="537769" y="381127"/>
                  <a:pt x="536753" y="379223"/>
                </a:cubicBezTo>
                <a:cubicBezTo>
                  <a:pt x="535864" y="377444"/>
                  <a:pt x="535483" y="375539"/>
                  <a:pt x="535483" y="373507"/>
                </a:cubicBezTo>
                <a:lnTo>
                  <a:pt x="535483" y="12446"/>
                </a:lnTo>
                <a:cubicBezTo>
                  <a:pt x="535483" y="10414"/>
                  <a:pt x="535864" y="8637"/>
                  <a:pt x="536753" y="6731"/>
                </a:cubicBezTo>
                <a:cubicBezTo>
                  <a:pt x="537642" y="4954"/>
                  <a:pt x="539165" y="3556"/>
                  <a:pt x="541198" y="2540"/>
                </a:cubicBezTo>
                <a:cubicBezTo>
                  <a:pt x="543229" y="1525"/>
                  <a:pt x="545642" y="889"/>
                  <a:pt x="548183" y="508"/>
                </a:cubicBezTo>
                <a:cubicBezTo>
                  <a:pt x="550850" y="127"/>
                  <a:pt x="553644" y="0"/>
                  <a:pt x="556692" y="0"/>
                </a:cubicBezTo>
                <a:close/>
              </a:path>
            </a:pathLst>
          </a:custGeom>
          <a:noFill/>
          <a:ln w="12191" cap="flat" cmpd="sng">
            <a:solidFill>
              <a:srgbClr val="4472C4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Rectangle 672"/>
          <p:cNvSpPr/>
          <p:nvPr/>
        </p:nvSpPr>
        <p:spPr>
          <a:xfrm>
            <a:off x="1204264" y="1591870"/>
            <a:ext cx="9856353" cy="78483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8" b="0" i="0" u="none" strike="noStrike" kern="0" cap="none" spc="8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8" b="0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8" b="0" i="0" u="none" strike="noStrike" kern="0" cap="none" spc="-4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2798" b="0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2798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oi</a:t>
            </a:r>
            <a:r>
              <a:rPr kumimoji="0" lang="en-US" sz="2798" b="0" i="0" u="none" strike="noStrike" kern="0" cap="none" spc="-4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8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8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eena</a:t>
            </a:r>
            <a:r>
              <a:rPr kumimoji="0" lang="en-US" sz="2798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en-US" sz="2798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ol</a:t>
            </a:r>
            <a:r>
              <a:rPr kumimoji="0" lang="en-US" sz="2798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8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… 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alo</a:t>
            </a:r>
            <a:r>
              <a:rPr kumimoji="0" lang="en-US" sz="2798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8" b="1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aa tutu</a:t>
            </a:r>
            <a:r>
              <a:rPr kumimoji="0" lang="en-US" sz="2798" b="1" i="0" u="none" strike="noStrike" kern="0" cap="none" spc="-4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tu</a:t>
            </a:r>
            <a:r>
              <a:rPr kumimoji="0" lang="en-US" sz="2798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8" b="1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en laaja-alai</a:t>
            </a:r>
            <a:r>
              <a:rPr kumimoji="0" lang="en-US" sz="2798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2798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en osaamisen, </a:t>
            </a:r>
          </a:p>
          <a:p>
            <a:pPr marL="228549" marR="0" lvl="0" indent="0" defTabSz="914400" eaLnBrk="1" fontAlgn="auto" latinLnBrk="0" hangingPunct="1">
              <a:lnSpc>
                <a:spcPts val="269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opp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aine</a:t>
            </a:r>
            <a:r>
              <a:rPr kumimoji="0" lang="en-US" sz="2795" b="1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den i</a:t>
            </a:r>
            <a:r>
              <a:rPr kumimoji="0" lang="en-US" sz="2795" b="1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eg</a:t>
            </a:r>
            <a:r>
              <a:rPr kumimoji="0" lang="en-US" sz="2795" b="1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r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oinn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 ja i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l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miölä</a:t>
            </a:r>
            <a:r>
              <a:rPr kumimoji="0" lang="en-US" sz="2795" b="1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h</a:t>
            </a:r>
            <a:r>
              <a:rPr kumimoji="0" lang="en-US" sz="2795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öi</a:t>
            </a:r>
            <a:r>
              <a:rPr kumimoji="0" lang="en-US" sz="2795" b="1" i="0" u="none" strike="noStrike" kern="0" cap="none" spc="-5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1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den </a:t>
            </a:r>
            <a:r>
              <a:rPr kumimoji="0" lang="en-US" sz="2795" b="1" i="0" u="none" strike="noStrike" kern="0" cap="none" spc="-4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äsi</a:t>
            </a:r>
            <a:r>
              <a:rPr kumimoji="0" lang="en-US" sz="2795" b="1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1" i="0" u="none" strike="noStrike" kern="0" cap="none" spc="-8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1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1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ään ja </a:t>
            </a:r>
          </a:p>
        </p:txBody>
      </p:sp>
      <p:sp>
        <p:nvSpPr>
          <p:cNvPr id="673" name="Rectangle 673"/>
          <p:cNvSpPr/>
          <p:nvPr/>
        </p:nvSpPr>
        <p:spPr>
          <a:xfrm>
            <a:off x="1204264" y="2338553"/>
            <a:ext cx="5471050" cy="90460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228549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d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en </a:t>
            </a:r>
            <a:r>
              <a:rPr kumimoji="0" lang="en-US" sz="2795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</a:t>
            </a:r>
            <a:r>
              <a:rPr kumimoji="0" lang="en-US" sz="2795" b="1" i="0" u="none" strike="noStrike" kern="0" cap="none" spc="-22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eu</a:t>
            </a:r>
            <a:r>
              <a:rPr kumimoji="0" lang="en-US" sz="2795" b="1" i="0" u="none" strike="noStrike" kern="0" cap="none" spc="-4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amisee</a:t>
            </a:r>
            <a:r>
              <a:rPr kumimoji="0" lang="en-US" sz="2795" b="1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en-US" sz="2795" b="1" i="0" u="none" strike="noStrike" kern="0" cap="none" spc="-4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1" i="0" u="none" strike="noStrike" kern="0" cap="none" spc="-4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1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ännössä</a:t>
            </a:r>
          </a:p>
          <a:p>
            <a:pPr marL="0" marR="0" lvl="0" indent="0" defTabSz="914400" eaLnBrk="1" fontAlgn="auto" latinLnBrk="0" hangingPunct="1">
              <a:lnSpc>
                <a:spcPts val="368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-8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es</a:t>
            </a:r>
            <a:r>
              <a:rPr kumimoji="0" lang="en-US" sz="2795" b="0" i="0" u="none" strike="noStrike" kern="0" cap="none" spc="-8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eisi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 </a:t>
            </a:r>
            <a:r>
              <a:rPr kumimoji="0" lang="en-US" sz="2795" b="0" i="0" u="none" strike="noStrike" kern="0" cap="none" spc="-4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äsi</a:t>
            </a:r>
            <a:r>
              <a:rPr kumimoji="0" lang="en-US" sz="2795" b="0" i="0" u="none" strike="noStrike" kern="0" cap="none" spc="-3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ei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 ol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3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2795" b="0" i="0" u="none" strike="noStrike" kern="0" cap="none" spc="-1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</a:p>
        </p:txBody>
      </p:sp>
      <p:sp>
        <p:nvSpPr>
          <p:cNvPr id="674" name="Rectangle 674"/>
          <p:cNvSpPr/>
          <p:nvPr/>
        </p:nvSpPr>
        <p:spPr>
          <a:xfrm>
            <a:off x="1661414" y="3182381"/>
            <a:ext cx="3267122" cy="4893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akt</a:t>
            </a:r>
            <a:r>
              <a:rPr kumimoji="0" lang="en-US" sz="2795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en opp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minen</a:t>
            </a:r>
          </a:p>
        </p:txBody>
      </p:sp>
      <p:sp>
        <p:nvSpPr>
          <p:cNvPr id="675" name="Rectangle 675"/>
          <p:cNvSpPr/>
          <p:nvPr/>
        </p:nvSpPr>
        <p:spPr>
          <a:xfrm>
            <a:off x="1661414" y="3630437"/>
            <a:ext cx="9150465" cy="93737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laaja-alainen osaaminen ja monialais</a:t>
            </a:r>
            <a:r>
              <a:rPr kumimoji="0" lang="en-US" sz="2795" b="0" i="0" u="none" strike="noStrike" kern="0" cap="none" spc="-1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 opp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mis</a:t>
            </a:r>
            <a:r>
              <a:rPr kumimoji="0" lang="en-US" sz="2795" b="0" i="0" u="none" strike="noStrike" kern="0" cap="none" spc="-9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</a:t>
            </a:r>
            <a:r>
              <a:rPr kumimoji="0" lang="en-US" sz="2795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onaisuud</a:t>
            </a:r>
            <a:r>
              <a:rPr kumimoji="0" lang="en-US" sz="2795" b="0" i="0" u="none" strike="noStrike" kern="0" cap="none" spc="-1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</a:p>
          <a:p>
            <a:pPr marL="0" marR="0" lvl="0" indent="0" defTabSz="914400" eaLnBrk="1" fontAlgn="auto" latinLnBrk="0" hangingPunct="1">
              <a:lnSpc>
                <a:spcPts val="352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eg</a:t>
            </a:r>
            <a:r>
              <a:rPr kumimoji="0" lang="en-US" sz="2795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r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oi</a:t>
            </a:r>
            <a:r>
              <a:rPr kumimoji="0" lang="en-US" sz="2795" b="0" i="0" u="none" strike="noStrike" kern="0" cap="none" spc="-3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ti</a:t>
            </a:r>
          </a:p>
        </p:txBody>
      </p:sp>
      <p:sp>
        <p:nvSpPr>
          <p:cNvPr id="676" name="Rectangle 676"/>
          <p:cNvSpPr/>
          <p:nvPr/>
        </p:nvSpPr>
        <p:spPr>
          <a:xfrm>
            <a:off x="1661414" y="4525279"/>
            <a:ext cx="3839175" cy="4893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op</a:t>
            </a:r>
            <a:r>
              <a:rPr kumimoji="0" lang="en-US" sz="2795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tu</a:t>
            </a:r>
            <a:r>
              <a:rPr kumimoji="0" lang="en-US" sz="2795" b="0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sen eh</a:t>
            </a:r>
            <a:r>
              <a:rPr kumimoji="0" lang="en-US" sz="2795" b="0" i="0" u="none" strike="noStrike" kern="0" cap="none" spc="-1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äminen</a:t>
            </a:r>
          </a:p>
        </p:txBody>
      </p:sp>
      <p:sp>
        <p:nvSpPr>
          <p:cNvPr id="677" name="Rectangle 677"/>
          <p:cNvSpPr/>
          <p:nvPr/>
        </p:nvSpPr>
        <p:spPr>
          <a:xfrm>
            <a:off x="1661414" y="4973335"/>
            <a:ext cx="2350274" cy="4893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l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miölä</a:t>
            </a:r>
            <a:r>
              <a:rPr kumimoji="0" lang="en-US" sz="2795" b="0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h</a:t>
            </a:r>
            <a:r>
              <a:rPr kumimoji="0" lang="en-US" sz="2795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öi</a:t>
            </a:r>
            <a:r>
              <a:rPr kumimoji="0" lang="en-US" sz="2795" b="0" i="0" u="none" strike="noStrike" kern="0" cap="none" spc="-5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y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</a:t>
            </a:r>
          </a:p>
        </p:txBody>
      </p:sp>
      <p:sp>
        <p:nvSpPr>
          <p:cNvPr id="678" name="Rectangle 678"/>
          <p:cNvSpPr/>
          <p:nvPr/>
        </p:nvSpPr>
        <p:spPr>
          <a:xfrm>
            <a:off x="1661414" y="5421442"/>
            <a:ext cx="2856990" cy="4893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82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MT"/>
              </a:rPr>
              <a:t>•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tutk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-3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 opp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minen</a:t>
            </a:r>
          </a:p>
        </p:txBody>
      </p:sp>
      <p:sp>
        <p:nvSpPr>
          <p:cNvPr id="679" name="Rectangle 679"/>
          <p:cNvSpPr/>
          <p:nvPr/>
        </p:nvSpPr>
        <p:spPr>
          <a:xfrm>
            <a:off x="1204264" y="5961965"/>
            <a:ext cx="8366643" cy="42610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5" b="0" i="0" u="none" strike="noStrike" kern="0" cap="none" spc="63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→</a:t>
            </a:r>
            <a:r>
              <a:rPr kumimoji="0" lang="en-US" sz="2795" b="0" i="0" u="none" strike="noStrike" kern="0" cap="none" spc="-36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u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i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n</a:t>
            </a:r>
            <a:r>
              <a:rPr kumimoji="0" lang="en-US" sz="2795" b="0" i="0" u="none" strike="noStrike" kern="0" cap="none" spc="-5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 näky</a:t>
            </a:r>
            <a:r>
              <a:rPr kumimoji="0" lang="en-US" sz="2795" b="0" i="0" u="none" strike="noStrike" kern="0" cap="none" spc="-3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v</a:t>
            </a:r>
            <a:r>
              <a:rPr kumimoji="0" lang="en-US" sz="2795" b="0" i="0" u="none" strike="noStrike" kern="0" cap="none" spc="-19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ä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 per</a:t>
            </a:r>
            <a:r>
              <a:rPr kumimoji="0" lang="en-US" sz="2795" b="0" i="0" u="none" strike="noStrike" kern="0" cap="none" spc="-11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u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sop</a:t>
            </a:r>
            <a:r>
              <a:rPr kumimoji="0" lang="en-US" sz="2795" b="0" i="0" u="none" strike="noStrike" kern="0" cap="none" spc="-13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e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tu</a:t>
            </a:r>
            <a:r>
              <a:rPr kumimoji="0" lang="en-US" sz="2795" b="0" i="0" u="none" strike="noStrike" kern="0" cap="none" spc="-2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sessa ja ope</a:t>
            </a:r>
            <a:r>
              <a:rPr kumimoji="0" lang="en-US" sz="2795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oulutu</a:t>
            </a:r>
            <a:r>
              <a:rPr kumimoji="0" lang="en-US" sz="2795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</a:t>
            </a:r>
            <a:r>
              <a:rPr kumimoji="0" lang="en-US" sz="2795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sessa?</a:t>
            </a:r>
          </a:p>
        </p:txBody>
      </p:sp>
    </p:spTree>
    <p:extLst>
      <p:ext uri="{BB962C8B-B14F-4D97-AF65-F5344CB8AC3E}">
        <p14:creationId xmlns:p14="http://schemas.microsoft.com/office/powerpoint/2010/main" val="3848518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135911" y="2757450"/>
            <a:ext cx="10515600" cy="1325563"/>
          </a:xfrm>
        </p:spPr>
        <p:txBody>
          <a:bodyPr/>
          <a:lstStyle/>
          <a:p>
            <a:pPr algn="ctr"/>
            <a:r>
              <a:rPr lang="fi-FI" dirty="0" smtClean="0">
                <a:hlinkClick r:id="rId2"/>
              </a:rPr>
              <a:t>Kertauksena monialaisesta oppimisesta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5295014" y="4625163"/>
            <a:ext cx="1395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Uuttaluova.fi</a:t>
            </a:r>
            <a:endParaRPr lang="fi-FI" dirty="0"/>
          </a:p>
        </p:txBody>
      </p:sp>
      <p:sp>
        <p:nvSpPr>
          <p:cNvPr id="3" name="Rectangle 2"/>
          <p:cNvSpPr/>
          <p:nvPr/>
        </p:nvSpPr>
        <p:spPr>
          <a:xfrm>
            <a:off x="3876773" y="5351979"/>
            <a:ext cx="42324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jyx.jyu.fi/handle/123456789/68034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833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>
                <a:latin typeface="Bernard MT Condensed" panose="02050806060905020404" pitchFamily="18" charset="0"/>
              </a:rPr>
              <a:t>Laaja-alainen osaaminen tutummaksi</a:t>
            </a:r>
            <a:endParaRPr lang="fi-FI" dirty="0">
              <a:latin typeface="Bernard MT Condensed" panose="020508060609050204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6725" y="1749973"/>
            <a:ext cx="11136696" cy="4745420"/>
          </a:xfrm>
        </p:spPr>
        <p:txBody>
          <a:bodyPr>
            <a:normAutofit lnSpcReduction="10000"/>
          </a:bodyPr>
          <a:lstStyle/>
          <a:p>
            <a:r>
              <a:rPr lang="fi-FI" sz="2400" dirty="0" smtClean="0"/>
              <a:t>Jakautukaa pienryhmiin ja valitkaa ryhmässänne yksi </a:t>
            </a:r>
            <a:r>
              <a:rPr lang="fi-FI" sz="2400" dirty="0" smtClean="0">
                <a:hlinkClick r:id="rId2"/>
              </a:rPr>
              <a:t>laaja-alaisen osaamisen osa-alue 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A) Tutkikaa opetussuunnitelmasta valitsemaanne osaamisaluetta ja tarkastelkaa sen käsittelyyn liittyviä mahdollisuuksia</a:t>
            </a:r>
          </a:p>
          <a:p>
            <a:pPr lvl="1"/>
            <a:r>
              <a:rPr lang="fi-FI" sz="2400" dirty="0" smtClean="0"/>
              <a:t>eri oppiaineiden näkökulmasta</a:t>
            </a:r>
          </a:p>
          <a:p>
            <a:pPr lvl="1"/>
            <a:r>
              <a:rPr lang="fi-FI" sz="2400" dirty="0" smtClean="0"/>
              <a:t>oppiaineiden integroinnin näkökulmasta</a:t>
            </a:r>
          </a:p>
          <a:p>
            <a:pPr lvl="1"/>
            <a:r>
              <a:rPr lang="fi-FI" sz="2400" dirty="0"/>
              <a:t>i</a:t>
            </a:r>
            <a:r>
              <a:rPr lang="fi-FI" sz="2400" dirty="0" smtClean="0"/>
              <a:t>lmiölähtöisen oppimisen näkökulmasta.</a:t>
            </a:r>
          </a:p>
          <a:p>
            <a:pPr marL="0" indent="0">
              <a:buNone/>
            </a:pPr>
            <a:r>
              <a:rPr lang="fi-FI" sz="2400" dirty="0" smtClean="0"/>
              <a:t>B) Hahmotelkaa monialaista, ilmiölähtöistä oppimiskokonaisuutta, jossa (esim.)</a:t>
            </a:r>
          </a:p>
          <a:p>
            <a:pPr lvl="1"/>
            <a:r>
              <a:rPr lang="fi-FI" dirty="0"/>
              <a:t>käsittelette valitsemaanne laaja-alaista osaamisaluetta</a:t>
            </a:r>
          </a:p>
          <a:p>
            <a:pPr lvl="1"/>
            <a:r>
              <a:rPr lang="fi-FI" dirty="0"/>
              <a:t>huomioitte esteettömän opetuksen </a:t>
            </a:r>
            <a:r>
              <a:rPr lang="fi-FI" dirty="0" smtClean="0"/>
              <a:t>periaatteita</a:t>
            </a:r>
          </a:p>
          <a:p>
            <a:pPr lvl="1"/>
            <a:r>
              <a:rPr lang="fi-FI" dirty="0" smtClean="0"/>
              <a:t>mahdollistatte ikäsekoitteisten ryhmien työskentelyn</a:t>
            </a:r>
            <a:endParaRPr lang="fi-FI" dirty="0"/>
          </a:p>
          <a:p>
            <a:pPr lvl="1"/>
            <a:r>
              <a:rPr lang="fi-FI" dirty="0"/>
              <a:t>pyritte noudattamaan aktiivisen oppimisen </a:t>
            </a:r>
            <a:r>
              <a:rPr lang="fi-FI" dirty="0" smtClean="0"/>
              <a:t>lähestymistapoja.</a:t>
            </a:r>
            <a:endParaRPr lang="fi-FI" dirty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tässä tuon suunnittelun voi jättää pois ja keskittyä tuohon A-kohtaan</a:t>
            </a:r>
            <a:endParaRPr lang="fi-F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9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dirty="0" smtClean="0">
                <a:latin typeface="Bernard MT Condensed" panose="02050806060905020404" pitchFamily="18" charset="0"/>
              </a:rPr>
              <a:t>Ilmiölähtöisyys. Arjen ilmiöihin käsiksi</a:t>
            </a:r>
            <a:br>
              <a:rPr lang="fi-FI" dirty="0" smtClean="0">
                <a:latin typeface="Bernard MT Condensed" panose="02050806060905020404" pitchFamily="18" charset="0"/>
              </a:rPr>
            </a:br>
            <a:r>
              <a:rPr lang="fi-FI" sz="2700" dirty="0" smtClean="0">
                <a:solidFill>
                  <a:srgbClr val="FF0000"/>
                </a:solidFill>
              </a:rPr>
              <a:t>(HUOM. näitä mahdollisesti myös luennolla purettavaksi )</a:t>
            </a:r>
            <a:endParaRPr lang="fi-FI" sz="27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66750" y="2628899"/>
            <a:ext cx="10687050" cy="3548063"/>
          </a:xfrm>
        </p:spPr>
        <p:txBody>
          <a:bodyPr>
            <a:normAutofit/>
          </a:bodyPr>
          <a:lstStyle/>
          <a:p>
            <a:r>
              <a:rPr lang="fi-FI" dirty="0" smtClean="0"/>
              <a:t>Kerätkää Chatiin asioita, jotka ovat askarruttaneet teitä viime aikoina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TAI</a:t>
            </a:r>
          </a:p>
          <a:p>
            <a:r>
              <a:rPr lang="fi-FI" dirty="0" smtClean="0"/>
              <a:t>Kerätkää Chatiin tms. sellaisia asioita lapsuudesta, nuoruudesta, koulusta, kasvatuksesta tms., jotka ovat kiinnittäneet huomiotanne mediassa.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Pohtikaa (pienryhmissä), kuinka näitä asioita voisi käsitellä koulussa.</a:t>
            </a:r>
          </a:p>
          <a:p>
            <a:pPr marL="457200" lvl="1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805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442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ArialMT</vt:lpstr>
      <vt:lpstr>Bernard MT Condensed</vt:lpstr>
      <vt:lpstr>BernardMT-Condensed</vt:lpstr>
      <vt:lpstr>Calibri</vt:lpstr>
      <vt:lpstr>Calibri Light</vt:lpstr>
      <vt:lpstr>Calibri-Bold</vt:lpstr>
      <vt:lpstr>Calibri-BoldItalic</vt:lpstr>
      <vt:lpstr>Calibri-Italic</vt:lpstr>
      <vt:lpstr>Calibri-Light</vt:lpstr>
      <vt:lpstr>Office-teema</vt:lpstr>
      <vt:lpstr>Office Theme</vt:lpstr>
      <vt:lpstr>Laaja-alainen osaaminen ja ilmiölähtöisyys: LUOKANOPETTAJAN MAHDOLLISUUDET  EDISTÄÄ KOKONAISVALTAISTA OPPIMISTA</vt:lpstr>
      <vt:lpstr>Jos joudut olemaan poissa demoista</vt:lpstr>
      <vt:lpstr>PowerPoint Presentation</vt:lpstr>
      <vt:lpstr>PowerPoint Presentation</vt:lpstr>
      <vt:lpstr>PowerPoint Presentation</vt:lpstr>
      <vt:lpstr>PowerPoint Presentation</vt:lpstr>
      <vt:lpstr>Kertauksena monialaisesta oppimisesta </vt:lpstr>
      <vt:lpstr>Laaja-alainen osaaminen tutummaksi</vt:lpstr>
      <vt:lpstr>Ilmiölähtöisyys. Arjen ilmiöihin käsiksi (HUOM. näitä mahdollisesti myös luennolla purettavaksi )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Kainulainen, Johanna</dc:creator>
  <cp:lastModifiedBy>Innanen, Hely</cp:lastModifiedBy>
  <cp:revision>17</cp:revision>
  <dcterms:created xsi:type="dcterms:W3CDTF">2020-09-22T17:50:42Z</dcterms:created>
  <dcterms:modified xsi:type="dcterms:W3CDTF">2020-09-25T05:04:16Z</dcterms:modified>
</cp:coreProperties>
</file>