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69" r:id="rId4"/>
    <p:sldId id="262" r:id="rId5"/>
    <p:sldId id="274" r:id="rId6"/>
    <p:sldId id="258" r:id="rId7"/>
    <p:sldId id="259" r:id="rId8"/>
    <p:sldId id="261" r:id="rId9"/>
    <p:sldId id="260" r:id="rId10"/>
    <p:sldId id="270" r:id="rId11"/>
    <p:sldId id="265" r:id="rId12"/>
    <p:sldId id="272" r:id="rId13"/>
    <p:sldId id="266" r:id="rId14"/>
    <p:sldId id="267" r:id="rId15"/>
    <p:sldId id="273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6E4A-BF6C-420F-8FDE-4908F9AB7483}" type="datetimeFigureOut">
              <a:rPr lang="fi-FI" smtClean="0"/>
              <a:t>23.10.2020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C20E-4531-43F8-AC52-2211D7C25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94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6E4A-BF6C-420F-8FDE-4908F9AB7483}" type="datetimeFigureOut">
              <a:rPr lang="fi-FI" smtClean="0"/>
              <a:t>23.10.2020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C20E-4531-43F8-AC52-2211D7C25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59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6E4A-BF6C-420F-8FDE-4908F9AB7483}" type="datetimeFigureOut">
              <a:rPr lang="fi-FI" smtClean="0"/>
              <a:t>23.10.2020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C20E-4531-43F8-AC52-2211D7C25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99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2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6E4A-BF6C-420F-8FDE-4908F9AB7483}" type="datetimeFigureOut">
              <a:rPr lang="fi-FI" smtClean="0"/>
              <a:t>23.10.2020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C20E-4531-43F8-AC52-2211D7C25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21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6E4A-BF6C-420F-8FDE-4908F9AB7483}" type="datetimeFigureOut">
              <a:rPr lang="fi-FI" smtClean="0"/>
              <a:t>23.10.2020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C20E-4531-43F8-AC52-2211D7C25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19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6E4A-BF6C-420F-8FDE-4908F9AB7483}" type="datetimeFigureOut">
              <a:rPr lang="fi-FI" smtClean="0"/>
              <a:t>23.10.2020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C20E-4531-43F8-AC52-2211D7C25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51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6E4A-BF6C-420F-8FDE-4908F9AB7483}" type="datetimeFigureOut">
              <a:rPr lang="fi-FI" smtClean="0"/>
              <a:t>23.10.2020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C20E-4531-43F8-AC52-2211D7C25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8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6E4A-BF6C-420F-8FDE-4908F9AB7483}" type="datetimeFigureOut">
              <a:rPr lang="fi-FI" smtClean="0"/>
              <a:t>23.10.2020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C20E-4531-43F8-AC52-2211D7C25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6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6E4A-BF6C-420F-8FDE-4908F9AB7483}" type="datetimeFigureOut">
              <a:rPr lang="fi-FI" smtClean="0"/>
              <a:t>23.10.2020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C20E-4531-43F8-AC52-2211D7C25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45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6E4A-BF6C-420F-8FDE-4908F9AB7483}" type="datetimeFigureOut">
              <a:rPr lang="fi-FI" smtClean="0"/>
              <a:t>23.10.2020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C20E-4531-43F8-AC52-2211D7C25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11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6E4A-BF6C-420F-8FDE-4908F9AB7483}" type="datetimeFigureOut">
              <a:rPr lang="fi-FI" smtClean="0"/>
              <a:t>23.10.2020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C20E-4531-43F8-AC52-2211D7C25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84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86E4A-BF6C-420F-8FDE-4908F9AB7483}" type="datetimeFigureOut">
              <a:rPr lang="fi-FI" smtClean="0"/>
              <a:t>23.10.2020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AC20E-4531-43F8-AC52-2211D7C25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765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94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POMM1002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Demo 23.10.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220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7505" y="-1693608"/>
            <a:ext cx="6858000" cy="102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1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Havainnointitehtävän käsittelyä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932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986" y="0"/>
            <a:ext cx="11710219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/>
          </a:p>
          <a:p>
            <a:r>
              <a:rPr lang="fi-FI" sz="2400" b="1" dirty="0" smtClean="0"/>
              <a:t>Tehtävänänne </a:t>
            </a:r>
            <a:r>
              <a:rPr lang="fi-FI" sz="2400" b="1" dirty="0"/>
              <a:t>on (yksin tai pienryhmässä) </a:t>
            </a:r>
            <a:r>
              <a:rPr lang="fi-FI" sz="2400" b="1" dirty="0" smtClean="0"/>
              <a:t>vierailla </a:t>
            </a:r>
            <a:r>
              <a:rPr lang="fi-FI" sz="2400" b="1" dirty="0"/>
              <a:t>esiopetuksen, alkuopetuksen, ns. joustavan tai valmistavan opetuksen (starttiluokan ryhmässä/luokassa) ja tehdä kohteessa havainnointitehtäviä.</a:t>
            </a:r>
          </a:p>
          <a:p>
            <a:endParaRPr lang="fi-FI" sz="2400" dirty="0"/>
          </a:p>
          <a:p>
            <a:r>
              <a:rPr lang="fi-FI" sz="2400" b="1" dirty="0"/>
              <a:t>Selvittäkää vierailunne </a:t>
            </a:r>
            <a:r>
              <a:rPr lang="fi-FI" sz="2400" b="1" dirty="0" smtClean="0"/>
              <a:t>aikana oppimisympäristöstä</a:t>
            </a:r>
            <a:r>
              <a:rPr lang="fi-FI" sz="2400" b="1" dirty="0"/>
              <a:t>:</a:t>
            </a:r>
          </a:p>
          <a:p>
            <a:r>
              <a:rPr lang="fi-FI" sz="2400" dirty="0"/>
              <a:t>Millainen on esiopetuksen tai alkuluokan oppimisympäristö ja miten se huomioi lasten yksilöllisyyden? (</a:t>
            </a:r>
            <a:r>
              <a:rPr lang="fi-FI" sz="2400" dirty="0" err="1"/>
              <a:t>Esim</a:t>
            </a:r>
            <a:r>
              <a:rPr lang="fi-FI" sz="2400" dirty="0"/>
              <a:t>: </a:t>
            </a:r>
            <a:r>
              <a:rPr lang="fi-FI" sz="2400" dirty="0" smtClean="0"/>
              <a:t>Miten tila </a:t>
            </a:r>
            <a:r>
              <a:rPr lang="fi-FI" sz="2400" dirty="0"/>
              <a:t>on järjestetty ja ”sisustettu” </a:t>
            </a:r>
            <a:r>
              <a:rPr lang="fi-FI" sz="2400" dirty="0" smtClean="0"/>
              <a:t>lapsen oppimista </a:t>
            </a:r>
            <a:r>
              <a:rPr lang="fi-FI" sz="2400" dirty="0"/>
              <a:t>ja </a:t>
            </a:r>
            <a:r>
              <a:rPr lang="fi-FI" sz="2400" dirty="0" smtClean="0"/>
              <a:t>kasvua tukevaksi</a:t>
            </a:r>
            <a:r>
              <a:rPr lang="fi-FI" sz="2400" dirty="0"/>
              <a:t>? Missä muualla opiskellaan kuin luokkahuoneessa? Millaisia materiaaleja ja välineitä käytetään? Millaisia työskentelytapoja käytetään? Millaista vuorovaikutusta työskentelytavat mahdollistavat lasten välillä / aikuisen ja lasten välillä?)</a:t>
            </a:r>
          </a:p>
          <a:p>
            <a:r>
              <a:rPr lang="fi-FI" sz="2400" b="1" dirty="0" smtClean="0"/>
              <a:t>Oppisisällöistä</a:t>
            </a:r>
            <a:r>
              <a:rPr lang="fi-FI" sz="2400" b="1" dirty="0"/>
              <a:t>:</a:t>
            </a:r>
          </a:p>
          <a:p>
            <a:r>
              <a:rPr lang="fi-FI" sz="2400" dirty="0"/>
              <a:t>Mitä laaja-alaisia oppimiskokonaisuuksia/oppiainesisältöjä/oppiaineita opetukseen sisältyy </a:t>
            </a:r>
            <a:endParaRPr lang="fi-FI" sz="2400" dirty="0" smtClean="0"/>
          </a:p>
          <a:p>
            <a:r>
              <a:rPr lang="fi-FI" sz="2400" b="1" dirty="0" smtClean="0"/>
              <a:t>Toiminnasta </a:t>
            </a:r>
            <a:r>
              <a:rPr lang="fi-FI" sz="2400" b="1" dirty="0"/>
              <a:t>ja ohjaamisesta:</a:t>
            </a:r>
          </a:p>
          <a:p>
            <a:r>
              <a:rPr lang="fi-FI" sz="2400" dirty="0"/>
              <a:t>Miten lapsikeskeisyys ja/tai opettajajohtoisuus ilmenee? Miten lapsi ja lapsen lähtökohdat otetaan huomioon? Miten toiminta lähtee liikkeelle lapsesta käsin esim. niin, että lapselle merkitykselliset asiat ja kiinnostuksenkohteet sekä lapsen oma aktiivisuus otetaan huomioon</a:t>
            </a:r>
            <a:r>
              <a:rPr lang="fi-FI" sz="2400" dirty="0" smtClean="0"/>
              <a:t>?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48393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626" y="0"/>
            <a:ext cx="1181837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2400" dirty="0">
                <a:solidFill>
                  <a:prstClr val="black"/>
                </a:solidFill>
              </a:rPr>
              <a:t>Mikä on leikin merkitys, sija ja tila havaintohetkesi aikana? Millaisesta lasten kanssa suoritettavasta toiminnasta havaintoaikasi rakentui?</a:t>
            </a:r>
          </a:p>
          <a:p>
            <a:pPr lvl="0"/>
            <a:r>
              <a:rPr lang="fi-FI" sz="2400" dirty="0">
                <a:solidFill>
                  <a:prstClr val="black"/>
                </a:solidFill>
              </a:rPr>
              <a:t>Millaista palautetta lapsi sai toiminnastaan (opettaja ja vertaiset, sisältyikö itsearviointia)? Ohjasiko se lapsen toimintaa edelleen ja oliko se oppimista/työskentelyä/käyttäytymistä edistävää? </a:t>
            </a:r>
          </a:p>
          <a:p>
            <a:pPr lvl="0"/>
            <a:r>
              <a:rPr lang="fi-FI" sz="2400" dirty="0">
                <a:solidFill>
                  <a:prstClr val="black"/>
                </a:solidFill>
              </a:rPr>
              <a:t>Millä tavoin toiminta lähtee liikkeelle tai ohjautuu opettajan toiminnasta käsin? Oliko opetuksessa mukana moniammatillisuutta (esim. luokanopettajan, lastentarhanopettajan, erityisopettajan, erityislastentarhanopettajan yhteistyötä)? Entä samanaikaisopettamisen tai tiimiopettajuuden muotoja (esim. luokanopettaja/erityisopettaja/lastentarhanopettaja opettavat yhdessä)?</a:t>
            </a:r>
          </a:p>
          <a:p>
            <a:pPr lvl="0"/>
            <a:r>
              <a:rPr lang="fi-FI" sz="2400" b="1" dirty="0">
                <a:solidFill>
                  <a:prstClr val="black"/>
                </a:solidFill>
              </a:rPr>
              <a:t>Kasvun ja oppimisen tukemisesta:</a:t>
            </a:r>
          </a:p>
          <a:p>
            <a:pPr lvl="0"/>
            <a:r>
              <a:rPr lang="fi-FI" sz="2400" dirty="0">
                <a:solidFill>
                  <a:prstClr val="black"/>
                </a:solidFill>
              </a:rPr>
              <a:t>Miten lasten opetusta eriytettiin? (Miten lapsen yksilölliset lähtökohdat/oppimiseen liittyvät haasteet otettiin huomioon?)</a:t>
            </a:r>
          </a:p>
          <a:p>
            <a:pPr lvl="0"/>
            <a:r>
              <a:rPr lang="fi-FI" sz="2400" dirty="0" smtClean="0">
                <a:solidFill>
                  <a:prstClr val="black"/>
                </a:solidFill>
              </a:rPr>
              <a:t>Miten </a:t>
            </a:r>
            <a:r>
              <a:rPr lang="fi-FI" sz="2400" dirty="0">
                <a:solidFill>
                  <a:prstClr val="black"/>
                </a:solidFill>
              </a:rPr>
              <a:t>(ryhmittelyt, sermit, erityisopettajan mukanaolo, erilliset tilat ym.) kolmiportaisen tuen järjestäminen oppilasryhmässä toteutui? →Saitko selville kuka lapsista on yleisen / tehostetun / erityisentuen piirissä? </a:t>
            </a:r>
          </a:p>
          <a:p>
            <a:pPr lvl="0"/>
            <a:endParaRPr lang="fi-FI" sz="2400" dirty="0">
              <a:solidFill>
                <a:prstClr val="black"/>
              </a:solidFill>
            </a:endParaRPr>
          </a:p>
          <a:p>
            <a:pPr lvl="0"/>
            <a:r>
              <a:rPr lang="fi-FI" sz="2400" dirty="0">
                <a:solidFill>
                  <a:prstClr val="black"/>
                </a:solidFill>
              </a:rPr>
              <a:t>Mikäli et saa havainnointipaikkaa / pääse havainnoimaan, katso </a:t>
            </a:r>
            <a:r>
              <a:rPr lang="fi-FI" sz="2400" dirty="0" smtClean="0">
                <a:solidFill>
                  <a:prstClr val="black"/>
                </a:solidFill>
              </a:rPr>
              <a:t>videot </a:t>
            </a:r>
            <a:r>
              <a:rPr lang="fi-FI" sz="2400" dirty="0">
                <a:solidFill>
                  <a:prstClr val="black"/>
                </a:solidFill>
              </a:rPr>
              <a:t>ja tee havaintosi niiden pohjalta (koonnut S. Pöysä &amp; P. Mertala</a:t>
            </a:r>
            <a:r>
              <a:rPr lang="fi-FI" sz="2400" dirty="0" smtClean="0">
                <a:solidFill>
                  <a:prstClr val="black"/>
                </a:solidFill>
              </a:rPr>
              <a:t>)</a:t>
            </a:r>
            <a:endParaRPr lang="fi-FI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36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 osallistumisesta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188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Käytännön asioita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Propen</a:t>
            </a:r>
            <a:r>
              <a:rPr lang="fi-FI" dirty="0" smtClean="0"/>
              <a:t> valmistuminen ja arviointi. Viim. demo 13.11. (</a:t>
            </a:r>
            <a:r>
              <a:rPr lang="fi-FI" dirty="0" err="1" smtClean="0"/>
              <a:t>PROpe</a:t>
            </a:r>
            <a:r>
              <a:rPr lang="fi-FI" dirty="0" smtClean="0"/>
              <a:t>-keskustelua)</a:t>
            </a:r>
          </a:p>
          <a:p>
            <a:r>
              <a:rPr lang="fi-FI" dirty="0" smtClean="0"/>
              <a:t>Tiedonhaun koulutus 30.10. POM-johdannon ko. demon asiat (tiedonkäsitykset) itsenäisesti.</a:t>
            </a:r>
          </a:p>
          <a:p>
            <a:r>
              <a:rPr lang="fi-FI" dirty="0" smtClean="0"/>
              <a:t>Valinnaisten info </a:t>
            </a:r>
          </a:p>
          <a:p>
            <a:r>
              <a:rPr lang="fi-FI" dirty="0" err="1" smtClean="0"/>
              <a:t>Hops</a:t>
            </a:r>
            <a:r>
              <a:rPr lang="fi-FI" dirty="0" smtClean="0"/>
              <a:t>-keskusteluajoista</a:t>
            </a:r>
          </a:p>
          <a:p>
            <a:r>
              <a:rPr lang="fi-FI" dirty="0" smtClean="0"/>
              <a:t>Marraskuussa tapaaminen (</a:t>
            </a:r>
            <a:r>
              <a:rPr lang="fi-FI" dirty="0" err="1" smtClean="0"/>
              <a:t>sov</a:t>
            </a:r>
            <a:r>
              <a:rPr lang="fi-FI" dirty="0" smtClean="0"/>
              <a:t>. aika), jossa paikalla opintosihteeri Jaana Kotilainen ja Sisu-kouluttaja -&gt; opiskelusuunnitelma valmiiksi kandivaiheeseen.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807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10" y="404608"/>
            <a:ext cx="9144000" cy="74576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”Tätä </a:t>
            </a:r>
            <a:r>
              <a:rPr lang="fi-FI" dirty="0" smtClean="0"/>
              <a:t>et vielä tiennyt </a:t>
            </a:r>
            <a:r>
              <a:rPr lang="fi-FI" dirty="0" smtClean="0"/>
              <a:t>minusta”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2" y="1425677"/>
            <a:ext cx="11430000" cy="52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2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Nostoja luennoilta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792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reeform 14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2231898" y="965454"/>
            <a:ext cx="7729728" cy="1188720"/>
          </a:xfrm>
          <a:custGeom>
            <a:avLst/>
            <a:gdLst/>
            <a:ahLst/>
            <a:cxnLst/>
            <a:rect l="0" t="0" r="0" b="0"/>
            <a:pathLst>
              <a:path w="7729728" h="1188720">
                <a:moveTo>
                  <a:pt x="0" y="1188720"/>
                </a:moveTo>
                <a:lnTo>
                  <a:pt x="7729728" y="1188720"/>
                </a:lnTo>
                <a:lnTo>
                  <a:pt x="7729728" y="0"/>
                </a:lnTo>
                <a:lnTo>
                  <a:pt x="0" y="0"/>
                </a:lnTo>
                <a:lnTo>
                  <a:pt x="0" y="11887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2231898" y="965454"/>
            <a:ext cx="7729728" cy="1188720"/>
          </a:xfrm>
          <a:custGeom>
            <a:avLst/>
            <a:gdLst/>
            <a:ahLst/>
            <a:cxnLst/>
            <a:rect l="0" t="0" r="0" b="0"/>
            <a:pathLst>
              <a:path w="7729728" h="1188720">
                <a:moveTo>
                  <a:pt x="0" y="1188720"/>
                </a:moveTo>
                <a:lnTo>
                  <a:pt x="7729728" y="1188720"/>
                </a:lnTo>
                <a:lnTo>
                  <a:pt x="7729728" y="0"/>
                </a:lnTo>
                <a:lnTo>
                  <a:pt x="0" y="0"/>
                </a:lnTo>
                <a:lnTo>
                  <a:pt x="0" y="1188720"/>
                </a:lnTo>
                <a:close/>
              </a:path>
            </a:pathLst>
          </a:custGeom>
          <a:noFill/>
          <a:ln w="32003" cap="sq" cmpd="sng">
            <a:solidFill>
              <a:srgbClr val="3E3E3E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Rectangle 143"/>
          <p:cNvSpPr/>
          <p:nvPr/>
        </p:nvSpPr>
        <p:spPr>
          <a:xfrm>
            <a:off x="2043048" y="2985562"/>
            <a:ext cx="3401171" cy="6723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VUORO</a:t>
            </a:r>
            <a:r>
              <a:rPr kumimoji="0" lang="en-US" sz="1596" b="0" i="0" u="none" strike="noStrike" kern="0" cap="none" spc="-39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V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1596" b="0" i="0" u="none" strike="noStrike" kern="0" cap="none" spc="103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IK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U</a:t>
            </a:r>
            <a:r>
              <a:rPr kumimoji="0" lang="en-US" sz="1596" b="0" i="0" u="none" strike="noStrike" kern="0" cap="none" spc="102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T</a:t>
            </a:r>
            <a:r>
              <a:rPr kumimoji="0" lang="en-US" sz="1596" b="0" i="0" u="none" strike="noStrike" kern="0" cap="none" spc="103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U</a:t>
            </a:r>
            <a:r>
              <a:rPr kumimoji="0" lang="en-US" sz="1596" b="0" i="0" u="none" strike="noStrike" kern="0" cap="none" spc="106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S</a:t>
            </a:r>
            <a:r>
              <a:rPr kumimoji="0" lang="en-US" sz="1596" b="0" i="0" u="none" strike="noStrike" kern="0" cap="none" spc="10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O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SAA</a:t>
            </a:r>
            <a:r>
              <a:rPr kumimoji="0" lang="en-US" sz="1596" b="0" i="0" u="none" strike="noStrike" kern="0" cap="none" spc="108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M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IN</a:t>
            </a:r>
            <a:r>
              <a:rPr kumimoji="0" lang="en-US" sz="1596" b="0" i="0" u="none" strike="noStrike" kern="0" cap="none" spc="111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N</a:t>
            </a:r>
            <a:r>
              <a:rPr kumimoji="0" lang="en-US" sz="1596" b="0" i="0" u="none" strike="noStrike" kern="0" cap="none" spc="154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JA </a:t>
            </a:r>
          </a:p>
          <a:p>
            <a:pPr marL="217932" marR="0" lvl="0" indent="0" defTabSz="91440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MONINAIS</a:t>
            </a:r>
            <a:r>
              <a:rPr kumimoji="0" lang="en-US" sz="1598" b="0" i="0" u="none" strike="noStrike" kern="0" cap="none" spc="102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UU</a:t>
            </a: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TE</a:t>
            </a:r>
            <a:r>
              <a:rPr kumimoji="0" lang="en-US" sz="1598" b="0" i="0" u="none" strike="noStrike" kern="0" cap="none" spc="111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N</a:t>
            </a:r>
            <a:r>
              <a:rPr kumimoji="0" lang="en-US" sz="1598" b="0" i="0" u="none" strike="noStrike" kern="0" cap="none" spc="153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LIITTYVÄ </a:t>
            </a:r>
          </a:p>
          <a:p>
            <a:pPr marL="1040892" marR="0" lvl="0" indent="0" defTabSz="914400" eaLnBrk="1" fontAlgn="auto" latinLnBrk="0" hangingPunct="1">
              <a:lnSpc>
                <a:spcPts val="15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OSAAMIN</a:t>
            </a:r>
            <a:r>
              <a:rPr kumimoji="0" lang="en-US" sz="1596" b="0" i="0" u="none" strike="noStrike" kern="0" cap="none" spc="10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N</a:t>
            </a:r>
          </a:p>
        </p:txBody>
      </p:sp>
      <p:sp>
        <p:nvSpPr>
          <p:cNvPr id="144" name="Rectangle 144"/>
          <p:cNvSpPr/>
          <p:nvPr/>
        </p:nvSpPr>
        <p:spPr>
          <a:xfrm>
            <a:off x="1675129" y="3822264"/>
            <a:ext cx="3225545" cy="5926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1169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Miten </a:t>
            </a:r>
            <a:r>
              <a:rPr kumimoji="0" lang="en-US" sz="1800" b="0" i="0" u="none" strike="noStrike" kern="0" cap="none" spc="-4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ohtaan </a:t>
            </a:r>
          </a:p>
          <a:p>
            <a:pPr marL="228600" marR="0" lvl="0" indent="0" defTabSz="914400" eaLnBrk="1" fontAlgn="auto" latinLnBrk="0" hangingPunct="1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oppijani/työk</a:t>
            </a:r>
            <a:r>
              <a:rPr kumimoji="0" lang="en-US" sz="1800" b="0" i="0" u="none" strike="noStrike" kern="0" cap="none" spc="-5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1800" b="0" i="0" u="none" strike="noStrike" kern="0" cap="none" spc="-3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erini/vanhemmat?</a:t>
            </a:r>
          </a:p>
        </p:txBody>
      </p:sp>
      <p:sp>
        <p:nvSpPr>
          <p:cNvPr id="145" name="Rectangle 145"/>
          <p:cNvSpPr/>
          <p:nvPr/>
        </p:nvSpPr>
        <p:spPr>
          <a:xfrm>
            <a:off x="1675129" y="4499301"/>
            <a:ext cx="3897943" cy="11409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1169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0" b="0" i="0" u="none" strike="noStrike" kern="0" cap="none" spc="-13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yseenalaistan</a:t>
            </a:r>
            <a:r>
              <a:rPr kumimoji="0" lang="en-US" sz="1800" b="0" i="0" u="none" strike="noStrike" kern="0" cap="none" spc="-5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</a:t>
            </a:r>
            <a:r>
              <a:rPr kumimoji="0" lang="en-US" sz="1800" b="0" i="0" u="none" strike="noStrike" kern="0" cap="none" spc="-4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sitä</a:t>
            </a:r>
            <a:r>
              <a:rPr kumimoji="0" lang="en-US" sz="1800" b="0" i="0" u="none" strike="noStrike" kern="0" cap="none" spc="-17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,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mitä tiedän </a:t>
            </a:r>
          </a:p>
          <a:p>
            <a:pPr marL="228600" marR="0" lvl="0" indent="0" defTabSz="91440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oppijasta?</a:t>
            </a:r>
            <a:r>
              <a:rPr kumimoji="0" lang="en-US" sz="1800" b="0" i="0" u="none" strike="noStrike" kern="0" cap="none" spc="-1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Miten omat</a:t>
            </a:r>
            <a:r>
              <a:rPr kumimoji="0" lang="en-US" sz="1800" b="0" i="0" u="none" strike="noStrike" kern="0" cap="none" spc="-1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asenteeni </a:t>
            </a:r>
          </a:p>
          <a:p>
            <a:pPr marL="228600" marR="0" lvl="0" indent="0" defTabSz="914400" eaLnBrk="1" fontAlgn="auto" latinLnBrk="0" hangingPunct="1">
              <a:lnSpc>
                <a:spcPts val="2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vaikutt</a:t>
            </a:r>
            <a:r>
              <a:rPr kumimoji="0" lang="en-US" sz="1800" b="0" i="0" u="none" strike="noStrike" kern="0" cap="none" spc="-5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vat</a:t>
            </a:r>
            <a:r>
              <a:rPr kumimoji="0" lang="en-US" sz="1800" b="0" i="0" u="none" strike="noStrike" kern="0" cap="none" spc="-2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oppijoide</a:t>
            </a:r>
            <a:r>
              <a:rPr kumimoji="0" lang="en-US" sz="1800" b="0" i="0" u="none" strike="noStrike" kern="0" cap="none" spc="50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n</a:t>
            </a:r>
            <a:r>
              <a:rPr kumimoji="0" lang="en-US" sz="1800" b="0" i="0" u="none" strike="noStrike" kern="0" cap="none" spc="-4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ohtaamise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n? </a:t>
            </a:r>
          </a:p>
          <a:p>
            <a:pPr marL="228600" marR="0" lvl="0" indent="0" defTabSz="91440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Olen</a:t>
            </a:r>
            <a:r>
              <a:rPr kumimoji="0" lang="en-US" sz="1802" b="0" i="0" u="none" strike="noStrike" kern="0" cap="none" spc="-4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 valmis</a:t>
            </a:r>
            <a:r>
              <a:rPr kumimoji="0" lang="en-US" sz="1802" b="0" i="0" u="none" strike="noStrike" kern="0" cap="none" spc="-1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oppimaan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oppijasta</a:t>
            </a:r>
            <a:r>
              <a:rPr kumimoji="0" lang="en-US" sz="1802" b="0" i="0" u="none" strike="noStrike" kern="0" cap="none" spc="-2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lisää?</a:t>
            </a:r>
          </a:p>
        </p:txBody>
      </p:sp>
      <p:sp>
        <p:nvSpPr>
          <p:cNvPr id="146" name="Rectangle 146"/>
          <p:cNvSpPr/>
          <p:nvPr/>
        </p:nvSpPr>
        <p:spPr>
          <a:xfrm>
            <a:off x="6447409" y="3822264"/>
            <a:ext cx="2828467" cy="5926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1169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Miten tuen oppijan </a:t>
            </a:r>
            <a:r>
              <a:rPr kumimoji="0" lang="en-US" sz="1800" b="0" i="0" u="none" strike="noStrike" kern="0" cap="none" spc="-4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ouluun </a:t>
            </a:r>
          </a:p>
          <a:p>
            <a:pPr marL="228599" marR="0" lvl="0" indent="0" defTabSz="914400" eaLnBrk="1" fontAlgn="auto" latinLnBrk="0" hangingPunct="1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kiinnittymistä?</a:t>
            </a:r>
          </a:p>
        </p:txBody>
      </p:sp>
      <p:sp>
        <p:nvSpPr>
          <p:cNvPr id="147" name="Rectangle 147"/>
          <p:cNvSpPr/>
          <p:nvPr/>
        </p:nvSpPr>
        <p:spPr>
          <a:xfrm>
            <a:off x="6447409" y="4499301"/>
            <a:ext cx="3936262" cy="5922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1169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Miten h</a:t>
            </a:r>
            <a:r>
              <a:rPr kumimoji="0" lang="en-US" sz="1800" b="0" i="0" u="none" strike="noStrike" kern="0" cap="none" spc="-6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vainnoin</a:t>
            </a:r>
            <a:r>
              <a:rPr kumimoji="0" lang="en-US" sz="1800" b="0" i="0" u="none" strike="noStrike" kern="0" cap="none" spc="-17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,</a:t>
            </a:r>
            <a:r>
              <a:rPr kumimoji="0" lang="en-US" sz="1800" b="0" i="0" u="none" strike="noStrike" kern="0" cap="none" spc="-1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tunnistan ja huomioin </a:t>
            </a:r>
          </a:p>
          <a:p>
            <a:pPr marL="228599" marR="0" lvl="0" indent="0" defTabSz="91440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oppijoiden</a:t>
            </a:r>
            <a:r>
              <a:rPr kumimoji="0" lang="en-US" sz="1800" b="0" i="0" u="none" strike="noStrike" kern="0" cap="none" spc="49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erilaisia tarpeita?</a:t>
            </a:r>
          </a:p>
        </p:txBody>
      </p:sp>
      <p:sp>
        <p:nvSpPr>
          <p:cNvPr id="148" name="Rectangle 148"/>
          <p:cNvSpPr/>
          <p:nvPr/>
        </p:nvSpPr>
        <p:spPr>
          <a:xfrm>
            <a:off x="6783323" y="3215275"/>
            <a:ext cx="3363623" cy="334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5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PEDAGOG</a:t>
            </a:r>
            <a:r>
              <a:rPr kumimoji="0" lang="en-US" sz="1895" b="0" i="0" u="none" strike="noStrike" kern="0" cap="none" spc="10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1895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N</a:t>
            </a:r>
            <a:r>
              <a:rPr kumimoji="0" lang="en-US" sz="1895" b="0" i="0" u="none" strike="noStrike" kern="0" cap="none" spc="106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1895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N</a:t>
            </a:r>
            <a:r>
              <a:rPr kumimoji="0" lang="en-US" sz="1895" b="0" i="0" u="none" strike="noStrike" kern="0" cap="none" spc="155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1895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OSAAM</a:t>
            </a:r>
            <a:r>
              <a:rPr kumimoji="0" lang="en-US" sz="1895" b="0" i="0" u="none" strike="noStrike" kern="0" cap="none" spc="111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1895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N</a:t>
            </a:r>
            <a:r>
              <a:rPr kumimoji="0" lang="en-US" sz="1895" b="0" i="0" u="none" strike="noStrike" kern="0" cap="none" spc="106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1895" b="0" i="0" u="none" strike="noStrike" kern="0" cap="none" spc="0" normalizeH="0" baseline="0" noProof="0" dirty="0">
                <a:ln>
                  <a:noFill/>
                </a:ln>
                <a:solidFill>
                  <a:srgbClr val="6B8891"/>
                </a:solidFill>
                <a:effectLst/>
                <a:uLnTx/>
                <a:uFillTx/>
                <a:latin typeface="GillSansMT"/>
              </a:rPr>
              <a:t>N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2727325" y="1061772"/>
            <a:ext cx="6824512" cy="8779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5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L</a:t>
            </a:r>
            <a:r>
              <a:rPr kumimoji="0" lang="en-US" sz="2795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U</a:t>
            </a:r>
            <a:r>
              <a:rPr kumimoji="0" lang="en-US" sz="2795" b="0" i="0" u="none" strike="noStrike" kern="0" cap="none" spc="20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2795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NN</a:t>
            </a:r>
            <a:r>
              <a:rPr kumimoji="0" lang="en-US" sz="2795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</a:t>
            </a:r>
            <a:r>
              <a:rPr kumimoji="0" lang="en-US" sz="2795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N</a:t>
            </a:r>
            <a:r>
              <a:rPr kumimoji="0" lang="en-US" sz="2795" b="0" i="0" u="none" strike="noStrike" kern="0" cap="none" spc="17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795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KYTKÖKS</a:t>
            </a:r>
            <a:r>
              <a:rPr kumimoji="0" lang="en-US" sz="2795" b="0" i="0" u="none" strike="noStrike" kern="0" cap="none" spc="20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2795" b="0" i="0" u="none" strike="noStrike" kern="0" cap="none" spc="19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</a:t>
            </a:r>
            <a:r>
              <a:rPr kumimoji="0" lang="en-US" sz="2795" b="0" i="0" u="none" strike="noStrike" kern="0" cap="none" spc="15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795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OP</a:t>
            </a:r>
            <a:r>
              <a:rPr kumimoji="0" lang="en-US" sz="2795" b="0" i="0" u="none" strike="noStrike" kern="0" cap="none" spc="20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2795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</a:t>
            </a:r>
            <a:r>
              <a:rPr kumimoji="0" lang="en-US" sz="2795" b="0" i="0" u="none" strike="noStrike" kern="0" cap="none" spc="-6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</a:t>
            </a:r>
            <a:r>
              <a:rPr kumimoji="0" lang="en-US" sz="2795" b="0" i="0" u="none" strike="noStrike" kern="0" cap="none" spc="19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2795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J</a:t>
            </a:r>
            <a:r>
              <a:rPr kumimoji="0" lang="en-US" sz="2795" b="0" i="0" u="none" strike="noStrike" kern="0" cap="none" spc="19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2795" b="0" i="0" u="none" strike="noStrike" kern="0" cap="none" spc="19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795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</a:t>
            </a:r>
            <a:r>
              <a:rPr kumimoji="0" lang="en-US" sz="2795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279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</a:p>
          <a:p>
            <a:pPr marL="167639" marR="0" lvl="0" indent="0" defTabSz="91440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8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798" b="0" i="0" u="none" strike="noStrike" kern="0" cap="none" spc="20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2798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H</a:t>
            </a:r>
            <a:r>
              <a:rPr kumimoji="0" lang="en-US" sz="2798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2798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TT</a:t>
            </a:r>
            <a:r>
              <a:rPr kumimoji="0" lang="en-US" sz="2798" b="0" i="0" u="none" strike="noStrike" kern="0" cap="none" spc="19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Y</a:t>
            </a:r>
            <a:r>
              <a:rPr kumimoji="0" lang="en-US" sz="2798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MI</a:t>
            </a:r>
            <a:r>
              <a:rPr kumimoji="0" lang="en-US" sz="2798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</a:t>
            </a:r>
            <a:r>
              <a:rPr kumimoji="0" lang="en-US" sz="2798" b="0" i="0" u="none" strike="noStrike" kern="0" cap="none" spc="20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2798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N</a:t>
            </a:r>
            <a:r>
              <a:rPr kumimoji="0" lang="en-US" sz="2798" b="0" i="0" u="none" strike="noStrike" kern="0" cap="none" spc="-263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798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Y</a:t>
            </a:r>
            <a:r>
              <a:rPr kumimoji="0" lang="en-US" sz="2798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D</a:t>
            </a:r>
            <a:r>
              <a:rPr kumimoji="0" lang="en-US" sz="2798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IN</a:t>
            </a:r>
            <a:r>
              <a:rPr kumimoji="0" lang="en-US" sz="2798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</a:t>
            </a:r>
            <a:r>
              <a:rPr kumimoji="0" lang="en-US" sz="2798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</a:t>
            </a:r>
            <a:r>
              <a:rPr kumimoji="0" lang="en-US" sz="2798" b="0" i="0" u="none" strike="noStrike" kern="0" cap="none" spc="24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2798" b="0" i="0" u="none" strike="noStrike" kern="0" cap="none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-</a:t>
            </a:r>
            <a:r>
              <a:rPr kumimoji="0" lang="en-US" sz="2798" b="0" i="0" u="none" strike="noStrike" kern="0" cap="none" spc="19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2798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LU</a:t>
            </a:r>
            <a:r>
              <a:rPr kumimoji="0" lang="en-US" sz="2798" b="0" i="0" u="none" strike="noStrike" kern="0" cap="none" spc="20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2798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2798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</a:t>
            </a:r>
            <a:r>
              <a:rPr kumimoji="0" lang="en-US" sz="2798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II</a:t>
            </a:r>
            <a:r>
              <a:rPr kumimoji="0" lang="en-US" sz="27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0775" y="1800081"/>
            <a:ext cx="150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Mertala, 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331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 17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2231898" y="965454"/>
            <a:ext cx="7729728" cy="1188720"/>
          </a:xfrm>
          <a:custGeom>
            <a:avLst/>
            <a:gdLst/>
            <a:ahLst/>
            <a:cxnLst/>
            <a:rect l="0" t="0" r="0" b="0"/>
            <a:pathLst>
              <a:path w="7729728" h="1188720">
                <a:moveTo>
                  <a:pt x="0" y="1188720"/>
                </a:moveTo>
                <a:lnTo>
                  <a:pt x="7729728" y="1188720"/>
                </a:lnTo>
                <a:lnTo>
                  <a:pt x="7729728" y="0"/>
                </a:lnTo>
                <a:lnTo>
                  <a:pt x="0" y="0"/>
                </a:lnTo>
                <a:lnTo>
                  <a:pt x="0" y="11887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2231898" y="965454"/>
            <a:ext cx="7729728" cy="1188720"/>
          </a:xfrm>
          <a:custGeom>
            <a:avLst/>
            <a:gdLst/>
            <a:ahLst/>
            <a:cxnLst/>
            <a:rect l="0" t="0" r="0" b="0"/>
            <a:pathLst>
              <a:path w="7729728" h="1188720">
                <a:moveTo>
                  <a:pt x="0" y="1188720"/>
                </a:moveTo>
                <a:lnTo>
                  <a:pt x="7729728" y="1188720"/>
                </a:lnTo>
                <a:lnTo>
                  <a:pt x="7729728" y="0"/>
                </a:lnTo>
                <a:lnTo>
                  <a:pt x="0" y="0"/>
                </a:lnTo>
                <a:lnTo>
                  <a:pt x="0" y="1188720"/>
                </a:lnTo>
                <a:close/>
              </a:path>
            </a:pathLst>
          </a:custGeom>
          <a:noFill/>
          <a:ln w="32003" cap="sq" cmpd="sng">
            <a:solidFill>
              <a:srgbClr val="3E3E3E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Rectangle 177"/>
          <p:cNvSpPr/>
          <p:nvPr/>
        </p:nvSpPr>
        <p:spPr>
          <a:xfrm>
            <a:off x="2622169" y="1061772"/>
            <a:ext cx="7033662" cy="8779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5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M</a:t>
            </a:r>
            <a:r>
              <a:rPr kumimoji="0" lang="en-US" sz="2795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2795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KS</a:t>
            </a:r>
            <a:r>
              <a:rPr kumimoji="0" lang="en-US" sz="2795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2795" b="0" i="0" u="none" strike="noStrike" kern="0" cap="none" spc="19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795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795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II</a:t>
            </a:r>
            <a:r>
              <a:rPr kumimoji="0" lang="en-US" sz="2795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NN</a:t>
            </a:r>
            <a:r>
              <a:rPr kumimoji="0" lang="en-US" sz="2795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2795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TTY</a:t>
            </a:r>
            <a:r>
              <a:rPr kumimoji="0" lang="en-US" sz="2795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M</a:t>
            </a:r>
            <a:r>
              <a:rPr kumimoji="0" lang="en-US" sz="2795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2795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</a:t>
            </a:r>
            <a:r>
              <a:rPr kumimoji="0" lang="en-US" sz="2795" b="0" i="0" u="none" strike="noStrike" kern="0" cap="none" spc="20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2795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N</a:t>
            </a:r>
            <a:r>
              <a:rPr kumimoji="0" lang="en-US" sz="2795" b="0" i="0" u="none" strike="noStrike" kern="0" cap="none" spc="15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795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L</a:t>
            </a:r>
            <a:r>
              <a:rPr kumimoji="0" lang="en-US" sz="2795" b="0" i="0" u="none" strike="noStrike" kern="0" cap="none" spc="19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AA</a:t>
            </a:r>
            <a:r>
              <a:rPr kumimoji="0" lang="en-US" sz="2795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D</a:t>
            </a:r>
            <a:r>
              <a:rPr kumimoji="0" lang="en-US" sz="2795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U</a:t>
            </a:r>
            <a:r>
              <a:rPr kumimoji="0" lang="en-US" sz="2795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SS</a:t>
            </a:r>
            <a:r>
              <a:rPr kumimoji="0" lang="en-US" sz="2795" b="0" i="0" u="none" strike="noStrike" kern="0" cap="none" spc="19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2795" b="0" i="0" u="none" strike="noStrike" kern="0" cap="none" spc="19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795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</a:t>
            </a:r>
            <a:r>
              <a:rPr kumimoji="0" lang="en-US" sz="2795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N</a:t>
            </a:r>
            <a:r>
              <a:rPr kumimoji="0" lang="en-US" sz="279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</a:p>
          <a:p>
            <a:pPr marL="2842640" marR="0" lvl="0" indent="0" defTabSz="914400" eaLnBrk="1" fontAlgn="auto" latinLnBrk="0" hangingPunct="1">
              <a:lnSpc>
                <a:spcPts val="30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8" b="0" i="0" u="none" strike="noStrike" kern="0" cap="none" spc="20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27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R</a:t>
            </a:r>
            <a:r>
              <a:rPr kumimoji="0" lang="en-US" sz="2798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</a:t>
            </a:r>
            <a:r>
              <a:rPr kumimoji="0" lang="en-US" sz="2798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J</a:t>
            </a:r>
            <a:r>
              <a:rPr kumimoji="0" lang="en-US" sz="2798" b="0" i="0" u="none" strike="noStrike" kern="0" cap="none" spc="19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27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?</a:t>
            </a:r>
          </a:p>
        </p:txBody>
      </p:sp>
      <p:sp>
        <p:nvSpPr>
          <p:cNvPr id="178" name="Rectangle 178"/>
          <p:cNvSpPr/>
          <p:nvPr/>
        </p:nvSpPr>
        <p:spPr>
          <a:xfrm>
            <a:off x="1438655" y="2623196"/>
            <a:ext cx="9300362" cy="7899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960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Siirtymän kulttuurinen ja</a:t>
            </a:r>
            <a:r>
              <a:rPr kumimoji="0" lang="en-US" sz="2400" b="1" i="0" u="none" strike="noStrike" kern="0" cap="none" spc="-1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fyysinen merkittävyys</a:t>
            </a:r>
            <a:r>
              <a:rPr kumimoji="0" lang="en-US" sz="2400" b="0" i="0" u="none" strike="noStrike" kern="0" cap="none" spc="-23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: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Päivä</a:t>
            </a:r>
            <a:r>
              <a:rPr kumimoji="0" lang="en-US" sz="2400" b="0" i="0" u="none" strike="noStrike" kern="0" cap="none" spc="-7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odissa ja </a:t>
            </a:r>
          </a:p>
          <a:p>
            <a:pPr marL="228600" marR="0" lvl="0" indent="0" defTabSz="914400" eaLnBrk="1" fontAlgn="auto" latinLnBrk="0" hangingPunct="1">
              <a:lnSpc>
                <a:spcPts val="28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6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oulussa esiopetukseen</a:t>
            </a:r>
            <a:r>
              <a:rPr kumimoji="0" lang="en-US" sz="2400" b="0" i="0" u="none" strike="noStrike" kern="0" cap="none" spc="-1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osallistuneiden lasten </a:t>
            </a:r>
            <a:r>
              <a:rPr kumimoji="0" lang="en-US" sz="2400" b="0" i="0" u="none" strike="noStrike" kern="0" cap="none" spc="-7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ohdalla on h</a:t>
            </a:r>
            <a:r>
              <a:rPr kumimoji="0" lang="en-US" sz="2400" b="0" i="0" u="none" strike="noStrike" kern="0" cap="none" spc="-8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vaittu ol</a:t>
            </a:r>
            <a:r>
              <a:rPr kumimoji="0" lang="en-US" sz="2400" b="0" i="0" u="none" strike="noStrike" kern="0" cap="none" spc="-3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van </a:t>
            </a:r>
          </a:p>
        </p:txBody>
      </p:sp>
      <p:sp>
        <p:nvSpPr>
          <p:cNvPr id="179" name="Rectangle 179"/>
          <p:cNvSpPr/>
          <p:nvPr/>
        </p:nvSpPr>
        <p:spPr>
          <a:xfrm>
            <a:off x="1667255" y="3354970"/>
            <a:ext cx="6805245" cy="4239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2400" b="0" i="0" u="none" strike="noStrike" kern="0" cap="none" spc="-6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oja </a:t>
            </a:r>
            <a:r>
              <a:rPr kumimoji="0" lang="en-US" sz="2400" b="0" i="0" u="none" strike="noStrike" kern="0" cap="none" spc="-6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oululais</a:t>
            </a:r>
            <a:r>
              <a:rPr kumimoji="0" lang="en-US" sz="2400" b="0" i="0" u="none" strike="noStrike" kern="0" cap="none" spc="-6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ooliin sopeutumisessa (Kari</a:t>
            </a:r>
            <a:r>
              <a:rPr kumimoji="0" lang="en-US" sz="2400" b="0" i="0" u="none" strike="noStrike" kern="0" cap="none" spc="-6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oski</a:t>
            </a:r>
            <a:r>
              <a:rPr kumimoji="0" lang="en-US" sz="2400" b="0" i="0" u="none" strike="noStrike" kern="0" cap="none" spc="-23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,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2008).</a:t>
            </a:r>
          </a:p>
        </p:txBody>
      </p:sp>
      <p:sp>
        <p:nvSpPr>
          <p:cNvPr id="180" name="Rectangle 180"/>
          <p:cNvSpPr/>
          <p:nvPr/>
        </p:nvSpPr>
        <p:spPr>
          <a:xfrm>
            <a:off x="1438655" y="3848746"/>
            <a:ext cx="9529012" cy="4239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960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Laadullis</a:t>
            </a:r>
            <a:r>
              <a:rPr kumimoji="0" lang="en-US" sz="2400" b="1" i="0" u="none" strike="noStrike" kern="0" cap="none" spc="-1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t e</a:t>
            </a:r>
            <a:r>
              <a:rPr kumimoji="0" lang="en-US" sz="2400" b="1" i="0" u="none" strike="noStrike" kern="0" cap="none" spc="-6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r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ot siirtymäp</a:t>
            </a:r>
            <a:r>
              <a:rPr kumimoji="0" lang="en-US" sz="2400" b="1" i="0" u="none" strike="noStrike" kern="0" cap="none" spc="-5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r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osessien toteuttamisessa</a:t>
            </a:r>
            <a:r>
              <a:rPr kumimoji="0" lang="en-US" sz="2400" b="1" i="0" u="none" strike="noStrike" kern="0" cap="none" spc="-24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: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2400" b="0" i="0" u="none" strike="noStrike" kern="0" cap="none" spc="-14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ontekstien ja </a:t>
            </a:r>
          </a:p>
        </p:txBody>
      </p:sp>
      <p:sp>
        <p:nvSpPr>
          <p:cNvPr id="181" name="Rectangle 181"/>
          <p:cNvSpPr/>
          <p:nvPr/>
        </p:nvSpPr>
        <p:spPr>
          <a:xfrm>
            <a:off x="1438655" y="4214152"/>
            <a:ext cx="9332346" cy="916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8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siirtymäp</a:t>
            </a:r>
            <a:r>
              <a:rPr kumimoji="0" lang="en-US" sz="2402" b="0" i="0" u="none" strike="noStrike" kern="0" cap="none" spc="-6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r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osessien välillä on e</a:t>
            </a:r>
            <a:r>
              <a:rPr kumimoji="0" lang="en-US" sz="2402" b="0" i="0" u="none" strike="noStrike" kern="0" cap="none" spc="-6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r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oja kunnittain</a:t>
            </a:r>
            <a:r>
              <a:rPr kumimoji="0" lang="en-US" sz="2402" b="0" i="0" u="none" strike="noStrike" kern="0" cap="none" spc="-2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ja yksiköittäin</a:t>
            </a:r>
            <a:r>
              <a:rPr kumimoji="0" lang="en-US" sz="2402" b="0" i="0" u="none" strike="noStrike" kern="0" cap="none" spc="-33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(OEC</a:t>
            </a:r>
            <a:r>
              <a:rPr kumimoji="0" lang="en-US" sz="2402" b="0" i="0" u="none" strike="noStrike" kern="0" cap="none" spc="-18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D</a:t>
            </a:r>
            <a:r>
              <a:rPr kumimoji="0" lang="en-US" sz="2402" b="0" i="0" u="none" strike="noStrike" kern="0" cap="none" spc="-23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,</a:t>
            </a:r>
            <a:r>
              <a:rPr kumimoji="0" lang="en-US" sz="2402" b="0" i="0" u="none" strike="noStrike" kern="0" cap="none" spc="-1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2017).</a:t>
            </a:r>
          </a:p>
          <a:p>
            <a:pPr marL="0" marR="0" lvl="0" indent="0" defTabSz="914400" eaLnBrk="1" fontAlgn="auto" latinLnBrk="0" hangingPunct="1">
              <a:lnSpc>
                <a:spcPts val="38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960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Lasten erilai</a:t>
            </a:r>
            <a:r>
              <a:rPr kumimoji="0" lang="en-US" sz="2400" b="1" i="0" u="none" strike="noStrike" kern="0" cap="none" spc="-1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uus</a:t>
            </a:r>
            <a:r>
              <a:rPr kumimoji="0" lang="en-US" sz="2400" b="1" i="0" u="none" strike="noStrike" kern="0" cap="none" spc="-24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: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L</a:t>
            </a:r>
            <a:r>
              <a:rPr kumimoji="0" lang="en-US" sz="2400" b="0" i="0" u="none" strike="noStrike" kern="0" cap="none" spc="-2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psilla on</a:t>
            </a:r>
            <a:r>
              <a:rPr kumimoji="0" lang="en-US" sz="2400" b="0" i="0" u="none" strike="noStrike" kern="0" cap="none" spc="-1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erilaisia odotuksia ja huolia liitt</a:t>
            </a:r>
            <a:r>
              <a:rPr kumimoji="0" lang="en-US" sz="2400" b="0" i="0" u="none" strike="noStrike" kern="0" cap="none" spc="-3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en</a:t>
            </a:r>
            <a:r>
              <a:rPr kumimoji="0" lang="en-US" sz="2400" b="0" i="0" u="none" strike="noStrike" kern="0" cap="none" spc="-2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400" b="0" i="0" u="none" strike="noStrike" kern="0" cap="none" spc="-6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oulun </a:t>
            </a:r>
          </a:p>
        </p:txBody>
      </p:sp>
      <p:sp>
        <p:nvSpPr>
          <p:cNvPr id="182" name="Rectangle 182"/>
          <p:cNvSpPr/>
          <p:nvPr/>
        </p:nvSpPr>
        <p:spPr>
          <a:xfrm>
            <a:off x="1667255" y="5072899"/>
            <a:ext cx="9401530" cy="7896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aloitukseen (Es</a:t>
            </a:r>
            <a:r>
              <a:rPr kumimoji="0" lang="en-US" sz="2400" b="0" i="0" u="none" strike="noStrike" kern="0" cap="none" spc="-6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elä-Ha</a:t>
            </a:r>
            <a:r>
              <a:rPr kumimoji="0" lang="en-US" sz="2400" b="0" i="0" u="none" strike="noStrike" kern="0" cap="none" spc="-3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panen ym</a:t>
            </a:r>
            <a:r>
              <a:rPr kumimoji="0" lang="en-US" sz="2400" b="0" i="0" u="none" strike="noStrike" kern="0" cap="none" spc="-23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2017</a:t>
            </a:r>
            <a:r>
              <a:rPr kumimoji="0" lang="en-US" sz="2400" b="0" i="0" u="none" strike="noStrike" kern="0" cap="none" spc="-23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;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Mirkhil</a:t>
            </a:r>
            <a:r>
              <a:rPr kumimoji="0" lang="en-US" sz="2400" b="0" i="0" u="none" strike="noStrike" kern="0" cap="none" spc="-23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,</a:t>
            </a:r>
            <a:r>
              <a:rPr kumimoji="0" lang="en-US" sz="2400" b="0" i="0" u="none" strike="noStrike" kern="0" cap="none" spc="-1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2010) ja</a:t>
            </a:r>
            <a:r>
              <a:rPr kumimoji="0" lang="en-US" sz="2400" b="0" i="0" u="none" strike="noStrike" kern="0" cap="none" spc="-1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l</a:t>
            </a:r>
            <a:r>
              <a:rPr kumimoji="0" lang="en-US" sz="2400" b="0" i="0" u="none" strike="noStrike" kern="0" cap="none" spc="-2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pset </a:t>
            </a:r>
            <a:r>
              <a:rPr kumimoji="0" lang="en-US" sz="2400" b="0" i="0" u="none" strike="noStrike" kern="0" cap="none" spc="-2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vat erilaisia </a:t>
            </a:r>
          </a:p>
          <a:p>
            <a:pPr marL="0" marR="0" lvl="0" indent="0" defTabSz="91440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suhteessa</a:t>
            </a:r>
            <a:r>
              <a:rPr kumimoji="0" lang="en-US" sz="2402" b="0" i="0" u="none" strike="noStrike" kern="0" cap="none" spc="-1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402" b="0" i="0" u="none" strike="noStrike" kern="0" cap="none" spc="-6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oulun heihin </a:t>
            </a:r>
            <a:r>
              <a:rPr kumimoji="0" lang="en-US" sz="2402" b="0" i="0" u="none" strike="noStrike" kern="0" cap="none" spc="-1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soittamiin </a:t>
            </a:r>
            <a:r>
              <a:rPr kumimoji="0" lang="en-US" sz="2402" b="0" i="0" u="none" strike="noStrike" kern="0" cap="none" spc="-1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dotuksiin (</a:t>
            </a:r>
            <a:r>
              <a:rPr kumimoji="0" lang="en-US" sz="2402" b="0" i="0" u="none" strike="noStrike" kern="0" cap="none" spc="-14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olehmainen</a:t>
            </a:r>
            <a:r>
              <a:rPr kumimoji="0" lang="en-US" sz="2402" b="0" i="0" u="none" strike="noStrike" kern="0" cap="none" spc="-1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ym.</a:t>
            </a:r>
            <a:r>
              <a:rPr kumimoji="0" lang="en-US" sz="2402" b="0" i="0" u="none" strike="noStrike" kern="0" cap="none" spc="-23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,</a:t>
            </a:r>
            <a:r>
              <a:rPr kumimoji="0" lang="en-US" sz="2402" b="0" i="0" u="none" strike="noStrike" kern="0" cap="none" spc="-1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2015)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3432" y="165215"/>
            <a:ext cx="759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 smtClean="0"/>
              <a:t>Kouluun siirtyminen</a:t>
            </a:r>
            <a:endParaRPr lang="fi-FI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83794" y="1734895"/>
            <a:ext cx="150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Mertala, 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444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3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2231898" y="965454"/>
            <a:ext cx="7729728" cy="1188720"/>
          </a:xfrm>
          <a:custGeom>
            <a:avLst/>
            <a:gdLst/>
            <a:ahLst/>
            <a:cxnLst/>
            <a:rect l="0" t="0" r="0" b="0"/>
            <a:pathLst>
              <a:path w="7729728" h="1188720">
                <a:moveTo>
                  <a:pt x="0" y="1188720"/>
                </a:moveTo>
                <a:lnTo>
                  <a:pt x="7729728" y="1188720"/>
                </a:lnTo>
                <a:lnTo>
                  <a:pt x="7729728" y="0"/>
                </a:lnTo>
                <a:lnTo>
                  <a:pt x="0" y="0"/>
                </a:lnTo>
                <a:lnTo>
                  <a:pt x="0" y="11887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2231898" y="965454"/>
            <a:ext cx="7729728" cy="1188720"/>
          </a:xfrm>
          <a:custGeom>
            <a:avLst/>
            <a:gdLst/>
            <a:ahLst/>
            <a:cxnLst/>
            <a:rect l="0" t="0" r="0" b="0"/>
            <a:pathLst>
              <a:path w="7729728" h="1188720">
                <a:moveTo>
                  <a:pt x="0" y="1188720"/>
                </a:moveTo>
                <a:lnTo>
                  <a:pt x="7729728" y="1188720"/>
                </a:lnTo>
                <a:lnTo>
                  <a:pt x="7729728" y="0"/>
                </a:lnTo>
                <a:lnTo>
                  <a:pt x="0" y="0"/>
                </a:lnTo>
                <a:lnTo>
                  <a:pt x="0" y="1188720"/>
                </a:lnTo>
                <a:close/>
              </a:path>
            </a:pathLst>
          </a:custGeom>
          <a:noFill/>
          <a:ln w="32003" cap="sq" cmpd="sng">
            <a:solidFill>
              <a:srgbClr val="3E3E3E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Rectangle 303"/>
          <p:cNvSpPr/>
          <p:nvPr/>
        </p:nvSpPr>
        <p:spPr>
          <a:xfrm>
            <a:off x="3862704" y="1253442"/>
            <a:ext cx="4437839" cy="494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8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MU</a:t>
            </a:r>
            <a:r>
              <a:rPr kumimoji="0" lang="en-US" sz="2798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2798" b="0" i="0" u="none" strike="noStrike" kern="0" cap="none" spc="20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</a:t>
            </a:r>
            <a:r>
              <a:rPr kumimoji="0" lang="en-US" sz="2798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</a:t>
            </a:r>
            <a:r>
              <a:rPr kumimoji="0" lang="en-US" sz="2798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2798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N</a:t>
            </a:r>
            <a:r>
              <a:rPr kumimoji="0" lang="en-US" sz="2798" b="0" i="0" u="none" strike="noStrike" kern="0" cap="none" spc="-22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798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V</a:t>
            </a:r>
            <a:r>
              <a:rPr kumimoji="0" lang="en-US" sz="2798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2798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RK</a:t>
            </a:r>
            <a:r>
              <a:rPr kumimoji="0" lang="en-US" sz="2798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2798" b="0" i="0" u="none" strike="noStrike" kern="0" cap="none" spc="20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</a:t>
            </a:r>
            <a:r>
              <a:rPr kumimoji="0" lang="en-US" sz="2798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TY</a:t>
            </a:r>
            <a:r>
              <a:rPr kumimoji="0" lang="en-US" sz="2798" b="0" i="0" u="none" strike="noStrike" kern="0" cap="none" spc="193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798" b="0" i="0" u="none" strike="noStrike" kern="0" cap="none" spc="20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SE</a:t>
            </a:r>
            <a:r>
              <a:rPr kumimoji="0" lang="en-US" sz="2798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798" b="0" i="0" u="none" strike="noStrike" kern="0" cap="none" spc="20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</a:t>
            </a:r>
            <a:r>
              <a:rPr kumimoji="0" lang="en-US" sz="27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</a:t>
            </a:r>
          </a:p>
        </p:txBody>
      </p:sp>
      <p:sp>
        <p:nvSpPr>
          <p:cNvPr id="304" name="Rectangle 304"/>
          <p:cNvSpPr/>
          <p:nvPr/>
        </p:nvSpPr>
        <p:spPr>
          <a:xfrm>
            <a:off x="904951" y="2418660"/>
            <a:ext cx="8442197" cy="317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1169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Siirtymät</a:t>
            </a:r>
            <a:r>
              <a:rPr kumimoji="0" lang="en-US" sz="1800" b="1" i="0" u="none" strike="noStrike" kern="0" cap="none" spc="-2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ja</a:t>
            </a:r>
            <a:r>
              <a:rPr kumimoji="0" lang="en-US" sz="1800" b="1" i="0" u="none" strike="noStrike" kern="0" cap="none" spc="-1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-4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k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ouluun kiinnittyminen</a:t>
            </a:r>
            <a:r>
              <a:rPr kumimoji="0" lang="en-US" sz="1800" b="1" i="0" u="none" strike="noStrike" kern="0" cap="none" spc="-1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horisontaalisena</a:t>
            </a:r>
            <a:r>
              <a:rPr kumimoji="0" lang="en-US" sz="1800" b="1" i="0" u="none" strike="noStrike" kern="0" cap="none" spc="-2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ja</a:t>
            </a:r>
            <a:r>
              <a:rPr kumimoji="0" lang="en-US" sz="1800" b="1" i="0" u="none" strike="noStrike" kern="0" cap="none" spc="-1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-4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v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ertikaalis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na</a:t>
            </a:r>
            <a:r>
              <a:rPr kumimoji="0" lang="en-US" sz="1800" b="1" i="0" u="none" strike="noStrike" kern="0" cap="none" spc="-3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ilmiönä</a:t>
            </a:r>
          </a:p>
        </p:txBody>
      </p:sp>
      <p:sp>
        <p:nvSpPr>
          <p:cNvPr id="305" name="Rectangle 305"/>
          <p:cNvSpPr/>
          <p:nvPr/>
        </p:nvSpPr>
        <p:spPr>
          <a:xfrm>
            <a:off x="1133551" y="2827067"/>
            <a:ext cx="9400261" cy="5257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6" b="0" i="0" u="none" strike="noStrike" kern="0" cap="none" spc="1241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L</a:t>
            </a:r>
            <a:r>
              <a:rPr kumimoji="0" lang="en-US" sz="1596" b="0" i="0" u="none" strike="noStrike" kern="0" cap="none" spc="-1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pselle </a:t>
            </a:r>
            <a:r>
              <a:rPr kumimoji="0" lang="en-US" sz="1596" b="0" i="0" u="none" strike="noStrike" kern="0" cap="none" spc="-43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oulu on paitsi instituutio </a:t>
            </a:r>
            <a:r>
              <a:rPr kumimoji="0" lang="en-US" sz="1596" b="0" i="0" u="none" strike="noStrike" kern="0" cap="none" spc="-5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m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yös (uusi) sosiaalinen ja kulttuurinen ympäristö</a:t>
            </a:r>
            <a:r>
              <a:rPr kumimoji="0" lang="en-US" sz="1596" b="0" i="0" u="none" strike="noStrike" kern="0" cap="none" spc="-15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.</a:t>
            </a:r>
            <a:r>
              <a:rPr kumimoji="0" lang="en-US" sz="1596" b="0" i="0" u="none" strike="noStrike" kern="0" cap="none" spc="-16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Tämän monimuotoisuuden </a:t>
            </a:r>
          </a:p>
          <a:p>
            <a:pPr marL="228650" marR="0" lvl="0" indent="0" defTabSz="914400" eaLnBrk="1" fontAlgn="auto" latinLnBrk="0" hangingPunct="1">
              <a:lnSpc>
                <a:spcPts val="1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ymmärtäminen on tär</a:t>
            </a:r>
            <a:r>
              <a:rPr kumimoji="0" lang="en-US" sz="1596" b="0" i="0" u="none" strike="noStrike" kern="0" cap="none" spc="-4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eää suotuisalle </a:t>
            </a:r>
            <a:r>
              <a:rPr kumimoji="0" lang="en-US" sz="1596" b="0" i="0" u="none" strike="noStrike" kern="0" cap="none" spc="-4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oulunaloitukselle</a:t>
            </a:r>
          </a:p>
        </p:txBody>
      </p:sp>
      <p:sp>
        <p:nvSpPr>
          <p:cNvPr id="306" name="Rectangle 306"/>
          <p:cNvSpPr/>
          <p:nvPr/>
        </p:nvSpPr>
        <p:spPr>
          <a:xfrm>
            <a:off x="904951" y="3435549"/>
            <a:ext cx="9671329" cy="592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1169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Lasten</a:t>
            </a:r>
            <a:r>
              <a:rPr kumimoji="0" lang="en-US" sz="1800" b="1" i="0" u="none" strike="noStrike" kern="0" cap="none" spc="-1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taustan</a:t>
            </a:r>
            <a:r>
              <a:rPr kumimoji="0" lang="en-US" sz="1800" b="1" i="0" u="none" strike="noStrike" kern="0" cap="none" spc="-2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ja</a:t>
            </a:r>
            <a:r>
              <a:rPr kumimoji="0" lang="en-US" sz="1800" b="1" i="0" u="none" strike="noStrike" kern="0" cap="none" spc="-1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subjektiude</a:t>
            </a:r>
            <a:r>
              <a:rPr kumimoji="0" lang="en-US" sz="1800" b="1" i="0" u="none" strike="noStrike" kern="0" cap="none" spc="48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merkitys</a:t>
            </a:r>
            <a:r>
              <a:rPr kumimoji="0" lang="en-US" sz="1800" b="1" i="0" u="none" strike="noStrike" kern="0" cap="none" spc="-2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-4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k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ouluun kiinnittymisessä</a:t>
            </a:r>
            <a:r>
              <a:rPr kumimoji="0" lang="en-US" sz="1800" b="1" i="0" u="none" strike="noStrike" kern="0" cap="none" spc="-3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ja</a:t>
            </a:r>
            <a:r>
              <a:rPr kumimoji="0" lang="en-US" sz="1800" b="1" i="0" u="none" strike="noStrike" kern="0" cap="none" spc="-1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-4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k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oululaisidentitee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in </a:t>
            </a:r>
          </a:p>
          <a:p>
            <a:pPr marL="228600" marR="0" lvl="0" indent="0" defTabSz="914400" eaLnBrk="1" fontAlgn="auto" latinLnBrk="0" hangingPunct="1">
              <a:lnSpc>
                <a:spcPts val="2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muodostumisessa</a:t>
            </a:r>
          </a:p>
        </p:txBody>
      </p:sp>
      <p:sp>
        <p:nvSpPr>
          <p:cNvPr id="307" name="Rectangle 307"/>
          <p:cNvSpPr/>
          <p:nvPr/>
        </p:nvSpPr>
        <p:spPr>
          <a:xfrm>
            <a:off x="1133551" y="4116017"/>
            <a:ext cx="9650707" cy="5263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1240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98" b="0" i="0" u="none" strike="noStrike" kern="0" cap="none" spc="-1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oulussa ei ole yhtään ns</a:t>
            </a:r>
            <a:r>
              <a:rPr kumimoji="0" lang="en-US" sz="1598" b="0" i="0" u="none" strike="noStrike" kern="0" cap="none" spc="-16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.</a:t>
            </a: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”yleistä” lasta</a:t>
            </a:r>
            <a:r>
              <a:rPr kumimoji="0" lang="en-US" sz="1598" b="0" i="0" u="none" strike="noStrike" kern="0" cap="none" spc="-15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,</a:t>
            </a: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vaan jokaisella l</a:t>
            </a:r>
            <a:r>
              <a:rPr kumimoji="0" lang="en-US" sz="1598" b="0" i="0" u="none" strike="noStrike" kern="0" cap="none" spc="-1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psella on oma taustansa ja hist</a:t>
            </a:r>
            <a:r>
              <a:rPr kumimoji="0" lang="en-US" sz="1598" b="0" i="0" u="none" strike="noStrike" kern="0" cap="none" spc="-1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</a:t>
            </a: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riansa sekä ainutlaatuinen </a:t>
            </a:r>
          </a:p>
          <a:p>
            <a:pPr marL="228650" marR="0" lvl="0" indent="0" defTabSz="914400" eaLnBrk="1" fontAlgn="auto" latinLnBrk="0" hangingPunct="1">
              <a:lnSpc>
                <a:spcPts val="19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minänsä</a:t>
            </a:r>
            <a:r>
              <a:rPr kumimoji="0" lang="en-US" sz="1596" b="0" i="0" u="none" strike="noStrike" kern="0" cap="none" spc="-15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.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1596" b="0" i="0" u="none" strike="noStrike" kern="0" cap="none" spc="-20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Tämän moninaisuuden ymmärtäminen on tär</a:t>
            </a:r>
            <a:r>
              <a:rPr kumimoji="0" lang="en-US" sz="1596" b="0" i="0" u="none" strike="noStrike" kern="0" cap="none" spc="-4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eää suotuisalle </a:t>
            </a:r>
            <a:r>
              <a:rPr kumimoji="0" lang="en-US" sz="1596" b="0" i="0" u="none" strike="noStrike" kern="0" cap="none" spc="-4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oulunaloitukselle</a:t>
            </a:r>
          </a:p>
        </p:txBody>
      </p:sp>
      <p:sp>
        <p:nvSpPr>
          <p:cNvPr id="308" name="Rectangle 308"/>
          <p:cNvSpPr/>
          <p:nvPr/>
        </p:nvSpPr>
        <p:spPr>
          <a:xfrm>
            <a:off x="904951" y="4726631"/>
            <a:ext cx="9846081" cy="317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1169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Esi</a:t>
            </a:r>
            <a:r>
              <a:rPr kumimoji="0" lang="en-US" sz="1800" b="1" i="0" u="none" strike="noStrike" kern="0" cap="none" spc="49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-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ja</a:t>
            </a:r>
            <a:r>
              <a:rPr kumimoji="0" lang="en-US" sz="1800" b="1" i="0" u="none" strike="noStrike" kern="0" cap="none" spc="-1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alkuopetusikäis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en</a:t>
            </a:r>
            <a:r>
              <a:rPr kumimoji="0" lang="en-US" sz="1800" b="1" i="0" u="none" strike="noStrike" kern="0" cap="none" spc="-1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lasten</a:t>
            </a:r>
            <a:r>
              <a:rPr kumimoji="0" lang="en-US" sz="1800" b="1" i="0" u="none" strike="noStrike" kern="0" cap="none" spc="-3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nä</a:t>
            </a:r>
            <a:r>
              <a:rPr kumimoji="0" lang="en-US" sz="1800" b="1" i="0" u="none" strike="noStrike" kern="0" cap="none" spc="-4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k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e</a:t>
            </a:r>
            <a:r>
              <a:rPr kumimoji="0" lang="en-US" sz="1800" b="1" i="0" u="none" strike="noStrike" kern="0" cap="none" spc="-5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yksiä</a:t>
            </a:r>
            <a:r>
              <a:rPr kumimoji="0" lang="en-US" sz="1800" b="1" i="0" u="none" strike="noStrike" kern="0" cap="none" spc="-4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oppimisestaan</a:t>
            </a:r>
            <a:r>
              <a:rPr kumimoji="0" lang="en-US" sz="1800" b="1" i="0" u="none" strike="noStrike" kern="0" cap="none" spc="-3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ja siihen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vaikutt</a:t>
            </a:r>
            <a:r>
              <a:rPr kumimoji="0" lang="en-US" sz="1800" b="1" i="0" u="none" strike="noStrike" kern="0" cap="none" spc="-6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vis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a</a:t>
            </a:r>
            <a:r>
              <a:rPr kumimoji="0" lang="en-US" sz="1800" b="1" i="0" u="none" strike="noStrike" kern="0" cap="none" spc="-3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tekijöistä</a:t>
            </a:r>
          </a:p>
        </p:txBody>
      </p:sp>
      <p:sp>
        <p:nvSpPr>
          <p:cNvPr id="309" name="Rectangle 309"/>
          <p:cNvSpPr/>
          <p:nvPr/>
        </p:nvSpPr>
        <p:spPr>
          <a:xfrm>
            <a:off x="1133551" y="5133133"/>
            <a:ext cx="10305686" cy="5258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6" b="0" i="0" u="none" strike="noStrike" kern="0" cap="none" spc="1241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L</a:t>
            </a:r>
            <a:r>
              <a:rPr kumimoji="0" lang="en-US" sz="1596" b="0" i="0" u="none" strike="noStrike" kern="0" cap="none" spc="-1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psilla on </a:t>
            </a:r>
            <a:r>
              <a:rPr kumimoji="0" lang="en-US" sz="1596" b="0" i="0" u="none" strike="noStrike" kern="0" cap="none" spc="-5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h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yvin erilaisia </a:t>
            </a:r>
            <a:r>
              <a:rPr kumimoji="0" lang="en-US" sz="1596" b="0" i="0" u="none" strike="noStrike" kern="0" cap="none" spc="-4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</a:t>
            </a:r>
            <a:r>
              <a:rPr kumimoji="0" lang="en-US" sz="1596" b="0" i="0" u="none" strike="noStrike" kern="0" cap="none" spc="-4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emuksia</a:t>
            </a:r>
            <a:r>
              <a:rPr kumimoji="0" lang="en-US" sz="1596" b="0" i="0" u="none" strike="noStrike" kern="0" cap="none" spc="-15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,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käsityksiä ja toi</a:t>
            </a:r>
            <a:r>
              <a:rPr kumimoji="0" lang="en-US" sz="1596" b="0" i="0" u="none" strike="noStrike" kern="0" cap="none" spc="-3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v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eita suhteessa omaan oppimiseensa</a:t>
            </a:r>
            <a:r>
              <a:rPr kumimoji="0" lang="en-US" sz="1596" b="0" i="0" u="none" strike="noStrike" kern="0" cap="none" spc="-15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.</a:t>
            </a:r>
            <a:r>
              <a:rPr kumimoji="0" lang="en-US" sz="1596" b="0" i="0" u="none" strike="noStrike" kern="0" cap="none" spc="-19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Tämän kirjon ymmärtäminen on </a:t>
            </a:r>
          </a:p>
          <a:p>
            <a:pPr marL="228650" marR="0" lvl="0" indent="0" defTabSz="91440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tär</a:t>
            </a:r>
            <a:r>
              <a:rPr kumimoji="0" lang="en-US" sz="1598" b="0" i="0" u="none" strike="noStrike" kern="0" cap="none" spc="-4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eää suotuisalle </a:t>
            </a:r>
            <a:r>
              <a:rPr kumimoji="0" lang="en-US" sz="1598" b="0" i="0" u="none" strike="noStrike" kern="0" cap="none" spc="-4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oulunaloitukselle ja linkittyy </a:t>
            </a:r>
            <a:r>
              <a:rPr kumimoji="0" lang="en-US" sz="1598" b="0" i="0" u="none" strike="noStrike" kern="0" cap="none" spc="-1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f</a:t>
            </a: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ormatiiviseen (itse)arviointiin.</a:t>
            </a:r>
          </a:p>
        </p:txBody>
      </p:sp>
      <p:sp>
        <p:nvSpPr>
          <p:cNvPr id="310" name="Rectangle 310"/>
          <p:cNvSpPr/>
          <p:nvPr/>
        </p:nvSpPr>
        <p:spPr>
          <a:xfrm>
            <a:off x="904951" y="5741945"/>
            <a:ext cx="9028938" cy="317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1169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Mitä</a:t>
            </a:r>
            <a:r>
              <a:rPr kumimoji="0" lang="en-US" sz="1800" b="1" i="0" u="none" strike="noStrike" kern="0" cap="none" spc="-2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esi</a:t>
            </a:r>
            <a:r>
              <a:rPr kumimoji="0" lang="en-US" sz="1800" b="1" i="0" u="none" strike="noStrike" kern="0" cap="none" spc="48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-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ja alkuopetukse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sa</a:t>
            </a:r>
            <a:r>
              <a:rPr kumimoji="0" lang="en-US" sz="1800" b="1" i="0" u="none" strike="noStrike" kern="0" cap="none" spc="-3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-4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v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oidaan tehdä</a:t>
            </a:r>
            <a:r>
              <a:rPr kumimoji="0" lang="en-US" sz="1800" b="1" i="0" u="none" strike="noStrike" kern="0" cap="none" spc="-1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(ja</a:t>
            </a:r>
            <a:r>
              <a:rPr kumimoji="0" lang="en-US" sz="1800" b="1" i="0" u="none" strike="noStrike" kern="0" cap="none" spc="-1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tehdään)</a:t>
            </a:r>
            <a:r>
              <a:rPr kumimoji="0" lang="en-US" sz="1800" b="1" i="0" u="none" strike="noStrike" kern="0" cap="none" spc="-1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siirtymien</a:t>
            </a:r>
            <a:r>
              <a:rPr kumimoji="0" lang="en-US" sz="1800" b="1" i="0" u="none" strike="noStrike" kern="0" cap="none" spc="-1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helpottamis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k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-Bold"/>
              </a:rPr>
              <a:t>i?</a:t>
            </a:r>
          </a:p>
        </p:txBody>
      </p:sp>
      <p:sp>
        <p:nvSpPr>
          <p:cNvPr id="311" name="Rectangle 311"/>
          <p:cNvSpPr/>
          <p:nvPr/>
        </p:nvSpPr>
        <p:spPr>
          <a:xfrm>
            <a:off x="1133551" y="6149971"/>
            <a:ext cx="6058477" cy="281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6" b="0" i="0" u="none" strike="noStrike" kern="0" cap="none" spc="1241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Siirtymiin liittyviä haasteita </a:t>
            </a:r>
            <a:r>
              <a:rPr kumimoji="0" lang="en-US" sz="1596" b="0" i="0" u="none" strike="noStrike" kern="0" cap="none" spc="-3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v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oidaan li</a:t>
            </a:r>
            <a:r>
              <a:rPr kumimoji="0" lang="en-US" sz="1596" b="0" i="0" u="none" strike="noStrike" kern="0" cap="none" spc="-23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1596" b="0" i="0" u="none" strike="noStrike" kern="0" cap="none" spc="-3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v</a:t>
            </a:r>
            <a:r>
              <a:rPr kumimoji="0" lang="en-US" sz="1596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entää laadukkaalla pedagogiikalla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96981" y="1838632"/>
            <a:ext cx="150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Mertala, 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88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Freeform 29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2231898" y="965454"/>
            <a:ext cx="7729728" cy="1188720"/>
          </a:xfrm>
          <a:custGeom>
            <a:avLst/>
            <a:gdLst/>
            <a:ahLst/>
            <a:cxnLst/>
            <a:rect l="0" t="0" r="0" b="0"/>
            <a:pathLst>
              <a:path w="7729728" h="1188720">
                <a:moveTo>
                  <a:pt x="0" y="1188720"/>
                </a:moveTo>
                <a:lnTo>
                  <a:pt x="7729728" y="1188720"/>
                </a:lnTo>
                <a:lnTo>
                  <a:pt x="7729728" y="0"/>
                </a:lnTo>
                <a:lnTo>
                  <a:pt x="0" y="0"/>
                </a:lnTo>
                <a:lnTo>
                  <a:pt x="0" y="11887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2231898" y="965454"/>
            <a:ext cx="7729728" cy="1188720"/>
          </a:xfrm>
          <a:custGeom>
            <a:avLst/>
            <a:gdLst/>
            <a:ahLst/>
            <a:cxnLst/>
            <a:rect l="0" t="0" r="0" b="0"/>
            <a:pathLst>
              <a:path w="7729728" h="1188720">
                <a:moveTo>
                  <a:pt x="0" y="1188720"/>
                </a:moveTo>
                <a:lnTo>
                  <a:pt x="7729728" y="1188720"/>
                </a:lnTo>
                <a:lnTo>
                  <a:pt x="7729728" y="0"/>
                </a:lnTo>
                <a:lnTo>
                  <a:pt x="0" y="0"/>
                </a:lnTo>
                <a:lnTo>
                  <a:pt x="0" y="1188720"/>
                </a:lnTo>
                <a:close/>
              </a:path>
            </a:pathLst>
          </a:custGeom>
          <a:noFill/>
          <a:ln w="32003" cap="sq" cmpd="sng">
            <a:solidFill>
              <a:srgbClr val="3E3E3E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4" name="Picture 29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2543" y="3163823"/>
            <a:ext cx="3596640" cy="3595115"/>
          </a:xfrm>
          <a:prstGeom prst="rect">
            <a:avLst/>
          </a:prstGeom>
          <a:noFill/>
          <a:extLst/>
        </p:spPr>
      </p:pic>
      <p:sp>
        <p:nvSpPr>
          <p:cNvPr id="295" name="Rectangle 295"/>
          <p:cNvSpPr/>
          <p:nvPr/>
        </p:nvSpPr>
        <p:spPr>
          <a:xfrm>
            <a:off x="3722496" y="1253442"/>
            <a:ext cx="4717181" cy="494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8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P</a:t>
            </a:r>
            <a:r>
              <a:rPr kumimoji="0" lang="en-US" sz="2798" b="0" i="0" u="none" strike="noStrike" kern="0" cap="none" spc="20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</a:t>
            </a:r>
            <a:r>
              <a:rPr kumimoji="0" lang="en-US" sz="27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DA</a:t>
            </a:r>
            <a:r>
              <a:rPr kumimoji="0" lang="en-US" sz="2798" b="0" i="0" u="none" strike="noStrike" kern="0" cap="none" spc="19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G</a:t>
            </a:r>
            <a:r>
              <a:rPr kumimoji="0" lang="en-US" sz="2798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</a:t>
            </a:r>
            <a:r>
              <a:rPr kumimoji="0" lang="en-US" sz="2798" b="0" i="0" u="none" strike="noStrike" kern="0" cap="none" spc="19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G</a:t>
            </a:r>
            <a:r>
              <a:rPr kumimoji="0" lang="en-US" sz="2798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2798" b="0" i="0" u="none" strike="noStrike" kern="0" cap="none" spc="20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SE</a:t>
            </a:r>
            <a:r>
              <a:rPr kumimoji="0" lang="en-US" sz="2798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</a:t>
            </a:r>
            <a:r>
              <a:rPr kumimoji="0" lang="en-US" sz="2798" b="0" i="0" u="none" strike="noStrike" kern="0" cap="none" spc="153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798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R</a:t>
            </a:r>
            <a:r>
              <a:rPr kumimoji="0" lang="en-US" sz="2798" b="0" i="0" u="none" strike="noStrike" kern="0" cap="none" spc="-7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2798" b="0" i="0" u="none" strike="noStrike" kern="0" cap="none" spc="20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TK</a:t>
            </a:r>
            <a:r>
              <a:rPr kumimoji="0" lang="en-US" sz="2798" b="0" i="0" u="none" strike="noStrike" kern="0" cap="none" spc="195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2798" b="0" i="0" u="none" strike="noStrike" kern="0" cap="none" spc="19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I</a:t>
            </a:r>
            <a:r>
              <a:rPr kumimoji="0" lang="en-US" sz="2798" b="0" i="0" u="none" strike="noStrike" kern="0" cap="none" spc="20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</a:t>
            </a:r>
            <a:r>
              <a:rPr kumimoji="0" lang="en-US" sz="2798" b="0" i="0" u="none" strike="noStrike" kern="0" cap="none" spc="20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U</a:t>
            </a:r>
            <a:r>
              <a:rPr kumimoji="0" lang="en-US" sz="27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</a:t>
            </a:r>
          </a:p>
        </p:txBody>
      </p:sp>
      <p:sp>
        <p:nvSpPr>
          <p:cNvPr id="296" name="Rectangle 296"/>
          <p:cNvSpPr/>
          <p:nvPr/>
        </p:nvSpPr>
        <p:spPr>
          <a:xfrm>
            <a:off x="1920494" y="2367840"/>
            <a:ext cx="7567286" cy="18420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5" b="0" i="0" u="none" strike="noStrike" kern="0" cap="none" spc="821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79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Luodaan oppimisympäristöjä</a:t>
            </a:r>
            <a:r>
              <a:rPr kumimoji="0" lang="en-US" sz="2795" b="0" i="0" u="none" strike="noStrike" kern="0" cap="none" spc="-28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,</a:t>
            </a:r>
            <a:r>
              <a:rPr kumimoji="0" lang="en-US" sz="279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(fyysinen</a:t>
            </a:r>
            <a:r>
              <a:rPr kumimoji="0" lang="en-US" sz="2795" b="0" i="0" u="none" strike="noStrike" kern="0" cap="none" spc="-27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,</a:t>
            </a:r>
            <a:r>
              <a:rPr kumimoji="0" lang="en-US" sz="2795" b="0" i="0" u="none" strike="noStrike" kern="0" cap="none" spc="-22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79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psyykkinen</a:t>
            </a:r>
            <a:r>
              <a:rPr kumimoji="0" lang="en-US" sz="2795" b="0" i="0" u="none" strike="noStrike" kern="0" cap="none" spc="-27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,</a:t>
            </a:r>
            <a:r>
              <a:rPr kumimoji="0" lang="en-US" sz="279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</a:p>
          <a:p>
            <a:pPr marL="228600" marR="0" lvl="0" indent="0" defTabSz="91440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sosia</a:t>
            </a:r>
            <a:r>
              <a:rPr kumimoji="0" lang="en-US" sz="2795" b="0" i="0" u="none" strike="noStrike" kern="0" cap="none" spc="-1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279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linen</a:t>
            </a:r>
            <a:r>
              <a:rPr kumimoji="0" lang="en-US" sz="2795" b="0" i="0" u="none" strike="noStrike" kern="0" cap="none" spc="-27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,</a:t>
            </a:r>
            <a:r>
              <a:rPr kumimoji="0" lang="en-US" sz="279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toiminnallinen) jotka vasta</a:t>
            </a:r>
            <a:r>
              <a:rPr kumimoji="0" lang="en-US" sz="2795" b="0" i="0" u="none" strike="noStrike" kern="0" cap="none" spc="-1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279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vat lasten </a:t>
            </a:r>
          </a:p>
          <a:p>
            <a:pPr marL="228600" marR="0" lvl="0" indent="0" defTabSz="91440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tarpeisiin ja odotuksiin</a:t>
            </a:r>
            <a:r>
              <a:rPr kumimoji="0" lang="en-US" sz="2798" b="0" i="0" u="none" strike="noStrike" kern="0" cap="none" spc="-19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7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ja häl</a:t>
            </a:r>
            <a:r>
              <a:rPr kumimoji="0" lang="en-US" sz="2798" b="0" i="0" u="none" strike="noStrike" kern="0" cap="none" spc="-6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v</a:t>
            </a:r>
            <a:r>
              <a:rPr kumimoji="0" lang="en-US" sz="279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entävät huolia</a:t>
            </a:r>
          </a:p>
          <a:p>
            <a:pPr marL="228600" marR="0" lvl="0" indent="0" defTabSz="914400" eaLnBrk="1" fontAlgn="auto" latinLnBrk="0" hangingPunct="1">
              <a:lnSpc>
                <a:spcPts val="38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960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Eriyttäminen</a:t>
            </a:r>
          </a:p>
        </p:txBody>
      </p:sp>
      <p:sp>
        <p:nvSpPr>
          <p:cNvPr id="297" name="Rectangle 297"/>
          <p:cNvSpPr/>
          <p:nvPr/>
        </p:nvSpPr>
        <p:spPr>
          <a:xfrm>
            <a:off x="2149094" y="4278260"/>
            <a:ext cx="3629939" cy="4239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960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400" b="0" i="0" u="none" strike="noStrike" kern="0" cap="none" spc="-47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J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oust</a:t>
            </a:r>
            <a:r>
              <a:rPr kumimoji="0" lang="en-US" sz="2400" b="0" i="0" u="none" strike="noStrike" kern="0" cap="none" spc="-88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va (esi-)</a:t>
            </a:r>
            <a:r>
              <a:rPr kumimoji="0" lang="en-US" sz="2400" b="0" i="0" u="none" strike="noStrike" kern="0" cap="none" spc="-26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ja alkuopetus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2149094" y="4770158"/>
            <a:ext cx="2288057" cy="4243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2" b="0" i="0" u="none" strike="noStrike" kern="0" cap="none" spc="959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Yhteisopettajuus</a:t>
            </a:r>
          </a:p>
        </p:txBody>
      </p:sp>
      <p:sp>
        <p:nvSpPr>
          <p:cNvPr id="299" name="Rectangle 299"/>
          <p:cNvSpPr/>
          <p:nvPr/>
        </p:nvSpPr>
        <p:spPr>
          <a:xfrm>
            <a:off x="2149094" y="5274153"/>
            <a:ext cx="1798659" cy="7852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4" b="0" i="0" u="none" strike="noStrike" kern="0" cap="none" spc="1098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004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Leikillisyys</a:t>
            </a:r>
          </a:p>
          <a:p>
            <a:pPr marL="0" marR="0" lvl="0" indent="0" defTabSz="914400" eaLnBrk="1" fontAlgn="auto" latinLnBrk="0" hangingPunct="1">
              <a:lnSpc>
                <a:spcPts val="339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4" b="0" i="0" u="none" strike="noStrike" kern="0" cap="none" spc="1098" normalizeH="0" baseline="0" noProof="0" dirty="0">
                <a:ln>
                  <a:noFill/>
                </a:ln>
                <a:solidFill>
                  <a:srgbClr val="9BAFB5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004" b="0" i="0" u="none" strike="noStrike" kern="0" cap="none" spc="-11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K</a:t>
            </a:r>
            <a:r>
              <a:rPr kumimoji="0" lang="en-US" sz="2004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olmannet</a:t>
            </a:r>
            <a:r>
              <a:rPr kumimoji="0" lang="en-US" sz="2004" b="0" i="0" u="none" strike="noStrike" kern="0" cap="none" spc="-54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 </a:t>
            </a:r>
            <a:r>
              <a:rPr kumimoji="0" lang="en-US" sz="2004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SansMT"/>
              </a:rPr>
              <a:t>tilat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59097" y="1658512"/>
            <a:ext cx="150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Mertala, 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75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83" y="434105"/>
            <a:ext cx="11080955" cy="1070231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Kielisensitiivinen matematiikan opetus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465" y="1779639"/>
            <a:ext cx="11179277" cy="4097593"/>
          </a:xfrm>
        </p:spPr>
        <p:txBody>
          <a:bodyPr>
            <a:normAutofit lnSpcReduction="10000"/>
          </a:bodyPr>
          <a:lstStyle/>
          <a:p>
            <a:pPr algn="l"/>
            <a:r>
              <a:rPr lang="fi-FI" sz="3600" dirty="0" smtClean="0"/>
              <a:t>-  Keskity matemaattiseen ajatteluun ei vain kielen</a:t>
            </a:r>
            <a:br>
              <a:rPr lang="fi-FI" sz="3600" dirty="0" smtClean="0"/>
            </a:br>
            <a:r>
              <a:rPr lang="fi-FI" sz="3600" dirty="0" smtClean="0"/>
              <a:t>   oikeellisuuteen.</a:t>
            </a:r>
          </a:p>
          <a:p>
            <a:pPr marL="342900" indent="-342900" algn="l">
              <a:buFontTx/>
              <a:buChar char="-"/>
            </a:pPr>
            <a:r>
              <a:rPr lang="fi-FI" sz="3600" dirty="0" smtClean="0"/>
              <a:t>Keskity kielenkäyttöön matematiikan käytänteissä ei vain yksittäisiin sanoihin. </a:t>
            </a:r>
          </a:p>
          <a:p>
            <a:pPr marL="342900" indent="-342900" algn="l">
              <a:buFontTx/>
              <a:buChar char="-"/>
            </a:pPr>
            <a:r>
              <a:rPr lang="fi-FI" sz="3600" dirty="0" smtClean="0"/>
              <a:t>Hyödynnä kielen monimuotoisuutta.</a:t>
            </a:r>
          </a:p>
          <a:p>
            <a:pPr marL="342900" indent="-342900" algn="l">
              <a:buFontTx/>
              <a:buChar char="-"/>
            </a:pPr>
            <a:r>
              <a:rPr lang="fi-FI" sz="3600" dirty="0" smtClean="0"/>
              <a:t>Käytä arkikieltä resurssina ei esteenä.</a:t>
            </a:r>
          </a:p>
          <a:p>
            <a:pPr marL="342900" indent="-342900" algn="l">
              <a:buFontTx/>
              <a:buChar char="-"/>
            </a:pPr>
            <a:endParaRPr lang="fi-FI" sz="3600" dirty="0"/>
          </a:p>
          <a:p>
            <a:r>
              <a:rPr lang="fi-FI" sz="1800" dirty="0" smtClean="0"/>
              <a:t>							</a:t>
            </a:r>
            <a:r>
              <a:rPr lang="fi-FI" sz="1800" dirty="0" err="1" smtClean="0"/>
              <a:t>Hähkiöniemi</a:t>
            </a:r>
            <a:r>
              <a:rPr lang="fi-FI" sz="1800" dirty="0" smtClean="0"/>
              <a:t> &amp; Kauppinen, 2020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851104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739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ArialMT</vt:lpstr>
      <vt:lpstr>Calibri</vt:lpstr>
      <vt:lpstr>Calibri Light</vt:lpstr>
      <vt:lpstr>GillSansMT</vt:lpstr>
      <vt:lpstr>GillSansMT-Bold</vt:lpstr>
      <vt:lpstr>Office Theme</vt:lpstr>
      <vt:lpstr>1_Office Theme</vt:lpstr>
      <vt:lpstr>POMM1002</vt:lpstr>
      <vt:lpstr>Käytännön asioita</vt:lpstr>
      <vt:lpstr>”Tätä et vielä tiennyt minusta”</vt:lpstr>
      <vt:lpstr>Nostoja luennoilta</vt:lpstr>
      <vt:lpstr>PowerPoint Presentation</vt:lpstr>
      <vt:lpstr>PowerPoint Presentation</vt:lpstr>
      <vt:lpstr>PowerPoint Presentation</vt:lpstr>
      <vt:lpstr>PowerPoint Presentation</vt:lpstr>
      <vt:lpstr>Kielisensitiivinen matematiikan opetus</vt:lpstr>
      <vt:lpstr>PowerPoint Presentation</vt:lpstr>
      <vt:lpstr>Havainnointitehtävän käsittelyä</vt:lpstr>
      <vt:lpstr>PowerPoint Presentation</vt:lpstr>
      <vt:lpstr>PowerPoint Presentation</vt:lpstr>
      <vt:lpstr>Kiitos osallistumisesta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Innanen, Hely</dc:creator>
  <cp:lastModifiedBy>Innanen, Hely</cp:lastModifiedBy>
  <cp:revision>13</cp:revision>
  <dcterms:created xsi:type="dcterms:W3CDTF">2020-10-22T09:59:04Z</dcterms:created>
  <dcterms:modified xsi:type="dcterms:W3CDTF">2020-10-23T05:10:12Z</dcterms:modified>
</cp:coreProperties>
</file>