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71" r:id="rId5"/>
    <p:sldId id="262" r:id="rId6"/>
    <p:sldId id="264" r:id="rId7"/>
    <p:sldId id="265" r:id="rId8"/>
    <p:sldId id="266" r:id="rId9"/>
    <p:sldId id="269" r:id="rId10"/>
    <p:sldId id="267" r:id="rId11"/>
    <p:sldId id="268" r:id="rId12"/>
    <p:sldId id="258" r:id="rId13"/>
    <p:sldId id="260" r:id="rId14"/>
    <p:sldId id="273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520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jyufi.zoom.us/j/6591651078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POMM-johdanto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Aloitus 11.9.</a:t>
            </a:r>
          </a:p>
          <a:p>
            <a:r>
              <a:rPr lang="fi-FI" dirty="0" smtClean="0"/>
              <a:t>Hely Innanen</a:t>
            </a:r>
          </a:p>
          <a:p>
            <a:r>
              <a:rPr lang="fi-FI" dirty="0" smtClean="0"/>
              <a:t>Mukana: Tatu, </a:t>
            </a:r>
            <a:r>
              <a:rPr lang="fi-FI" dirty="0" err="1" smtClean="0"/>
              <a:t>Meija</a:t>
            </a:r>
            <a:r>
              <a:rPr lang="fi-FI" dirty="0" smtClean="0"/>
              <a:t>, Marianna, </a:t>
            </a:r>
            <a:r>
              <a:rPr lang="fi-FI" dirty="0" err="1" smtClean="0"/>
              <a:t>Aati</a:t>
            </a:r>
            <a:r>
              <a:rPr lang="fi-FI" dirty="0" smtClean="0"/>
              <a:t>, Mirja, Miia, Petra, Leena, Alice, Sara, Eevi, Susanna, Jenna ja Eva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7688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Esi</a:t>
            </a:r>
            <a:r>
              <a:rPr lang="fi-FI" dirty="0" smtClean="0"/>
              <a:t>- ja alkuopetuksen havainnointitehtävä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• </a:t>
            </a:r>
            <a:r>
              <a:rPr lang="fi-FI" dirty="0"/>
              <a:t>Tehtävänäsi on viikon 43 demolle mennessä vierailla esiopetuksen, alkuopetuksen, ns. joustavan tai valmistavan opetuksen (starttiluokan ryhmässä/luokassa) ja tehdä kohteessa havainnointitehtäviä. 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hjeet </a:t>
            </a:r>
            <a:r>
              <a:rPr lang="fi-FI" dirty="0"/>
              <a:t>havainnointiin </a:t>
            </a:r>
            <a:r>
              <a:rPr lang="fi-FI" dirty="0" err="1" smtClean="0"/>
              <a:t>Peda.netissa</a:t>
            </a:r>
            <a:r>
              <a:rPr lang="fi-FI" dirty="0" smtClean="0"/>
              <a:t>. </a:t>
            </a:r>
          </a:p>
          <a:p>
            <a:r>
              <a:rPr lang="fi-FI" dirty="0" smtClean="0"/>
              <a:t>Hanki </a:t>
            </a:r>
            <a:r>
              <a:rPr lang="fi-FI" dirty="0"/>
              <a:t>itse vierailukohteesi hyvissä ajoin, mielellään kotipaikkakunnaltasi. Mikäli tarvitset saatekirjettä, </a:t>
            </a:r>
            <a:r>
              <a:rPr lang="fi-FI" dirty="0" smtClean="0"/>
              <a:t>ota yhteys johanna.kainulainen@jyu.fi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2606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Jakson kokonaisarviointi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50975" y="2232184"/>
          <a:ext cx="9604374" cy="3017520"/>
        </p:xfrm>
        <a:graphic>
          <a:graphicData uri="http://schemas.openxmlformats.org/drawingml/2006/table">
            <a:tbl>
              <a:tblPr/>
              <a:tblGrid>
                <a:gridCol w="3201458">
                  <a:extLst>
                    <a:ext uri="{9D8B030D-6E8A-4147-A177-3AD203B41FA5}">
                      <a16:colId xmlns:a16="http://schemas.microsoft.com/office/drawing/2014/main" val="2352057024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949018299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315146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 b="1">
                          <a:effectLst/>
                        </a:rPr>
                        <a:t>Arvioinnin kohde</a:t>
                      </a:r>
                      <a:endParaRPr lang="fi-FI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b="1">
                          <a:effectLst/>
                        </a:rPr>
                        <a:t>Arvioinnin tapa</a:t>
                      </a:r>
                      <a:endParaRPr lang="fi-FI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b="1">
                          <a:effectLst/>
                        </a:rPr>
                        <a:t>Osuus opintojakson kokonaisarviossa</a:t>
                      </a:r>
                      <a:endParaRPr lang="fi-FI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3830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>
                          <a:effectLst/>
                        </a:rPr>
                        <a:t>PROpe-työskentely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>
                          <a:effectLst/>
                        </a:rPr>
                        <a:t>kriteeriperustainen sanallinen ja numeerinen opettaja-arviointi</a:t>
                      </a:r>
                      <a:br>
                        <a:rPr lang="fi-FI">
                          <a:effectLst/>
                        </a:rPr>
                      </a:br>
                      <a:r>
                        <a:rPr lang="fi-FI">
                          <a:effectLst/>
                        </a:rPr>
                        <a:t>- ope kirjaa itsearviointipalautuksen yhteyteen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>
                          <a:effectLst/>
                        </a:rPr>
                        <a:t>50 %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9726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fi-FI">
                          <a:effectLst/>
                        </a:rPr>
                        <a:t>Oppimistavoitteiden täyttyminen kurssilla ja PROpe-työskentely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i="1">
                          <a:effectLst/>
                        </a:rPr>
                        <a:t>kriteeriperustainen sanallinen ja numeerinen itsearviointi</a:t>
                      </a:r>
                      <a:endParaRPr lang="fi-FI">
                        <a:effectLst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i-FI" dirty="0">
                          <a:effectLst/>
                        </a:rPr>
                        <a:t>50 %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7539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2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Open Sans"/>
              </a:rPr>
              <a:t>Opettajalla on mahdollisuus arviointikriteerien perusteella nostaa tai laskea kokonaisarvosanaa tai palauttaa opiskelijan itsearviointi takaisin uudelleen tarkistettavaksi.</a:t>
            </a:r>
            <a:r>
              <a:rPr kumimoji="0" lang="fi-FI" altLang="fi-FI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fi-FI" altLang="fi-FI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fi-FI" altLang="fi-F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21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PROPE</a:t>
            </a:r>
            <a:endParaRPr lang="fi-FI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4400" dirty="0" smtClean="0"/>
              <a:t>Mitä ja miksi?</a:t>
            </a:r>
          </a:p>
          <a:p>
            <a:r>
              <a:rPr lang="fi-FI" sz="4400" dirty="0" smtClean="0"/>
              <a:t>Kysymyksiä?</a:t>
            </a:r>
          </a:p>
          <a:p>
            <a:pPr marL="0" indent="0">
              <a:buNone/>
            </a:pPr>
            <a:r>
              <a:rPr lang="fi-FI" sz="4400" dirty="0" smtClean="0"/>
              <a:t>Ks. </a:t>
            </a:r>
            <a:r>
              <a:rPr lang="fi-FI" sz="4400" dirty="0" err="1" smtClean="0"/>
              <a:t>Prope</a:t>
            </a:r>
            <a:r>
              <a:rPr lang="fi-FI" sz="4400" dirty="0" smtClean="0"/>
              <a:t>-työskentelyn ohjesivusto</a:t>
            </a:r>
          </a:p>
          <a:p>
            <a:pPr marL="0" indent="0">
              <a:buNone/>
            </a:pPr>
            <a:r>
              <a:rPr lang="fi-FI" dirty="0"/>
              <a:t>Tiistaina 15.9. klo 12.15 alkaen halukkaille ja tarpeeseen ylimääräinen </a:t>
            </a:r>
            <a:r>
              <a:rPr lang="fi-FI" b="1" i="1" dirty="0"/>
              <a:t>Peda.net ja </a:t>
            </a:r>
            <a:r>
              <a:rPr lang="fi-FI" b="1" i="1" dirty="0" err="1"/>
              <a:t>PROpe</a:t>
            </a:r>
            <a:r>
              <a:rPr lang="fi-FI" b="1" i="1" dirty="0"/>
              <a:t> -työskentely opeopinnoissasi -</a:t>
            </a:r>
            <a:r>
              <a:rPr lang="fi-FI" b="1" i="1" dirty="0" err="1"/>
              <a:t>verkkomeetti</a:t>
            </a:r>
            <a:r>
              <a:rPr lang="fi-FI" i="1" dirty="0"/>
              <a:t> </a:t>
            </a:r>
            <a:r>
              <a:rPr lang="fi-FI" dirty="0" smtClean="0"/>
              <a:t>Zoomissa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://jyufi.zoom.us/j/65916510781</a:t>
            </a:r>
            <a:r>
              <a:rPr lang="fi-FI" dirty="0"/>
              <a:t> (</a:t>
            </a:r>
            <a:r>
              <a:rPr lang="fi-FI" dirty="0" err="1"/>
              <a:t>meeting</a:t>
            </a:r>
            <a:r>
              <a:rPr lang="fi-FI" dirty="0"/>
              <a:t> ID: 659 1651 0781)</a:t>
            </a:r>
          </a:p>
          <a:p>
            <a:pPr marL="0" indent="0">
              <a:buNone/>
            </a:pPr>
            <a:endParaRPr lang="fi-FI" sz="4400" dirty="0" smtClean="0"/>
          </a:p>
        </p:txBody>
      </p:sp>
    </p:spTree>
    <p:extLst>
      <p:ext uri="{BB962C8B-B14F-4D97-AF65-F5344CB8AC3E}">
        <p14:creationId xmlns:p14="http://schemas.microsoft.com/office/powerpoint/2010/main" val="9355966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Matti Rautiaisen luennot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sz="4000" dirty="0" smtClean="0"/>
              <a:t>Tutustukaa </a:t>
            </a:r>
            <a:r>
              <a:rPr lang="fi-FI" sz="4000" dirty="0"/>
              <a:t>aluksi kompetensseihin </a:t>
            </a:r>
            <a:r>
              <a:rPr lang="fi-FI" sz="4000" dirty="0" smtClean="0"/>
              <a:t>(Rautiaisen luento) ja </a:t>
            </a:r>
            <a:r>
              <a:rPr lang="fi-FI" sz="4000" dirty="0"/>
              <a:t>pohtikaa sitten alla olevaa tehtävää pienissä ryhmissä. • </a:t>
            </a:r>
            <a:r>
              <a:rPr lang="fi-FI" sz="4000" dirty="0" smtClean="0"/>
              <a:t>Ehditte </a:t>
            </a:r>
            <a:r>
              <a:rPr lang="fi-FI" sz="4000" dirty="0"/>
              <a:t>vain aloittamaan sitä, </a:t>
            </a:r>
            <a:r>
              <a:rPr lang="fi-FI" sz="4000" dirty="0" smtClean="0"/>
              <a:t>joten on </a:t>
            </a:r>
            <a:r>
              <a:rPr lang="fi-FI" sz="4000" dirty="0"/>
              <a:t>tämä loistava tehtävä </a:t>
            </a:r>
            <a:r>
              <a:rPr lang="fi-FI" sz="4000" dirty="0" err="1"/>
              <a:t>PROpe</a:t>
            </a:r>
            <a:r>
              <a:rPr lang="fi-FI" sz="4000" dirty="0"/>
              <a:t>-työskentelyäkin varten (erit. </a:t>
            </a:r>
            <a:r>
              <a:rPr lang="fi-FI" sz="4000" dirty="0" smtClean="0"/>
              <a:t> Yhteisöllinen </a:t>
            </a:r>
            <a:r>
              <a:rPr lang="fi-FI" sz="4000" dirty="0"/>
              <a:t>ja yhteiskunnallinen osaaminen) </a:t>
            </a:r>
            <a:endParaRPr lang="fi-FI" sz="4000" dirty="0" smtClean="0"/>
          </a:p>
          <a:p>
            <a:r>
              <a:rPr lang="fi-FI" sz="4000" dirty="0" smtClean="0"/>
              <a:t>Euroopan </a:t>
            </a:r>
            <a:r>
              <a:rPr lang="fi-FI" sz="4000" dirty="0"/>
              <a:t>neuvosto on määritellyt 20 kompetenssia, jotka ovat demokratian ja sen kehittämisen perusta. </a:t>
            </a:r>
            <a:endParaRPr lang="fi-FI" sz="4000" dirty="0" smtClean="0"/>
          </a:p>
          <a:p>
            <a:r>
              <a:rPr lang="fi-FI" sz="4000" dirty="0" smtClean="0"/>
              <a:t>Pohtikaa </a:t>
            </a:r>
            <a:r>
              <a:rPr lang="fi-FI" sz="4000" dirty="0"/>
              <a:t>kahdella ensimmäisellä luennolla esitettyjä asioita vasten, </a:t>
            </a:r>
            <a:r>
              <a:rPr lang="fi-FI" sz="4000" dirty="0" smtClean="0"/>
              <a:t>mikä/mitkä </a:t>
            </a:r>
            <a:r>
              <a:rPr lang="fi-FI" sz="4000" dirty="0"/>
              <a:t>kompetenssit kaipaavat eniten kehittämistä suomalaisessa koulussa (valitkaa kaikista neljästä laatikosta yksi). • Millaisia muutoksia kehittäminen koululta edellyttää?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762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seuraavaa kertaa varten 18.9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7200" indent="-457200">
              <a:buAutoNum type="arabicPeriod"/>
            </a:pPr>
            <a:r>
              <a:rPr lang="fi-FI" dirty="0" smtClean="0"/>
              <a:t>Perehdy </a:t>
            </a:r>
            <a:r>
              <a:rPr lang="fi-FI" dirty="0" err="1" smtClean="0"/>
              <a:t>Propen</a:t>
            </a:r>
            <a:r>
              <a:rPr lang="fi-FI" dirty="0" smtClean="0"/>
              <a:t> ensimmäiseen ydinteemaan Eettinen osaaminen. Kirjoita omia ajatuksiasi eettiseen osaamiseen liittyen. Hyödynnä teeman alla olevia apukysymyksiäsi/valitse ne, joita haluat pohtia. Hyödynnä ainakin yhtä kirjallisuuslähdettä (mitä valitsemastasi aihepiiristä kirjallisuudessa sanotaan). </a:t>
            </a:r>
            <a:r>
              <a:rPr lang="fi-FI" smtClean="0"/>
              <a:t>Muista lähdeviittaukset.</a:t>
            </a:r>
            <a:endParaRPr lang="fi-FI" dirty="0" smtClean="0"/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fi-FI" dirty="0" smtClean="0"/>
              <a:t>Mieti torstain 17.9. luentojen pohjalta yksi/kaksi asiaa: Mikä </a:t>
            </a:r>
            <a:r>
              <a:rPr lang="fi-FI" dirty="0"/>
              <a:t>kolahti, samaa mieltä eri mieltä. Miksi</a:t>
            </a:r>
            <a:r>
              <a:rPr lang="fi-FI" dirty="0" smtClean="0"/>
              <a:t>?</a:t>
            </a:r>
          </a:p>
          <a:p>
            <a:pPr marL="457200" indent="-457200">
              <a:buAutoNum type="arabicPeriod"/>
            </a:pPr>
            <a:r>
              <a:rPr lang="fi-FI" dirty="0" smtClean="0"/>
              <a:t>Tarkastele demokratiaosaamisen osa-alueita: arvot, asenteet, taidot, tieto ja kriittinen ymmärrys. </a:t>
            </a:r>
            <a:r>
              <a:rPr lang="fi-FI" dirty="0" err="1" smtClean="0"/>
              <a:t>Valise</a:t>
            </a:r>
            <a:r>
              <a:rPr lang="fi-FI" dirty="0" smtClean="0"/>
              <a:t> kunkin teeman alta jokin asia, jota haluaisit kehittää tulevana opettajana/joka vaatisi tulevaisuuden koulussa kehittämistä.</a:t>
            </a:r>
            <a:br>
              <a:rPr lang="fi-FI" dirty="0" smtClean="0"/>
            </a:br>
            <a:endParaRPr lang="fi-FI" dirty="0"/>
          </a:p>
          <a:p>
            <a:pPr marL="0" indent="0">
              <a:buNone/>
            </a:pPr>
            <a:r>
              <a:rPr lang="fi-FI" dirty="0" smtClean="0"/>
              <a:t>Varaudu keskustelemaan ensi perjantain pienryhmissä valintojesi pohjalta.</a:t>
            </a:r>
          </a:p>
          <a:p>
            <a:pPr marL="457200" indent="-457200">
              <a:buAutoNum type="arabicPeriod"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5461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Freeform 390"/>
          <p:cNvSpPr/>
          <p:nvPr/>
        </p:nvSpPr>
        <p:spPr>
          <a:xfrm>
            <a:off x="1524000" y="0"/>
            <a:ext cx="9144000" cy="6858000"/>
          </a:xfrm>
          <a:custGeom>
            <a:avLst/>
            <a:gdLst/>
            <a:ahLst/>
            <a:cxnLst/>
            <a:rect l="0" t="0" r="0" b="0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FEE">
              <a:alpha val="100000"/>
            </a:srgb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1" name="Freeform 391"/>
          <p:cNvSpPr/>
          <p:nvPr/>
        </p:nvSpPr>
        <p:spPr>
          <a:xfrm>
            <a:off x="10028681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2" name="Freeform 392"/>
          <p:cNvSpPr/>
          <p:nvPr/>
        </p:nvSpPr>
        <p:spPr>
          <a:xfrm>
            <a:off x="9077706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3" name="Freeform 393"/>
          <p:cNvSpPr/>
          <p:nvPr/>
        </p:nvSpPr>
        <p:spPr>
          <a:xfrm>
            <a:off x="9447276" y="0"/>
            <a:ext cx="763524" cy="1028700"/>
          </a:xfrm>
          <a:custGeom>
            <a:avLst/>
            <a:gdLst/>
            <a:ahLst/>
            <a:cxnLst/>
            <a:rect l="0" t="0" r="0" b="0"/>
            <a:pathLst>
              <a:path w="763524" h="1028700">
                <a:moveTo>
                  <a:pt x="0" y="1028700"/>
                </a:moveTo>
                <a:lnTo>
                  <a:pt x="763524" y="1028700"/>
                </a:lnTo>
                <a:lnTo>
                  <a:pt x="763524" y="0"/>
                </a:lnTo>
                <a:lnTo>
                  <a:pt x="0" y="0"/>
                </a:lnTo>
                <a:lnTo>
                  <a:pt x="0" y="1028700"/>
                </a:lnTo>
                <a:close/>
              </a:path>
            </a:pathLst>
          </a:custGeom>
          <a:solidFill>
            <a:srgbClr val="002957">
              <a:alpha val="100000"/>
            </a:srgbClr>
          </a:solidFill>
          <a:ln w="2590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4" name="Picture 11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666732" y="166118"/>
            <a:ext cx="324611" cy="736091"/>
          </a:xfrm>
          <a:prstGeom prst="rect">
            <a:avLst/>
          </a:prstGeom>
          <a:noFill/>
          <a:extLst/>
        </p:spPr>
      </p:pic>
      <p:sp>
        <p:nvSpPr>
          <p:cNvPr id="395" name="Freeform 395"/>
          <p:cNvSpPr/>
          <p:nvPr/>
        </p:nvSpPr>
        <p:spPr>
          <a:xfrm>
            <a:off x="1524000" y="6541009"/>
            <a:ext cx="9144000" cy="323087"/>
          </a:xfrm>
          <a:custGeom>
            <a:avLst/>
            <a:gdLst/>
            <a:ahLst/>
            <a:cxnLst/>
            <a:rect l="0" t="0" r="0" b="0"/>
            <a:pathLst>
              <a:path w="9144000" h="323087">
                <a:moveTo>
                  <a:pt x="0" y="323087"/>
                </a:moveTo>
                <a:lnTo>
                  <a:pt x="9144000" y="323087"/>
                </a:lnTo>
                <a:lnTo>
                  <a:pt x="9144000" y="0"/>
                </a:lnTo>
                <a:lnTo>
                  <a:pt x="0" y="0"/>
                </a:lnTo>
                <a:lnTo>
                  <a:pt x="0" y="323087"/>
                </a:lnTo>
                <a:close/>
              </a:path>
            </a:pathLst>
          </a:custGeom>
          <a:solidFill>
            <a:srgbClr val="002957">
              <a:alpha val="100000"/>
            </a:srgbClr>
          </a:solidFill>
          <a:ln w="2590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6" name="Freeform 396"/>
          <p:cNvSpPr/>
          <p:nvPr/>
        </p:nvSpPr>
        <p:spPr>
          <a:xfrm>
            <a:off x="10028681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7" name="Freeform 397"/>
          <p:cNvSpPr/>
          <p:nvPr/>
        </p:nvSpPr>
        <p:spPr>
          <a:xfrm>
            <a:off x="9077706" y="6593588"/>
            <a:ext cx="0" cy="180987"/>
          </a:xfrm>
          <a:custGeom>
            <a:avLst/>
            <a:gdLst/>
            <a:ahLst/>
            <a:cxnLst/>
            <a:rect l="0" t="0" r="0" b="0"/>
            <a:pathLst>
              <a:path h="180987">
                <a:moveTo>
                  <a:pt x="0" y="0"/>
                </a:moveTo>
                <a:lnTo>
                  <a:pt x="0" y="180987"/>
                </a:lnTo>
              </a:path>
            </a:pathLst>
          </a:custGeom>
          <a:noFill/>
          <a:ln w="25907" cap="flat" cmpd="sng">
            <a:solidFill>
              <a:srgbClr val="FFFFFF">
                <a:alpha val="10000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398" name="Picture 39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1" y="754380"/>
            <a:ext cx="7034783" cy="5733288"/>
          </a:xfrm>
          <a:prstGeom prst="rect">
            <a:avLst/>
          </a:prstGeom>
          <a:noFill/>
          <a:extLst/>
        </p:spPr>
      </p:pic>
      <p:sp>
        <p:nvSpPr>
          <p:cNvPr id="399" name="Rectangle 399"/>
          <p:cNvSpPr/>
          <p:nvPr/>
        </p:nvSpPr>
        <p:spPr>
          <a:xfrm>
            <a:off x="8014971" y="6622391"/>
            <a:ext cx="23160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tabLst>
                <a:tab pos="2166873" algn="l"/>
              </a:tabLst>
            </a:pPr>
            <a:r>
              <a:rPr lang="en-US" sz="900" b="1" dirty="0">
                <a:solidFill>
                  <a:srgbClr val="FF0000"/>
                </a:solidFill>
                <a:latin typeface="Arial"/>
              </a:rPr>
              <a:t>JYU. </a:t>
            </a:r>
            <a:r>
              <a:rPr lang="en-US" sz="900" b="1" dirty="0">
                <a:solidFill>
                  <a:srgbClr val="FFFFFF"/>
                </a:solidFill>
                <a:latin typeface="Arial"/>
              </a:rPr>
              <a:t>Since 1863.	15</a:t>
            </a:r>
          </a:p>
        </p:txBody>
      </p:sp>
      <p:sp>
        <p:nvSpPr>
          <p:cNvPr id="400" name="Rectangle 400"/>
          <p:cNvSpPr/>
          <p:nvPr/>
        </p:nvSpPr>
        <p:spPr>
          <a:xfrm>
            <a:off x="2072640" y="173370"/>
            <a:ext cx="5568640" cy="43011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2795" b="1" spc="-209" dirty="0">
                <a:solidFill>
                  <a:srgbClr val="002957"/>
                </a:solidFill>
                <a:latin typeface="Arial"/>
              </a:rPr>
              <a:t>T</a:t>
            </a:r>
            <a:r>
              <a:rPr lang="en-US" sz="2795" b="1" dirty="0">
                <a:solidFill>
                  <a:srgbClr val="002957"/>
                </a:solidFill>
                <a:latin typeface="Arial"/>
              </a:rPr>
              <a:t>ehtäv</a:t>
            </a:r>
            <a:r>
              <a:rPr lang="en-US" sz="2795" b="1" spc="821" dirty="0">
                <a:solidFill>
                  <a:srgbClr val="002957"/>
                </a:solidFill>
                <a:latin typeface="Arial"/>
              </a:rPr>
              <a:t>ä</a:t>
            </a:r>
            <a:r>
              <a:rPr lang="en-US" sz="2795" b="1" dirty="0">
                <a:solidFill>
                  <a:srgbClr val="002957"/>
                </a:solidFill>
                <a:latin typeface="Arial"/>
              </a:rPr>
              <a:t>1. luennolt</a:t>
            </a:r>
            <a:r>
              <a:rPr lang="en-US" sz="2795" b="1" spc="819" dirty="0">
                <a:solidFill>
                  <a:srgbClr val="002957"/>
                </a:solidFill>
                <a:latin typeface="Arial"/>
              </a:rPr>
              <a:t>a</a:t>
            </a:r>
            <a:r>
              <a:rPr lang="en-US" sz="2795" b="1" dirty="0">
                <a:solidFill>
                  <a:srgbClr val="002957"/>
                </a:solidFill>
                <a:latin typeface="Arial"/>
              </a:rPr>
              <a:t>(Rautiainen)</a:t>
            </a:r>
          </a:p>
        </p:txBody>
      </p:sp>
      <p:sp>
        <p:nvSpPr>
          <p:cNvPr id="401" name="Rectangle 401"/>
          <p:cNvSpPr/>
          <p:nvPr/>
        </p:nvSpPr>
        <p:spPr>
          <a:xfrm>
            <a:off x="9301607" y="6622391"/>
            <a:ext cx="51296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en-US" sz="900" b="1" dirty="0">
                <a:solidFill>
                  <a:srgbClr val="FFFFFF"/>
                </a:solidFill>
                <a:latin typeface="Arial"/>
              </a:rPr>
              <a:t>20.9.2019</a:t>
            </a:r>
          </a:p>
        </p:txBody>
      </p:sp>
    </p:spTree>
    <p:extLst>
      <p:ext uri="{BB962C8B-B14F-4D97-AF65-F5344CB8AC3E}">
        <p14:creationId xmlns:p14="http://schemas.microsoft.com/office/powerpoint/2010/main" val="2257374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329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Opitaan tuntemaan toisiamme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POM-johdannon </a:t>
            </a:r>
            <a:r>
              <a:rPr lang="fi-FI" sz="4400" dirty="0"/>
              <a:t>sisällöt ja aikataulut </a:t>
            </a:r>
          </a:p>
          <a:p>
            <a:r>
              <a:rPr lang="fi-FI" sz="4400" dirty="0" smtClean="0"/>
              <a:t> </a:t>
            </a:r>
            <a:r>
              <a:rPr lang="fi-FI" sz="4400" dirty="0"/>
              <a:t>Tehtävä: Matti Rautiaisen luennot </a:t>
            </a:r>
          </a:p>
        </p:txBody>
      </p:sp>
    </p:spTree>
    <p:extLst>
      <p:ext uri="{BB962C8B-B14F-4D97-AF65-F5344CB8AC3E}">
        <p14:creationId xmlns:p14="http://schemas.microsoft.com/office/powerpoint/2010/main" val="2249275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Tutustumista</a:t>
            </a:r>
            <a:endParaRPr lang="fi-FI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dirty="0" smtClean="0"/>
              <a:t>Hae toisesta huoneesta esine/asia, </a:t>
            </a:r>
          </a:p>
          <a:p>
            <a:pPr marL="0" indent="0" algn="ctr">
              <a:buNone/>
            </a:pPr>
            <a:r>
              <a:rPr lang="fi-FI" sz="4400" dirty="0" smtClean="0"/>
              <a:t>joka kuvaa sinua ja </a:t>
            </a:r>
          </a:p>
          <a:p>
            <a:pPr marL="0" indent="0" algn="ctr">
              <a:buNone/>
            </a:pPr>
            <a:r>
              <a:rPr lang="fi-FI" sz="4400" dirty="0" smtClean="0"/>
              <a:t>jonka avulla kerrot itsestäsi toisille.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674862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POMM1002 ideana 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päästä oppiaineiden taakse: miten ne ovat syntyneet ja millaisiin koulutus- ja tutkimuspoliittisiin linjauksiin ne perustuvat</a:t>
            </a:r>
          </a:p>
          <a:p>
            <a:r>
              <a:rPr lang="fi-FI" dirty="0"/>
              <a:t>irrota koulun oppiainejaosta ja tutkia oppiaineita lävistäviä ja yhdistäviä ilmiöitä</a:t>
            </a:r>
          </a:p>
          <a:p>
            <a:r>
              <a:rPr lang="fi-FI" dirty="0"/>
              <a:t>päästä kiinni omiin kokemuksiini eri oppiaineista ja niiden oppimisesta</a:t>
            </a:r>
          </a:p>
          <a:p>
            <a:r>
              <a:rPr lang="fi-FI" dirty="0"/>
              <a:t>aloittaa oman luokanopettajuuden rakentaminen opettajuuden ydinosaamisalueiden avulla.</a:t>
            </a:r>
          </a:p>
        </p:txBody>
      </p:sp>
    </p:spTree>
    <p:extLst>
      <p:ext uri="{BB962C8B-B14F-4D97-AF65-F5344CB8AC3E}">
        <p14:creationId xmlns:p14="http://schemas.microsoft.com/office/powerpoint/2010/main" val="3954361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POM-opintokokonaisuuden </a:t>
            </a:r>
            <a:r>
              <a:rPr lang="fi-FI" dirty="0" smtClean="0"/>
              <a:t>suoritettuasi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543" y="2015732"/>
            <a:ext cx="10630311" cy="3968689"/>
          </a:xfrm>
        </p:spPr>
        <p:txBody>
          <a:bodyPr>
            <a:normAutofit/>
          </a:bodyPr>
          <a:lstStyle/>
          <a:p>
            <a:r>
              <a:rPr lang="fi-FI" dirty="0"/>
              <a:t>tunnistat oppiaineita kohtaan omaksumiasi asenteita ja valmiuksia</a:t>
            </a:r>
          </a:p>
          <a:p>
            <a:r>
              <a:rPr lang="fi-FI" dirty="0"/>
              <a:t>tunnistat perusopetuksen opetussuunnitelman perusteiden linjauksia sekä oppiaineiden pedagogiikkaan liittyviä erilaisia valintoja, jotka voivat olla esimerkiksi ideologisia ja poliittisia</a:t>
            </a:r>
          </a:p>
          <a:p>
            <a:r>
              <a:rPr lang="fi-FI" dirty="0"/>
              <a:t>hahmotat oppiaineiden ominaispiirteitä ja yhtäläisyyksiä </a:t>
            </a:r>
            <a:r>
              <a:rPr lang="fi-FI" dirty="0" err="1"/>
              <a:t>geneeristen</a:t>
            </a:r>
            <a:r>
              <a:rPr lang="fi-FI" dirty="0"/>
              <a:t> taitojen kehittämisessä ja monialaisten oppimiskokonaisuuksien suunnittelussa, toteuttamisessa ja arvioinnissa</a:t>
            </a:r>
          </a:p>
          <a:p>
            <a:r>
              <a:rPr lang="fi-FI" dirty="0"/>
              <a:t>tiedostat aistihavaintojen, toiminnan ja oppimistapojen sekä oppimisen ympäristöjen merkityksen oppimisessa</a:t>
            </a:r>
          </a:p>
          <a:p>
            <a:r>
              <a:rPr lang="fi-FI" dirty="0"/>
              <a:t>osaat eritellä ajatteluasi sekä vahvuuksiasi ja kehittymistarpeitasi opettajuuden ydinosaamisalueiden näkökulmasta.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217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979" y="278047"/>
            <a:ext cx="9603275" cy="1049235"/>
          </a:xfrm>
        </p:spPr>
        <p:txBody>
          <a:bodyPr/>
          <a:lstStyle/>
          <a:p>
            <a:r>
              <a:rPr lang="fi-FI" dirty="0" smtClean="0"/>
              <a:t>Opintojakson sisällöt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8507" y="997528"/>
            <a:ext cx="9936347" cy="4823608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Demoryhmän </a:t>
            </a:r>
            <a:r>
              <a:rPr lang="fi-FI" dirty="0"/>
              <a:t>tapaamiset </a:t>
            </a:r>
            <a:r>
              <a:rPr lang="fi-FI" dirty="0" smtClean="0"/>
              <a:t> </a:t>
            </a:r>
          </a:p>
          <a:p>
            <a:r>
              <a:rPr lang="fi-FI" dirty="0" smtClean="0"/>
              <a:t>PRO</a:t>
            </a:r>
            <a:r>
              <a:rPr lang="fi-FI" dirty="0"/>
              <a:t>: </a:t>
            </a:r>
            <a:r>
              <a:rPr lang="fi-FI" dirty="0" smtClean="0"/>
              <a:t>perjantaisin klo 8.30-9.45  </a:t>
            </a:r>
          </a:p>
          <a:p>
            <a:r>
              <a:rPr lang="fi-FI" dirty="0" smtClean="0"/>
              <a:t>11.9</a:t>
            </a:r>
            <a:r>
              <a:rPr lang="fi-FI" dirty="0"/>
              <a:t>. </a:t>
            </a:r>
            <a:endParaRPr lang="fi-FI" dirty="0" smtClean="0"/>
          </a:p>
          <a:p>
            <a:r>
              <a:rPr lang="fi-FI" dirty="0" smtClean="0"/>
              <a:t>18.9.  </a:t>
            </a:r>
          </a:p>
          <a:p>
            <a:r>
              <a:rPr lang="fi-FI" dirty="0" smtClean="0"/>
              <a:t>25.9. </a:t>
            </a:r>
          </a:p>
          <a:p>
            <a:r>
              <a:rPr lang="fi-FI" dirty="0" smtClean="0"/>
              <a:t>2.10. </a:t>
            </a:r>
          </a:p>
          <a:p>
            <a:r>
              <a:rPr lang="fi-FI" dirty="0" smtClean="0"/>
              <a:t>9.10.</a:t>
            </a:r>
          </a:p>
          <a:p>
            <a:r>
              <a:rPr lang="fi-FI" dirty="0" smtClean="0"/>
              <a:t>23.10.</a:t>
            </a:r>
          </a:p>
          <a:p>
            <a:r>
              <a:rPr lang="fi-FI" dirty="0" smtClean="0"/>
              <a:t>30.10. Tiedonhaun koulutus. Itsenäistä tehtävää POMM-johdannossa.</a:t>
            </a:r>
          </a:p>
          <a:p>
            <a:r>
              <a:rPr lang="fi-FI" dirty="0" smtClean="0"/>
              <a:t>6.11.</a:t>
            </a:r>
          </a:p>
          <a:p>
            <a:r>
              <a:rPr lang="fi-FI" dirty="0" smtClean="0"/>
              <a:t>13.11. PROPE-esittelyä pienryhmissä jakson lopussa.</a:t>
            </a:r>
          </a:p>
        </p:txBody>
      </p:sp>
    </p:spTree>
    <p:extLst>
      <p:ext uri="{BB962C8B-B14F-4D97-AF65-F5344CB8AC3E}">
        <p14:creationId xmlns:p14="http://schemas.microsoft.com/office/powerpoint/2010/main" val="3786165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Kulttuurivierailutehtävä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Tehtävän </a:t>
            </a:r>
            <a:r>
              <a:rPr lang="fi-FI" dirty="0"/>
              <a:t>tarkoituksena on altistaa itsensä itselle vieraaseen kulttuurikokemukseen. </a:t>
            </a:r>
            <a:endParaRPr lang="fi-FI" dirty="0" smtClean="0"/>
          </a:p>
          <a:p>
            <a:pPr marL="457200" indent="-457200">
              <a:buAutoNum type="arabicParenR"/>
            </a:pPr>
            <a:r>
              <a:rPr lang="fi-FI" dirty="0" smtClean="0"/>
              <a:t>Valitse </a:t>
            </a:r>
            <a:r>
              <a:rPr lang="fi-FI" dirty="0"/>
              <a:t>tai valitkaa 2 - 3 hengen ryhmissä sellainen kulttuurin ala, kulttuuritapahtuma, -ympäristö tai -elämys, johon et/ette ole ikinä osallistunut/osallistuneet ja joka on sinulle/teille täysin outo ja käsittämätön. Huom. ajatelkaa kohdetta valitessanne kulttuurin kenttää laajasti... </a:t>
            </a:r>
            <a:endParaRPr lang="fi-FI" dirty="0" smtClean="0"/>
          </a:p>
          <a:p>
            <a:pPr marL="457200" indent="-457200">
              <a:buAutoNum type="arabicParenR"/>
            </a:pPr>
            <a:r>
              <a:rPr lang="fi-FI" dirty="0" smtClean="0"/>
              <a:t>Pura </a:t>
            </a:r>
            <a:r>
              <a:rPr lang="fi-FI" dirty="0"/>
              <a:t>tai purkakaa ja jäsentäkää kokemustanne ja raportoikaa </a:t>
            </a:r>
            <a:r>
              <a:rPr lang="fi-FI" dirty="0" err="1"/>
              <a:t>PROpe</a:t>
            </a:r>
            <a:r>
              <a:rPr lang="fi-FI" dirty="0"/>
              <a:t>-sivustoillenne (voitte liittää halutessanne sivustollenne myös ryhmän yhteisen pohdinnan):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Miksi </a:t>
            </a:r>
            <a:r>
              <a:rPr lang="fi-FI" dirty="0"/>
              <a:t>valitsit/valitsitte juuri tämän kohteen? Mitä tunsit/tunsitte? Mikä </a:t>
            </a:r>
            <a:r>
              <a:rPr lang="fi-FI" dirty="0" smtClean="0"/>
              <a:t>	pysäytti/liikutti/ihmetytti</a:t>
            </a:r>
            <a:r>
              <a:rPr lang="fi-FI" dirty="0"/>
              <a:t>? Mitä opit itsestäsi, toisesta, ympäristöstä, estetiikasta </a:t>
            </a:r>
            <a:r>
              <a:rPr lang="fi-FI" dirty="0" err="1"/>
              <a:t>tms</a:t>
            </a:r>
            <a:r>
              <a:rPr lang="fi-FI" dirty="0"/>
              <a:t>? </a:t>
            </a:r>
            <a:r>
              <a:rPr lang="fi-FI" dirty="0" smtClean="0"/>
              <a:t>	Mitä </a:t>
            </a:r>
            <a:r>
              <a:rPr lang="fi-FI" dirty="0"/>
              <a:t>sait tehtävästä: tavasta katsoa itseäsi ja ympäristöäsi toisin...</a:t>
            </a:r>
          </a:p>
        </p:txBody>
      </p:sp>
    </p:spTree>
    <p:extLst>
      <p:ext uri="{BB962C8B-B14F-4D97-AF65-F5344CB8AC3E}">
        <p14:creationId xmlns:p14="http://schemas.microsoft.com/office/powerpoint/2010/main" val="558502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Kurssin </a:t>
            </a:r>
            <a:r>
              <a:rPr lang="fi-FI" dirty="0" err="1" smtClean="0"/>
              <a:t>väliarviointivloggaus</a:t>
            </a:r>
            <a:r>
              <a:rPr lang="fi-FI" dirty="0" smtClean="0"/>
              <a:t>  </a:t>
            </a:r>
            <a:r>
              <a:rPr lang="fi-FI" dirty="0" smtClean="0">
                <a:solidFill>
                  <a:srgbClr val="C00000"/>
                </a:solidFill>
              </a:rPr>
              <a:t>viikko 42</a:t>
            </a:r>
            <a:endParaRPr lang="fi-FI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err="1" smtClean="0"/>
              <a:t>Vloggaa</a:t>
            </a:r>
            <a:r>
              <a:rPr lang="fi-FI" sz="3200" dirty="0" smtClean="0"/>
              <a:t> </a:t>
            </a:r>
            <a:r>
              <a:rPr lang="fi-FI" sz="3200" dirty="0"/>
              <a:t>(</a:t>
            </a:r>
            <a:r>
              <a:rPr lang="fi-FI" sz="3200" dirty="0" err="1"/>
              <a:t>videobloggaa</a:t>
            </a:r>
            <a:r>
              <a:rPr lang="fi-FI" sz="3200" dirty="0"/>
              <a:t>) </a:t>
            </a:r>
            <a:r>
              <a:rPr lang="fi-FI" sz="3200" b="1" dirty="0"/>
              <a:t>omaan </a:t>
            </a:r>
            <a:r>
              <a:rPr lang="fi-FI" sz="3200" b="1" dirty="0" err="1"/>
              <a:t>PROpeesi</a:t>
            </a:r>
            <a:r>
              <a:rPr lang="fi-FI" sz="3200" b="1" dirty="0"/>
              <a:t> </a:t>
            </a:r>
            <a:r>
              <a:rPr lang="fi-FI" sz="3200" dirty="0"/>
              <a:t>korkeintaan 5 minuutin tiivistys omasta oppimisestasi johdantokurssilla tähän mennessä. </a:t>
            </a:r>
            <a:endParaRPr lang="fi-FI" sz="3200" dirty="0" smtClean="0"/>
          </a:p>
          <a:p>
            <a:r>
              <a:rPr lang="fi-FI" sz="3200" dirty="0" smtClean="0"/>
              <a:t>Kerro </a:t>
            </a:r>
            <a:r>
              <a:rPr lang="fi-FI" sz="3200" dirty="0" err="1"/>
              <a:t>vloggauksessa</a:t>
            </a:r>
            <a:r>
              <a:rPr lang="fi-FI" sz="3200" dirty="0"/>
              <a:t> myös siitä, mitä sinulle, opeopiskelijalla, kuuluu juuri nyt : )</a:t>
            </a:r>
          </a:p>
        </p:txBody>
      </p:sp>
    </p:spTree>
    <p:extLst>
      <p:ext uri="{BB962C8B-B14F-4D97-AF65-F5344CB8AC3E}">
        <p14:creationId xmlns:p14="http://schemas.microsoft.com/office/powerpoint/2010/main" val="3100151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Vloggaus</a:t>
            </a:r>
            <a:r>
              <a:rPr lang="fi-FI" dirty="0" smtClean="0"/>
              <a:t> kurssin lopussa - viikko 44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Kurssin lopussa </a:t>
            </a:r>
            <a:r>
              <a:rPr lang="fi-FI" sz="3600" dirty="0" err="1" smtClean="0"/>
              <a:t>vlogataan</a:t>
            </a:r>
            <a:r>
              <a:rPr lang="fi-FI" sz="3600" dirty="0" smtClean="0"/>
              <a:t> </a:t>
            </a:r>
            <a:r>
              <a:rPr lang="fi-FI" sz="3600" dirty="0"/>
              <a:t>uudestaan: </a:t>
            </a:r>
            <a:endParaRPr lang="fi-FI" sz="3600" dirty="0" smtClean="0"/>
          </a:p>
          <a:p>
            <a:r>
              <a:rPr lang="fi-FI" sz="3600" dirty="0"/>
              <a:t>M</a:t>
            </a:r>
            <a:r>
              <a:rPr lang="fi-FI" sz="3600" dirty="0" smtClean="0"/>
              <a:t>iten </a:t>
            </a:r>
            <a:r>
              <a:rPr lang="fi-FI" sz="3600" dirty="0"/>
              <a:t>olen ensimmäisen lukukauden aikana kehittynyt, miksi olen kehittynyt jne.</a:t>
            </a:r>
          </a:p>
        </p:txBody>
      </p:sp>
    </p:spTree>
    <p:extLst>
      <p:ext uri="{BB962C8B-B14F-4D97-AF65-F5344CB8AC3E}">
        <p14:creationId xmlns:p14="http://schemas.microsoft.com/office/powerpoint/2010/main" val="143015181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146</TotalTime>
  <Words>732</Words>
  <Application>Microsoft Office PowerPoint</Application>
  <PresentationFormat>Widescreen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Gill Sans MT</vt:lpstr>
      <vt:lpstr>Open Sans</vt:lpstr>
      <vt:lpstr>Gallery</vt:lpstr>
      <vt:lpstr>POMM-johdanto</vt:lpstr>
      <vt:lpstr>Opitaan tuntemaan toisiamme </vt:lpstr>
      <vt:lpstr>Tutustumista</vt:lpstr>
      <vt:lpstr>POMM1002 ideana on</vt:lpstr>
      <vt:lpstr>POM-opintokokonaisuuden suoritettuasi</vt:lpstr>
      <vt:lpstr>Opintojakson sisällöt</vt:lpstr>
      <vt:lpstr>Kulttuurivierailutehtävä</vt:lpstr>
      <vt:lpstr>Kurssin väliarviointivloggaus  viikko 42</vt:lpstr>
      <vt:lpstr>Vloggaus kurssin lopussa - viikko 44</vt:lpstr>
      <vt:lpstr>Esi- ja alkuopetuksen havainnointitehtävä</vt:lpstr>
      <vt:lpstr>Jakson kokonaisarviointi</vt:lpstr>
      <vt:lpstr>PROPE</vt:lpstr>
      <vt:lpstr>Matti Rautiaisen luennot</vt:lpstr>
      <vt:lpstr>Tehtävä seuraavaa kertaa varten 18.9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POMM-johdanto</dc:title>
  <dc:creator>Innanen, Hely</dc:creator>
  <cp:lastModifiedBy>Innanen, Hely</cp:lastModifiedBy>
  <cp:revision>15</cp:revision>
  <dcterms:created xsi:type="dcterms:W3CDTF">2020-09-09T09:37:54Z</dcterms:created>
  <dcterms:modified xsi:type="dcterms:W3CDTF">2020-09-11T07:12:30Z</dcterms:modified>
</cp:coreProperties>
</file>