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61" r:id="rId2"/>
    <p:sldId id="263" r:id="rId3"/>
    <p:sldId id="258" r:id="rId4"/>
    <p:sldId id="259" r:id="rId5"/>
    <p:sldId id="262" r:id="rId6"/>
    <p:sldId id="256" r:id="rId7"/>
    <p:sldId id="257" r:id="rId8"/>
    <p:sldId id="264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285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037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6725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5522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149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283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825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082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091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866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884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5253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733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POMM-johdanto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Demo 2 18.9.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99762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Infoa</a:t>
            </a:r>
            <a:endParaRPr lang="fi-FI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Koulutussuunnittelijan uraohjaus aikavaihtoehdot:</a:t>
            </a:r>
          </a:p>
          <a:p>
            <a:pPr marL="0" indent="0">
              <a:buNone/>
            </a:pPr>
            <a:endParaRPr lang="fi-FI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i-FI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 </a:t>
            </a:r>
            <a:r>
              <a:rPr lang="fi-FI" dirty="0">
                <a:latin typeface="Times New Roman" panose="02020603050405020304" pitchFamily="18" charset="0"/>
                <a:cs typeface="Times New Roman" panose="02020603050405020304" pitchFamily="18" charset="0"/>
              </a:rPr>
              <a:t>29.9</a:t>
            </a:r>
            <a:r>
              <a:rPr lang="fi-FI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aamupäivällä tai ti 13.9. aamupäivä.</a:t>
            </a:r>
          </a:p>
          <a:p>
            <a:endParaRPr lang="fi-FI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i-FI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Tarkennetaan päivä ja aika.</a:t>
            </a:r>
            <a:endParaRPr lang="fi-FI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0100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Tehtävä seuraavaa kertaa varten 18.9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AutoNum type="arabicPeriod"/>
            </a:pPr>
            <a:r>
              <a:rPr lang="fi-FI" dirty="0" smtClean="0"/>
              <a:t>Perehdy </a:t>
            </a:r>
            <a:r>
              <a:rPr lang="fi-FI" dirty="0" err="1" smtClean="0"/>
              <a:t>Propen</a:t>
            </a:r>
            <a:r>
              <a:rPr lang="fi-FI" dirty="0" smtClean="0"/>
              <a:t> ensimmäiseen ydinteemaan </a:t>
            </a:r>
            <a:r>
              <a:rPr lang="fi-FI" b="1" dirty="0" smtClean="0"/>
              <a:t>Eettinen osaaminen</a:t>
            </a:r>
            <a:r>
              <a:rPr lang="fi-FI" dirty="0" smtClean="0"/>
              <a:t>. Kirjoita omia ajatuksiasi eettiseen osaamiseen liittyen. Hyödynnä teeman alla olevia apukysymyksiäsi/valitse ne, joita haluat pohtia. Hyödynnä ainakin yhtä kirjallisuuslähdettä (mitä valitsemastasi aihepiiristä kirjallisuudessa sanotaan). Muista lähdeviittaukset.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fi-FI" dirty="0" smtClean="0"/>
              <a:t>Mieti torstain 17.9. luentojen pohjalta yksi/kaksi asiaa: Mikä </a:t>
            </a:r>
            <a:r>
              <a:rPr lang="fi-FI" dirty="0"/>
              <a:t>kolahti, samaa mieltä eri mieltä. Miksi</a:t>
            </a:r>
            <a:r>
              <a:rPr lang="fi-FI" dirty="0" smtClean="0"/>
              <a:t>?</a:t>
            </a:r>
          </a:p>
          <a:p>
            <a:pPr marL="457200" indent="-457200">
              <a:buAutoNum type="arabicPeriod"/>
            </a:pPr>
            <a:r>
              <a:rPr lang="fi-FI" dirty="0" smtClean="0"/>
              <a:t>Tarkastele demokratiaosaamisen osa-alueita: arvot, asenteet, taidot, tieto ja kriittinen ymmärrys. </a:t>
            </a:r>
            <a:r>
              <a:rPr lang="fi-FI" dirty="0" err="1" smtClean="0"/>
              <a:t>Valise</a:t>
            </a:r>
            <a:r>
              <a:rPr lang="fi-FI" dirty="0" smtClean="0"/>
              <a:t> kunkin teeman alta jokin asia, jota haluaisit kehittää tulevana opettajana/joka vaatisi tulevaisuuden koulussa kehittämistä.</a:t>
            </a:r>
            <a:br>
              <a:rPr lang="fi-FI" dirty="0" smtClean="0"/>
            </a:br>
            <a:endParaRPr lang="fi-FI" dirty="0"/>
          </a:p>
          <a:p>
            <a:pPr marL="0" indent="0">
              <a:buNone/>
            </a:pPr>
            <a:r>
              <a:rPr lang="fi-FI" dirty="0" smtClean="0"/>
              <a:t>Varaudu keskustelemaan ensi perjantain pienryhmissä valintojesi pohjalta.</a:t>
            </a:r>
          </a:p>
          <a:p>
            <a:pPr marL="457200" indent="-457200">
              <a:buAutoNum type="arabicPeriod"/>
            </a:pPr>
            <a:endParaRPr lang="fi-FI" dirty="0" smtClean="0"/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79967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Freeform 390"/>
          <p:cNvSpPr/>
          <p:nvPr/>
        </p:nvSpPr>
        <p:spPr>
          <a:xfrm>
            <a:off x="1524000" y="0"/>
            <a:ext cx="9144000" cy="6858000"/>
          </a:xfrm>
          <a:custGeom>
            <a:avLst/>
            <a:gdLst/>
            <a:ahLst/>
            <a:cxnLst/>
            <a:rect l="0" t="0" r="0" b="0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EEEFEE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91" name="Freeform 391"/>
          <p:cNvSpPr/>
          <p:nvPr/>
        </p:nvSpPr>
        <p:spPr>
          <a:xfrm>
            <a:off x="10028681" y="6593588"/>
            <a:ext cx="0" cy="180987"/>
          </a:xfrm>
          <a:custGeom>
            <a:avLst/>
            <a:gdLst/>
            <a:ahLst/>
            <a:cxnLst/>
            <a:rect l="0" t="0" r="0" b="0"/>
            <a:pathLst>
              <a:path h="180987">
                <a:moveTo>
                  <a:pt x="0" y="0"/>
                </a:moveTo>
                <a:lnTo>
                  <a:pt x="0" y="180987"/>
                </a:lnTo>
              </a:path>
            </a:pathLst>
          </a:custGeom>
          <a:noFill/>
          <a:ln w="25907" cap="flat" cmpd="sng">
            <a:solidFill>
              <a:srgbClr val="FFFFFF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92" name="Freeform 392"/>
          <p:cNvSpPr/>
          <p:nvPr/>
        </p:nvSpPr>
        <p:spPr>
          <a:xfrm>
            <a:off x="9077706" y="6593588"/>
            <a:ext cx="0" cy="180987"/>
          </a:xfrm>
          <a:custGeom>
            <a:avLst/>
            <a:gdLst/>
            <a:ahLst/>
            <a:cxnLst/>
            <a:rect l="0" t="0" r="0" b="0"/>
            <a:pathLst>
              <a:path h="180987">
                <a:moveTo>
                  <a:pt x="0" y="0"/>
                </a:moveTo>
                <a:lnTo>
                  <a:pt x="0" y="180987"/>
                </a:lnTo>
              </a:path>
            </a:pathLst>
          </a:custGeom>
          <a:noFill/>
          <a:ln w="25907" cap="flat" cmpd="sng">
            <a:solidFill>
              <a:srgbClr val="FFFFFF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93" name="Freeform 393"/>
          <p:cNvSpPr/>
          <p:nvPr/>
        </p:nvSpPr>
        <p:spPr>
          <a:xfrm>
            <a:off x="9447276" y="0"/>
            <a:ext cx="763524" cy="1028700"/>
          </a:xfrm>
          <a:custGeom>
            <a:avLst/>
            <a:gdLst/>
            <a:ahLst/>
            <a:cxnLst/>
            <a:rect l="0" t="0" r="0" b="0"/>
            <a:pathLst>
              <a:path w="763524" h="1028700">
                <a:moveTo>
                  <a:pt x="0" y="1028700"/>
                </a:moveTo>
                <a:lnTo>
                  <a:pt x="763524" y="1028700"/>
                </a:lnTo>
                <a:lnTo>
                  <a:pt x="763524" y="0"/>
                </a:lnTo>
                <a:lnTo>
                  <a:pt x="0" y="0"/>
                </a:lnTo>
                <a:lnTo>
                  <a:pt x="0" y="1028700"/>
                </a:lnTo>
                <a:close/>
              </a:path>
            </a:pathLst>
          </a:custGeom>
          <a:solidFill>
            <a:srgbClr val="002957">
              <a:alpha val="100000"/>
            </a:srgbClr>
          </a:solidFill>
          <a:ln w="2590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394" name="Picture 113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666732" y="166118"/>
            <a:ext cx="324611" cy="736091"/>
          </a:xfrm>
          <a:prstGeom prst="rect">
            <a:avLst/>
          </a:prstGeom>
          <a:noFill/>
          <a:extLst/>
        </p:spPr>
      </p:pic>
      <p:sp>
        <p:nvSpPr>
          <p:cNvPr id="395" name="Freeform 395"/>
          <p:cNvSpPr/>
          <p:nvPr/>
        </p:nvSpPr>
        <p:spPr>
          <a:xfrm>
            <a:off x="1524000" y="6541009"/>
            <a:ext cx="9144000" cy="323087"/>
          </a:xfrm>
          <a:custGeom>
            <a:avLst/>
            <a:gdLst/>
            <a:ahLst/>
            <a:cxnLst/>
            <a:rect l="0" t="0" r="0" b="0"/>
            <a:pathLst>
              <a:path w="9144000" h="323087">
                <a:moveTo>
                  <a:pt x="0" y="323087"/>
                </a:moveTo>
                <a:lnTo>
                  <a:pt x="9144000" y="323087"/>
                </a:lnTo>
                <a:lnTo>
                  <a:pt x="9144000" y="0"/>
                </a:lnTo>
                <a:lnTo>
                  <a:pt x="0" y="0"/>
                </a:lnTo>
                <a:lnTo>
                  <a:pt x="0" y="323087"/>
                </a:lnTo>
                <a:close/>
              </a:path>
            </a:pathLst>
          </a:custGeom>
          <a:solidFill>
            <a:srgbClr val="002957">
              <a:alpha val="100000"/>
            </a:srgbClr>
          </a:solidFill>
          <a:ln w="2590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96" name="Freeform 396"/>
          <p:cNvSpPr/>
          <p:nvPr/>
        </p:nvSpPr>
        <p:spPr>
          <a:xfrm>
            <a:off x="10028681" y="6593588"/>
            <a:ext cx="0" cy="180987"/>
          </a:xfrm>
          <a:custGeom>
            <a:avLst/>
            <a:gdLst/>
            <a:ahLst/>
            <a:cxnLst/>
            <a:rect l="0" t="0" r="0" b="0"/>
            <a:pathLst>
              <a:path h="180987">
                <a:moveTo>
                  <a:pt x="0" y="0"/>
                </a:moveTo>
                <a:lnTo>
                  <a:pt x="0" y="180987"/>
                </a:lnTo>
              </a:path>
            </a:pathLst>
          </a:custGeom>
          <a:noFill/>
          <a:ln w="25907" cap="flat" cmpd="sng">
            <a:solidFill>
              <a:srgbClr val="FFFFFF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97" name="Freeform 397"/>
          <p:cNvSpPr/>
          <p:nvPr/>
        </p:nvSpPr>
        <p:spPr>
          <a:xfrm>
            <a:off x="9077706" y="6593588"/>
            <a:ext cx="0" cy="180987"/>
          </a:xfrm>
          <a:custGeom>
            <a:avLst/>
            <a:gdLst/>
            <a:ahLst/>
            <a:cxnLst/>
            <a:rect l="0" t="0" r="0" b="0"/>
            <a:pathLst>
              <a:path h="180987">
                <a:moveTo>
                  <a:pt x="0" y="0"/>
                </a:moveTo>
                <a:lnTo>
                  <a:pt x="0" y="180987"/>
                </a:lnTo>
              </a:path>
            </a:pathLst>
          </a:custGeom>
          <a:noFill/>
          <a:ln w="25907" cap="flat" cmpd="sng">
            <a:solidFill>
              <a:srgbClr val="FFFFFF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398" name="Picture 398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81201" y="754380"/>
            <a:ext cx="7034783" cy="5733288"/>
          </a:xfrm>
          <a:prstGeom prst="rect">
            <a:avLst/>
          </a:prstGeom>
          <a:noFill/>
          <a:extLst/>
        </p:spPr>
      </p:pic>
      <p:sp>
        <p:nvSpPr>
          <p:cNvPr id="399" name="Rectangle 399"/>
          <p:cNvSpPr/>
          <p:nvPr/>
        </p:nvSpPr>
        <p:spPr>
          <a:xfrm>
            <a:off x="8014971" y="6622391"/>
            <a:ext cx="2316019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166873" algn="l"/>
              </a:tabLst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JYU. </a:t>
            </a: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Since 1863.	15</a:t>
            </a:r>
          </a:p>
        </p:txBody>
      </p:sp>
      <p:sp>
        <p:nvSpPr>
          <p:cNvPr id="400" name="Rectangle 400"/>
          <p:cNvSpPr/>
          <p:nvPr/>
        </p:nvSpPr>
        <p:spPr>
          <a:xfrm>
            <a:off x="2072640" y="173370"/>
            <a:ext cx="5568640" cy="43011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95" b="1" i="0" u="none" strike="noStrike" kern="1200" cap="none" spc="-209" normalizeH="0" baseline="0" noProof="0" dirty="0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</a:t>
            </a:r>
            <a:r>
              <a:rPr kumimoji="0" lang="en-US" sz="2795" b="1" i="0" u="none" strike="noStrike" kern="1200" cap="none" spc="0" normalizeH="0" baseline="0" noProof="0" dirty="0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ehtäv</a:t>
            </a:r>
            <a:r>
              <a:rPr kumimoji="0" lang="en-US" sz="2795" b="1" i="0" u="none" strike="noStrike" kern="1200" cap="none" spc="821" normalizeH="0" baseline="0" noProof="0" dirty="0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ä</a:t>
            </a:r>
            <a:r>
              <a:rPr kumimoji="0" lang="en-US" sz="2795" b="1" i="0" u="none" strike="noStrike" kern="1200" cap="none" spc="0" normalizeH="0" baseline="0" noProof="0" dirty="0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1. luennolt</a:t>
            </a:r>
            <a:r>
              <a:rPr kumimoji="0" lang="en-US" sz="2795" b="1" i="0" u="none" strike="noStrike" kern="1200" cap="none" spc="819" normalizeH="0" baseline="0" noProof="0" dirty="0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</a:t>
            </a:r>
            <a:r>
              <a:rPr kumimoji="0" lang="en-US" sz="2795" b="1" i="0" u="none" strike="noStrike" kern="1200" cap="none" spc="0" normalizeH="0" baseline="0" noProof="0" dirty="0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(Rautiainen)</a:t>
            </a:r>
          </a:p>
        </p:txBody>
      </p:sp>
      <p:sp>
        <p:nvSpPr>
          <p:cNvPr id="401" name="Rectangle 401"/>
          <p:cNvSpPr/>
          <p:nvPr/>
        </p:nvSpPr>
        <p:spPr>
          <a:xfrm>
            <a:off x="9301607" y="6622391"/>
            <a:ext cx="512961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20.9.2019</a:t>
            </a:r>
          </a:p>
        </p:txBody>
      </p:sp>
    </p:spTree>
    <p:extLst>
      <p:ext uri="{BB962C8B-B14F-4D97-AF65-F5344CB8AC3E}">
        <p14:creationId xmlns:p14="http://schemas.microsoft.com/office/powerpoint/2010/main" val="2810869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Ryhmäkeskustelu 15 minuuttia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4000" dirty="0" smtClean="0"/>
              <a:t>Tarkastele demokratiaosaamisen osa-alueita: arvot, asenteet, taidot, tieto ja kriittinen ymmärrys. </a:t>
            </a:r>
          </a:p>
          <a:p>
            <a:pPr algn="ctr"/>
            <a:r>
              <a:rPr lang="fi-FI" sz="4000" dirty="0" smtClean="0"/>
              <a:t>Valitse kunkin teeman alta jokin asia, jota haluaisit kehittää tulevana opettajana/joka vaatisi tulevaisuuden koulussa kehittämistä.</a:t>
            </a:r>
            <a:endParaRPr lang="fi-FI" sz="4000" dirty="0"/>
          </a:p>
        </p:txBody>
      </p:sp>
    </p:spTree>
    <p:extLst>
      <p:ext uri="{BB962C8B-B14F-4D97-AF65-F5344CB8AC3E}">
        <p14:creationId xmlns:p14="http://schemas.microsoft.com/office/powerpoint/2010/main" val="2370978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3459" y="234603"/>
            <a:ext cx="11392906" cy="679797"/>
          </a:xfrm>
        </p:spPr>
        <p:txBody>
          <a:bodyPr>
            <a:normAutofit fontScale="90000"/>
          </a:bodyPr>
          <a:lstStyle/>
          <a:p>
            <a:r>
              <a:rPr lang="fi-FI" b="1" dirty="0" smtClean="0"/>
              <a:t>Eettinen </a:t>
            </a:r>
            <a:r>
              <a:rPr lang="fi-FI" b="1" dirty="0" smtClean="0"/>
              <a:t>osaaminen </a:t>
            </a:r>
            <a:r>
              <a:rPr lang="fi-FI" b="1" dirty="0" smtClean="0"/>
              <a:t>opettajan  ydinosaamisalueena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52052"/>
            <a:ext cx="11471565" cy="5653548"/>
          </a:xfrm>
        </p:spPr>
        <p:txBody>
          <a:bodyPr>
            <a:normAutofit fontScale="77500" lnSpcReduction="20000"/>
          </a:bodyPr>
          <a:lstStyle/>
          <a:p>
            <a:r>
              <a:rPr lang="fi-FI" b="1" dirty="0"/>
              <a:t>Eettinen osaamisesi</a:t>
            </a:r>
            <a:r>
              <a:rPr lang="fi-FI" b="1" dirty="0" smtClean="0"/>
              <a:t>: </a:t>
            </a:r>
            <a:r>
              <a:rPr lang="fi-FI" i="1" dirty="0" smtClean="0"/>
              <a:t>pystyt </a:t>
            </a:r>
            <a:r>
              <a:rPr lang="fi-FI" i="1" dirty="0"/>
              <a:t>tunnistamaan, analysoimaan ja kehittämään kasvatusalan asiantuntijuuden kannalta merkityksellisiä ja tavoiteltavia eettisiä periaatteita ja arvoja. Pystyt erittelemään omaa ja yhteisön toimintaa sekä suhdettasi luontoon ja ei-inhimilliseen ympäristöön eettiseltä kannalta ja toimimaan vastuullisesti eettisten periaatteiden pohjalta.</a:t>
            </a:r>
            <a:r>
              <a:rPr lang="fi-FI" dirty="0"/>
              <a:t/>
            </a:r>
            <a:br>
              <a:rPr lang="fi-FI" dirty="0"/>
            </a:br>
            <a:r>
              <a:rPr lang="fi-FI" b="1" dirty="0"/>
              <a:t/>
            </a:r>
            <a:br>
              <a:rPr lang="fi-FI" b="1" dirty="0"/>
            </a:br>
            <a:r>
              <a:rPr lang="fi-FI" b="1" dirty="0"/>
              <a:t>Eettistä osaamistasi ja sen kehittymistä voit pohtia mm. seuraavien kysymysten avulla</a:t>
            </a:r>
            <a:r>
              <a:rPr lang="fi-FI" b="1" dirty="0" smtClean="0"/>
              <a:t>: 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Kuka </a:t>
            </a:r>
            <a:r>
              <a:rPr lang="fi-FI" dirty="0"/>
              <a:t>ja millainen minä olen (arvoni, uskomukseni, ominaisuuteni, kokemukseni jne.)?</a:t>
            </a:r>
          </a:p>
          <a:p>
            <a:r>
              <a:rPr lang="fi-FI" dirty="0"/>
              <a:t>Miten eettiset periaatteeni näkyvät ajattelussani ja toiminnassani?</a:t>
            </a:r>
          </a:p>
          <a:p>
            <a:r>
              <a:rPr lang="fi-FI" dirty="0"/>
              <a:t>Missä tilanteissa olen huomannut toimivani eettisiä periaatteitani vastaan?</a:t>
            </a:r>
          </a:p>
          <a:p>
            <a:r>
              <a:rPr lang="fi-FI" dirty="0"/>
              <a:t>Mikä on ymmärrykseni oikeasta ja väärästä, hyvästä ja pahasta sekä normeista ja säännöistä?</a:t>
            </a:r>
          </a:p>
          <a:p>
            <a:r>
              <a:rPr lang="fi-FI" dirty="0"/>
              <a:t>Millaisia ristiriitaisia tilanteita voin kohdata/olen kohdannut opettajana (esim. arvoristiriidat)?</a:t>
            </a:r>
          </a:p>
          <a:p>
            <a:r>
              <a:rPr lang="fi-FI" dirty="0"/>
              <a:t>Millaisia eettisiä valintoja yhteen oppituntiin voi sisältyä/sisältyi? Entä oppiaineisiin tai koulun toimintakulttuuriin?</a:t>
            </a:r>
          </a:p>
          <a:p>
            <a:r>
              <a:rPr lang="fi-FI" dirty="0"/>
              <a:t>Mikä on eettisesti hyvää opettajuutta</a:t>
            </a:r>
            <a:r>
              <a:rPr lang="fi-FI" dirty="0" smtClean="0"/>
              <a:t>?</a:t>
            </a:r>
          </a:p>
          <a:p>
            <a:endParaRPr lang="fi-FI" dirty="0" smtClean="0"/>
          </a:p>
          <a:p>
            <a:pPr marL="0" indent="0">
              <a:buNone/>
            </a:pPr>
            <a:r>
              <a:rPr lang="fi-FI" sz="2600" b="1" dirty="0" smtClean="0"/>
              <a:t>Tarttukaa </a:t>
            </a:r>
            <a:r>
              <a:rPr lang="fi-FI" sz="2600" b="1" dirty="0" smtClean="0"/>
              <a:t>ryhmässä 1-2 </a:t>
            </a:r>
            <a:r>
              <a:rPr lang="fi-FI" sz="2600" b="1" dirty="0" smtClean="0"/>
              <a:t>kysymykseen. Pohtikaa</a:t>
            </a:r>
            <a:r>
              <a:rPr lang="fi-FI" sz="2600" b="1" dirty="0" smtClean="0"/>
              <a:t>, mitä vahvuuksia omassa eettisessä osaamisessa tunnistat ja kuinka aiot kehittää omaa eettistä osaamistasi? -&gt; tuokaa huomiot yhteiseen pöytään</a:t>
            </a:r>
            <a:endParaRPr lang="fi-FI" sz="2600" b="1" dirty="0"/>
          </a:p>
        </p:txBody>
      </p:sp>
    </p:spTree>
    <p:extLst>
      <p:ext uri="{BB962C8B-B14F-4D97-AF65-F5344CB8AC3E}">
        <p14:creationId xmlns:p14="http://schemas.microsoft.com/office/powerpoint/2010/main" val="1704560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Eettiset dilemmat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4400" dirty="0" smtClean="0"/>
              <a:t>Mitä eettisesti arveluttavaa olet kohdannut omana kouluaikanasi? Huomaatteko jotain tyypillistä tai erityistä kokemuksistanne?</a:t>
            </a:r>
          </a:p>
          <a:p>
            <a:pPr lvl="1"/>
            <a:r>
              <a:rPr lang="fi-FI" sz="4400" dirty="0" smtClean="0"/>
              <a:t>Muistakaa eettisyys keskustelussa</a:t>
            </a:r>
          </a:p>
          <a:p>
            <a:r>
              <a:rPr lang="fi-FI" sz="4400" dirty="0" smtClean="0"/>
              <a:t>Mikä arveluttaa ja mietityttää opettajan eettisyydessä tässä vaiheessa opettajuutta?</a:t>
            </a:r>
          </a:p>
        </p:txBody>
      </p:sp>
    </p:spTree>
    <p:extLst>
      <p:ext uri="{BB962C8B-B14F-4D97-AF65-F5344CB8AC3E}">
        <p14:creationId xmlns:p14="http://schemas.microsoft.com/office/powerpoint/2010/main" val="393602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P</a:t>
            </a:r>
            <a:r>
              <a:rPr lang="fi-FI" b="1" dirty="0" smtClean="0"/>
              <a:t>ienryhmäkeskustelu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mtClean="0"/>
              <a:t>20-25 </a:t>
            </a:r>
            <a:r>
              <a:rPr lang="fi-FI" dirty="0" smtClean="0"/>
              <a:t>minuuttia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Toimikaa edellisissä dioissa olevien ohjeitten/kysymysten pohjalta.</a:t>
            </a:r>
          </a:p>
          <a:p>
            <a:endParaRPr lang="fi-FI" dirty="0"/>
          </a:p>
          <a:p>
            <a:r>
              <a:rPr lang="fi-FI" dirty="0" smtClean="0"/>
              <a:t>Lopuksi voitte poistua demosta. Emme enää pala yhteiseen pohdintaan.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20866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Words>392</Words>
  <Application>Microsoft Office PowerPoint</Application>
  <PresentationFormat>Widescreen</PresentationFormat>
  <Paragraphs>41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POMM-johdanto</vt:lpstr>
      <vt:lpstr>Infoa</vt:lpstr>
      <vt:lpstr>Tehtävä seuraavaa kertaa varten 18.9</vt:lpstr>
      <vt:lpstr>PowerPoint Presentation</vt:lpstr>
      <vt:lpstr>Ryhmäkeskustelu 15 minuuttia</vt:lpstr>
      <vt:lpstr>Eettinen osaaminen opettajan  ydinosaamisalueena</vt:lpstr>
      <vt:lpstr>Eettiset dilemmat</vt:lpstr>
      <vt:lpstr>Pienryhmäkeskustelu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POM-johdanto</dc:title>
  <dc:creator>Innanen, Hely</dc:creator>
  <cp:lastModifiedBy>Innanen, Hely</cp:lastModifiedBy>
  <cp:revision>5</cp:revision>
  <dcterms:created xsi:type="dcterms:W3CDTF">2020-09-16T11:23:05Z</dcterms:created>
  <dcterms:modified xsi:type="dcterms:W3CDTF">2020-09-16T11:43:55Z</dcterms:modified>
</cp:coreProperties>
</file>