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1" r:id="rId2"/>
  </p:sldMasterIdLst>
  <p:notesMasterIdLst>
    <p:notesMasterId r:id="rId15"/>
  </p:notesMasterIdLst>
  <p:sldIdLst>
    <p:sldId id="256" r:id="rId3"/>
    <p:sldId id="257" r:id="rId4"/>
    <p:sldId id="270" r:id="rId5"/>
    <p:sldId id="267" r:id="rId6"/>
    <p:sldId id="258" r:id="rId7"/>
    <p:sldId id="261" r:id="rId8"/>
    <p:sldId id="259" r:id="rId9"/>
    <p:sldId id="272" r:id="rId10"/>
    <p:sldId id="262" r:id="rId11"/>
    <p:sldId id="269" r:id="rId12"/>
    <p:sldId id="263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53" d="100"/>
          <a:sy n="53" d="100"/>
        </p:scale>
        <p:origin x="1339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4B5A8-45C2-4A74-87E1-2D1DBBAED990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54EEF-9248-4E7C-86A5-6F5E7E1885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68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54EEF-9248-4E7C-86A5-6F5E7E18859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326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Opiskelija kirjoittaa monisteeseen mutaation ja</a:t>
            </a:r>
            <a:r>
              <a:rPr lang="fi-FI" baseline="0" dirty="0" smtClean="0"/>
              <a:t> </a:t>
            </a:r>
            <a:r>
              <a:rPr lang="fi-FI" baseline="0" dirty="0" err="1" smtClean="0"/>
              <a:t>epägenettisen</a:t>
            </a:r>
            <a:r>
              <a:rPr lang="fi-FI" baseline="0" dirty="0" smtClean="0"/>
              <a:t> merkin </a:t>
            </a:r>
            <a:r>
              <a:rPr lang="fi-FI" baseline="0" dirty="0" err="1" smtClean="0"/>
              <a:t>määrritelmän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54EEF-9248-4E7C-86A5-6F5E7E188599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0924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AGU: hermosto</a:t>
            </a:r>
            <a:r>
              <a:rPr lang="fi-FI" baseline="0" dirty="0" smtClean="0"/>
              <a:t> rappeutuu vähitellen johtaa kehitysvammaisuuteen ja kuolemaan</a:t>
            </a:r>
            <a:r>
              <a:rPr lang="fi-FI" dirty="0" smtClean="0"/>
              <a:t>, Sallan tauti: vaikeaan</a:t>
            </a:r>
            <a:r>
              <a:rPr lang="fi-FI" baseline="0" dirty="0" smtClean="0"/>
              <a:t> kehitysvammaisuuteen johtava tauti(</a:t>
            </a:r>
            <a:r>
              <a:rPr lang="fi-FI" baseline="0" dirty="0" err="1" smtClean="0"/>
              <a:t>nimi:sillä</a:t>
            </a:r>
            <a:r>
              <a:rPr lang="fi-FI" baseline="0" dirty="0" smtClean="0"/>
              <a:t> alueella esiintyy eniten), Pohjoinen epilepsia(Kainuu, </a:t>
            </a:r>
            <a:r>
              <a:rPr lang="fi-FI" baseline="0" dirty="0" err="1" smtClean="0"/>
              <a:t>iänmyötä</a:t>
            </a:r>
            <a:r>
              <a:rPr lang="fi-FI" baseline="0" dirty="0" smtClean="0"/>
              <a:t> esiintyy kehitysvammaisuutta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54EEF-9248-4E7C-86A5-6F5E7E188599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4966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487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1089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4834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2873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7618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5120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781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57553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3096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9513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8E5D-2C71-4B1C-9C49-E6A8EB9C182E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0252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41364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601811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01F5-8F26-46E3-B809-E6CB324156D0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37289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C776-8321-41E3-8E08-40ECA4952B41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7492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1E1DD-864A-49C4-8F5E-A428A3E213CB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82439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7189-97FD-4E75-A64A-079F3C13EDBA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15990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57060-4770-47F3-9D26-1F03D957D678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58702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20F49-F454-4BEC-BCC0-CF1526ADC584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76212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57E5-9CB0-4CBF-8BA4-DAA18B858588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7091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F55C-CC13-43AA-8616-A563CAD4D333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6614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68CE-607F-4E6E-9A54-285030CDAEBF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69393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D6E8-690E-4206-AA11-A5F8E762234E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4394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477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799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48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796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25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6894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34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B7758FD-EE09-472A-8924-D6556E84F839}" type="datetimeFigureOut">
              <a:rPr lang="fi-FI" smtClean="0"/>
              <a:t>11.1.2021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605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syke2_pohjat2.jpg"/>
          <p:cNvPicPr>
            <a:picLocks noChangeAspect="1"/>
          </p:cNvPicPr>
          <p:nvPr userDrawn="1"/>
        </p:nvPicPr>
        <p:blipFill>
          <a:blip r:embed="rId13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8651C-3D0F-497E-A06D-C47B0FB89C17}" type="datetime1">
              <a:rPr lang="fi-FI" smtClean="0"/>
              <a:pPr/>
              <a:t>11.1.2021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BDD55-0C79-4A9A-A6CF-554C8D1FB8E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72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2: Ihminen, ympäristö ja terveys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2: Geneettinen perimä ja sosiaalinen perimä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508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Sosiaalinen pääoma (2/2</a:t>
            </a:r>
            <a:r>
              <a:rPr lang="fi-FI" b="1" dirty="0" smtClean="0"/>
              <a:t>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joskus terveyden </a:t>
            </a:r>
            <a:r>
              <a:rPr lang="fi-FI" dirty="0"/>
              <a:t>kannalta </a:t>
            </a:r>
            <a:r>
              <a:rPr lang="fi-FI" b="1" dirty="0" smtClean="0"/>
              <a:t>riittämätön</a:t>
            </a:r>
          </a:p>
          <a:p>
            <a:pPr lvl="1"/>
            <a:r>
              <a:rPr lang="fi-FI" dirty="0"/>
              <a:t>voi johtua esim. vanhempien heikosta toimeentulosta tai sosiaalisesta asemasta ja erilaisten ongelmien kasaantumisesta lapsuuden </a:t>
            </a:r>
            <a:r>
              <a:rPr lang="fi-FI" dirty="0" smtClean="0"/>
              <a:t>kasvuympäristössä</a:t>
            </a:r>
          </a:p>
          <a:p>
            <a:r>
              <a:rPr lang="fi-FI" dirty="0"/>
              <a:t>sosiaalista pääomaa voi </a:t>
            </a:r>
            <a:r>
              <a:rPr lang="fi-FI" b="1" dirty="0"/>
              <a:t>vahvistaa</a:t>
            </a:r>
            <a:r>
              <a:rPr lang="fi-FI" dirty="0"/>
              <a:t> läpi </a:t>
            </a:r>
            <a:r>
              <a:rPr lang="fi-FI" dirty="0" smtClean="0"/>
              <a:t>elämän</a:t>
            </a:r>
          </a:p>
          <a:p>
            <a:pPr lvl="1"/>
            <a:r>
              <a:rPr lang="fi-FI" dirty="0"/>
              <a:t>esim. työ, </a:t>
            </a:r>
            <a:r>
              <a:rPr lang="fi-FI" b="1" dirty="0"/>
              <a:t>vapaaehtoistoiminta</a:t>
            </a:r>
            <a:r>
              <a:rPr lang="fi-FI" dirty="0"/>
              <a:t> ja harrastukset vahvistavat vuorovaikutustaitoja ja sosiaalisia verkostoja </a:t>
            </a:r>
            <a:endParaRPr lang="fi-FI" dirty="0" smtClean="0"/>
          </a:p>
          <a:p>
            <a:pPr lvl="1"/>
            <a:r>
              <a:rPr lang="fi-FI" dirty="0"/>
              <a:t>yhteisön (esim. perhe, ystävät, päiväkoti, koulu) antama aika ja tuki </a:t>
            </a:r>
            <a:r>
              <a:rPr lang="fi-FI" dirty="0" smtClean="0"/>
              <a:t>tärkeää</a:t>
            </a:r>
          </a:p>
          <a:p>
            <a:r>
              <a:rPr lang="fi-FI" dirty="0"/>
              <a:t>lainsäädäntö, sosiaalipolitiikka ja vakaa talouden tila voivat tukea </a:t>
            </a:r>
            <a:r>
              <a:rPr lang="fi-FI" dirty="0" smtClean="0"/>
              <a:t>sosiaalisen pääoman muodostumista yhteiskuntatasolla </a:t>
            </a:r>
          </a:p>
          <a:p>
            <a:endParaRPr lang="fi-FI" dirty="0"/>
          </a:p>
          <a:p>
            <a:pPr lvl="1"/>
            <a:endParaRPr lang="fi-FI" dirty="0" smtClean="0"/>
          </a:p>
          <a:p>
            <a:pPr lvl="1"/>
            <a:endParaRPr lang="fi-FI" dirty="0"/>
          </a:p>
          <a:p>
            <a:pPr lvl="1"/>
            <a:endParaRPr lang="fi-FI" dirty="0" smtClean="0"/>
          </a:p>
          <a:p>
            <a:pPr lvl="1"/>
            <a:endParaRPr lang="fi-FI" dirty="0" smtClean="0"/>
          </a:p>
          <a:p>
            <a:endParaRPr lang="fi-FI" dirty="0"/>
          </a:p>
          <a:p>
            <a:pPr lvl="1"/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0739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524" y="188640"/>
            <a:ext cx="8568952" cy="2290266"/>
          </a:xfrm>
        </p:spPr>
        <p:txBody>
          <a:bodyPr>
            <a:noAutofit/>
          </a:bodyPr>
          <a:lstStyle/>
          <a:p>
            <a:r>
              <a:rPr lang="fi-FI" b="1" dirty="0" smtClean="0"/>
              <a:t>Sosiaalisen perimän ja pääoman terveysvaikutukset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132856"/>
            <a:ext cx="8460940" cy="4379094"/>
          </a:xfrm>
        </p:spPr>
        <p:txBody>
          <a:bodyPr>
            <a:normAutofit fontScale="92500" lnSpcReduction="10000"/>
          </a:bodyPr>
          <a:lstStyle/>
          <a:p>
            <a:r>
              <a:rPr lang="fi-FI" sz="3400" b="1" dirty="0"/>
              <a:t>yksilö</a:t>
            </a:r>
          </a:p>
          <a:p>
            <a:pPr lvl="1"/>
            <a:r>
              <a:rPr lang="fi-FI" dirty="0" smtClean="0"/>
              <a:t>lapsuuden </a:t>
            </a:r>
            <a:r>
              <a:rPr lang="fi-FI" dirty="0"/>
              <a:t>suotuisat kasvuolosuhteet tuottavat aikuisiän terveyttä ja </a:t>
            </a:r>
            <a:r>
              <a:rPr lang="fi-FI" dirty="0" smtClean="0"/>
              <a:t>toimintakykyä – epäsuotuisat  </a:t>
            </a:r>
            <a:r>
              <a:rPr lang="fi-FI" dirty="0"/>
              <a:t>voivat johtaa terveyden heikkenemiseen</a:t>
            </a:r>
          </a:p>
          <a:p>
            <a:pPr lvl="1"/>
            <a:r>
              <a:rPr lang="fi-FI" dirty="0"/>
              <a:t>sosiaalinen pääoma suojaa yksinäisyydeltä ja edistää </a:t>
            </a:r>
            <a:r>
              <a:rPr lang="fi-FI" dirty="0" smtClean="0"/>
              <a:t>mielenterveyttä – riittämätön  </a:t>
            </a:r>
            <a:r>
              <a:rPr lang="fi-FI" dirty="0"/>
              <a:t>sosiaalinen pääoma laskee elämänlaatua ja saattaa johtaa </a:t>
            </a:r>
            <a:r>
              <a:rPr lang="fi-FI" dirty="0" smtClean="0"/>
              <a:t>esim</a:t>
            </a:r>
            <a:r>
              <a:rPr lang="fi-FI" dirty="0"/>
              <a:t>. syrjäytymiseen</a:t>
            </a:r>
          </a:p>
          <a:p>
            <a:r>
              <a:rPr lang="fi-FI" sz="3400" b="1" dirty="0"/>
              <a:t>yhteisö</a:t>
            </a:r>
          </a:p>
          <a:p>
            <a:pPr lvl="1"/>
            <a:r>
              <a:rPr lang="fi-FI" dirty="0"/>
              <a:t>yhteisön tarjoama sosiaalinen tuki ja mahdollisuudet osallistua luovat yksilöille onnistumisen </a:t>
            </a:r>
            <a:r>
              <a:rPr lang="fi-FI" dirty="0" smtClean="0"/>
              <a:t>tunteita</a:t>
            </a:r>
            <a:r>
              <a:rPr lang="fi-FI" dirty="0"/>
              <a:t>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kartuttaa </a:t>
            </a:r>
            <a:r>
              <a:rPr lang="fi-FI" dirty="0"/>
              <a:t>yhteisön sosiaalista pääomaa ja lisää yhteisöllisyyttä  </a:t>
            </a:r>
          </a:p>
          <a:p>
            <a:pPr lvl="1"/>
            <a:r>
              <a:rPr lang="fi-FI" dirty="0"/>
              <a:t>sosiaalinen pääoma edistää terveyttä ja hyvinvointia sekä lisää luottamusta yhteiskunnan toimintaan </a:t>
            </a:r>
          </a:p>
        </p:txBody>
      </p:sp>
    </p:spTree>
    <p:extLst>
      <p:ext uri="{BB962C8B-B14F-4D97-AF65-F5344CB8AC3E}">
        <p14:creationId xmlns:p14="http://schemas.microsoft.com/office/powerpoint/2010/main" val="2883739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Vertailuna voidaan ajatella rahallista pääomaa ja sosiaalista pääomaa</a:t>
            </a:r>
          </a:p>
          <a:p>
            <a:r>
              <a:rPr lang="fi-FI" dirty="0" smtClean="0"/>
              <a:t>Sosiaalinen pääoma karttuu sitä paljon ”tuhlaamalla” ja rahallinen taas pienenee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6441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998" y="764704"/>
            <a:ext cx="8435482" cy="936104"/>
          </a:xfrm>
        </p:spPr>
        <p:txBody>
          <a:bodyPr>
            <a:normAutofit fontScale="90000"/>
          </a:bodyPr>
          <a:lstStyle/>
          <a:p>
            <a:r>
              <a:rPr lang="fi-FI" sz="4900" b="1" dirty="0"/>
              <a:t>Terveyden geneettinen perusta  </a:t>
            </a:r>
            <a:r>
              <a:rPr lang="fi-FI" dirty="0"/>
              <a:t/>
            </a:r>
            <a:br>
              <a:rPr lang="fi-FI" dirty="0"/>
            </a:b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998" y="1772816"/>
            <a:ext cx="8229600" cy="4685253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hedelmöittyneen munasolun </a:t>
            </a:r>
            <a:r>
              <a:rPr lang="fi-FI" b="1" dirty="0"/>
              <a:t>geneettinen </a:t>
            </a:r>
            <a:r>
              <a:rPr lang="fi-FI" b="1" dirty="0" smtClean="0"/>
              <a:t>perimä</a:t>
            </a:r>
            <a:r>
              <a:rPr lang="fi-FI" dirty="0" smtClean="0"/>
              <a:t> </a:t>
            </a:r>
            <a:r>
              <a:rPr lang="fi-FI" dirty="0"/>
              <a:t>peräisin isän siittiösolusta ja äidin munasolusta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puolet geeniperimästä isältä </a:t>
            </a:r>
            <a:r>
              <a:rPr lang="fi-FI" dirty="0"/>
              <a:t>ja puolet </a:t>
            </a:r>
            <a:r>
              <a:rPr lang="fi-FI" dirty="0" smtClean="0"/>
              <a:t>äidiltä </a:t>
            </a:r>
            <a:endParaRPr lang="fi-FI" dirty="0"/>
          </a:p>
          <a:p>
            <a:r>
              <a:rPr lang="fi-FI" dirty="0"/>
              <a:t>jokaisen </a:t>
            </a:r>
            <a:r>
              <a:rPr lang="fi-FI" dirty="0" smtClean="0"/>
              <a:t>perimä </a:t>
            </a:r>
            <a:r>
              <a:rPr lang="fi-FI" dirty="0"/>
              <a:t>yksilöllinen ja ainutlaatuinen </a:t>
            </a:r>
          </a:p>
          <a:p>
            <a:r>
              <a:rPr lang="fi-FI" dirty="0"/>
              <a:t>lähisukulaisten perimät muistuttavat </a:t>
            </a:r>
            <a:r>
              <a:rPr lang="fi-FI" dirty="0" smtClean="0"/>
              <a:t>toisiaan, erot </a:t>
            </a:r>
            <a:r>
              <a:rPr lang="fi-FI" dirty="0"/>
              <a:t>kasvavat, mitä kauemmas sukulaisuussuhteissa edetään </a:t>
            </a:r>
          </a:p>
          <a:p>
            <a:r>
              <a:rPr lang="fi-FI" dirty="0"/>
              <a:t>perintötekijät eli </a:t>
            </a:r>
            <a:r>
              <a:rPr lang="fi-FI" b="1" dirty="0"/>
              <a:t>geenit</a:t>
            </a:r>
            <a:r>
              <a:rPr lang="fi-FI" dirty="0"/>
              <a:t> sijaitsevat solun tumassa olevissa kromosomeissa </a:t>
            </a:r>
          </a:p>
          <a:p>
            <a:pPr lvl="1">
              <a:buFontTx/>
              <a:buChar char="-"/>
            </a:pPr>
            <a:r>
              <a:rPr lang="fi-FI" dirty="0" smtClean="0"/>
              <a:t>koostuvat DNA:sta</a:t>
            </a:r>
          </a:p>
          <a:p>
            <a:pPr lvl="1">
              <a:buFontTx/>
              <a:buChar char="-"/>
            </a:pPr>
            <a:r>
              <a:rPr lang="fi-FI" dirty="0" smtClean="0"/>
              <a:t>sisältävät </a:t>
            </a:r>
            <a:r>
              <a:rPr lang="fi-FI" dirty="0"/>
              <a:t>ohjeet elimistön rakenteita ja toimintoja </a:t>
            </a:r>
            <a:r>
              <a:rPr lang="fi-FI" dirty="0" smtClean="0"/>
              <a:t>varten</a:t>
            </a:r>
          </a:p>
          <a:p>
            <a:pPr lvl="1">
              <a:buFontTx/>
              <a:buChar char="-"/>
            </a:pPr>
            <a:r>
              <a:rPr lang="fi-FI" dirty="0" smtClean="0"/>
              <a:t>vaikuttavat </a:t>
            </a:r>
            <a:r>
              <a:rPr lang="fi-FI" dirty="0"/>
              <a:t>monien fyysisten ja psykososiaalisten </a:t>
            </a:r>
            <a:r>
              <a:rPr lang="fi-FI" dirty="0" smtClean="0"/>
              <a:t>ominaisuuksien kehittymiseen </a:t>
            </a:r>
            <a:r>
              <a:rPr lang="fi-FI" dirty="0"/>
              <a:t>ja ilmenemiseen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(</a:t>
            </a:r>
            <a:r>
              <a:rPr lang="fi-FI" dirty="0"/>
              <a:t>esim. pituus ja temperamentti)</a:t>
            </a: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99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065481"/>
            <a:ext cx="7056784" cy="4708199"/>
          </a:xfrm>
        </p:spPr>
      </p:pic>
    </p:spTree>
    <p:extLst>
      <p:ext uri="{BB962C8B-B14F-4D97-AF65-F5344CB8AC3E}">
        <p14:creationId xmlns:p14="http://schemas.microsoft.com/office/powerpoint/2010/main" val="85157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95536" y="1412776"/>
            <a:ext cx="8280920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1" dirty="0" smtClean="0"/>
              <a:t>mutaatio</a:t>
            </a:r>
            <a:r>
              <a:rPr lang="fi-FI" sz="2200" dirty="0" smtClean="0"/>
              <a:t> </a:t>
            </a:r>
            <a:r>
              <a:rPr lang="fi-FI" sz="2200" dirty="0"/>
              <a:t>= muutos solun </a:t>
            </a:r>
            <a:r>
              <a:rPr lang="fi-FI" sz="2200" dirty="0" smtClean="0"/>
              <a:t>DNA:ssa </a:t>
            </a:r>
            <a:endParaRPr lang="fi-FI" sz="2200" dirty="0"/>
          </a:p>
          <a:p>
            <a:pPr lvl="1"/>
            <a:r>
              <a:rPr lang="fi-FI" sz="1900" b="1" dirty="0"/>
              <a:t>─ </a:t>
            </a:r>
            <a:r>
              <a:rPr lang="fi-FI" sz="1900" dirty="0"/>
              <a:t>aiheuttajina esim. UV-säteily ja tietyt </a:t>
            </a:r>
            <a:r>
              <a:rPr lang="fi-FI" sz="1900" dirty="0" smtClean="0"/>
              <a:t>kemikaalit (esim. alkoholi)</a:t>
            </a:r>
            <a:endParaRPr lang="fi-FI" sz="1900" dirty="0"/>
          </a:p>
          <a:p>
            <a:pPr lvl="1"/>
            <a:r>
              <a:rPr lang="fi-FI" sz="1900" dirty="0"/>
              <a:t>─ elimistö korjaa suurimman </a:t>
            </a:r>
            <a:r>
              <a:rPr lang="fi-FI" sz="1900" dirty="0" smtClean="0"/>
              <a:t>osan</a:t>
            </a:r>
            <a:endParaRPr lang="fi-FI" sz="1900" dirty="0"/>
          </a:p>
          <a:p>
            <a:pPr lvl="1"/>
            <a:r>
              <a:rPr lang="fi-FI" sz="1900" dirty="0"/>
              <a:t>─ haittaavat geenien normaalia toimintaa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i-FI" sz="1900" dirty="0"/>
              <a:t>jos mutaatio tapahtuu tavallisessa </a:t>
            </a:r>
            <a:r>
              <a:rPr lang="fi-FI" sz="1900" dirty="0" smtClean="0"/>
              <a:t>solussa (esim</a:t>
            </a:r>
            <a:r>
              <a:rPr lang="fi-FI" sz="1900" dirty="0"/>
              <a:t>. </a:t>
            </a:r>
            <a:r>
              <a:rPr lang="fi-FI" sz="1900" dirty="0" smtClean="0"/>
              <a:t>ihosolu), </a:t>
            </a:r>
            <a:br>
              <a:rPr lang="fi-FI" sz="1900" dirty="0" smtClean="0"/>
            </a:br>
            <a:r>
              <a:rPr lang="fi-FI" sz="1900" dirty="0" smtClean="0"/>
              <a:t>voi </a:t>
            </a:r>
            <a:r>
              <a:rPr lang="fi-FI" sz="1900" dirty="0"/>
              <a:t>muodostua paikallisia syöpäkasvaimia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i-FI" sz="1900" dirty="0"/>
              <a:t>jos mutaatio tapahtuu sukusolussa, se voi periytyä jälkeläiselle ja lisätä riskiä sairastua esim. sydän- ja verisuonitauteihin </a:t>
            </a:r>
          </a:p>
          <a:p>
            <a:pPr lvl="1"/>
            <a:r>
              <a:rPr lang="fi-FI" sz="1900" dirty="0"/>
              <a:t>─ voi koskea myös kromosomien </a:t>
            </a:r>
            <a:r>
              <a:rPr lang="fi-FI" sz="1900" dirty="0" smtClean="0"/>
              <a:t>lukumäärää (esim</a:t>
            </a:r>
            <a:r>
              <a:rPr lang="fi-FI" sz="1900" dirty="0"/>
              <a:t>. Downin </a:t>
            </a:r>
            <a:r>
              <a:rPr lang="fi-FI" sz="1900" dirty="0" smtClean="0"/>
              <a:t>syndrooma)</a:t>
            </a:r>
            <a:endParaRPr lang="fi-FI" sz="1900" dirty="0"/>
          </a:p>
          <a:p>
            <a:pPr lvl="1"/>
            <a:endParaRPr lang="fi-FI" sz="1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1" dirty="0" err="1"/>
              <a:t>e</a:t>
            </a:r>
            <a:r>
              <a:rPr lang="fi-FI" sz="2200" b="1" dirty="0" err="1" smtClean="0"/>
              <a:t>pigeneettinen</a:t>
            </a:r>
            <a:r>
              <a:rPr lang="fi-FI" sz="2200" b="1" dirty="0" smtClean="0"/>
              <a:t> </a:t>
            </a:r>
            <a:r>
              <a:rPr lang="fi-FI" sz="2200" b="1" dirty="0"/>
              <a:t>merkki </a:t>
            </a:r>
            <a:r>
              <a:rPr lang="fi-FI" sz="2200" dirty="0"/>
              <a:t>= perimään väliaikaisesti kiinnittyvä, kemiallinen merkki</a:t>
            </a:r>
            <a:endParaRPr lang="fi-FI" sz="2200" b="1" dirty="0"/>
          </a:p>
          <a:p>
            <a:pPr lvl="1"/>
            <a:r>
              <a:rPr lang="fi-FI" sz="1900" b="1" dirty="0"/>
              <a:t>─ </a:t>
            </a:r>
            <a:r>
              <a:rPr lang="fi-FI" sz="1900" dirty="0"/>
              <a:t>aiheutuvat esim. ravinnosta, tupakoinnista ja alkoholin käytöstä</a:t>
            </a:r>
            <a:endParaRPr lang="fi-FI" sz="1900" b="1" dirty="0"/>
          </a:p>
          <a:p>
            <a:pPr lvl="1"/>
            <a:r>
              <a:rPr lang="fi-FI" sz="1900" b="1" dirty="0"/>
              <a:t>─ </a:t>
            </a:r>
            <a:r>
              <a:rPr lang="fi-FI" sz="1900" dirty="0"/>
              <a:t>muuttavat geenien toiminnan säätelyä</a:t>
            </a:r>
          </a:p>
          <a:p>
            <a:pPr lvl="1"/>
            <a:r>
              <a:rPr lang="fi-FI" sz="1900" dirty="0"/>
              <a:t>─ liittyvät joidenkin sairauksien syntyyn ja periytymiseen</a:t>
            </a:r>
          </a:p>
          <a:p>
            <a:pPr lvl="1"/>
            <a:r>
              <a:rPr lang="fi-FI" sz="1900" dirty="0"/>
              <a:t>─ terveelliset elämäntavat vaikuttavat myönteisesti geenien </a:t>
            </a:r>
            <a:r>
              <a:rPr lang="fi-FI" sz="1900" dirty="0" smtClean="0"/>
              <a:t>säätelyyn</a:t>
            </a:r>
            <a:endParaRPr lang="fi-FI" sz="2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108520" y="332656"/>
            <a:ext cx="9468544" cy="144016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 smtClean="0"/>
              <a:t>Mutaatiot ja epigeneettiset merkit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38575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210146"/>
          </a:xfrm>
        </p:spPr>
        <p:txBody>
          <a:bodyPr>
            <a:noAutofit/>
          </a:bodyPr>
          <a:lstStyle/>
          <a:p>
            <a:r>
              <a:rPr lang="fi-FI" b="1" dirty="0"/>
              <a:t>Terveyttä ja toimintakykyä </a:t>
            </a: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/>
              <a:t>tukevat </a:t>
            </a:r>
            <a:r>
              <a:rPr lang="fi-FI" b="1" dirty="0"/>
              <a:t>geenit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96" y="1844824"/>
            <a:ext cx="8399276" cy="4752528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elimistön normaali toiminta perustuu siihen, että solut toimivat geenien ohjeiden mukaan 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 smtClean="0"/>
              <a:t>mahdollistavat</a:t>
            </a:r>
            <a:r>
              <a:rPr lang="fi-FI" dirty="0" smtClean="0"/>
              <a:t> </a:t>
            </a:r>
            <a:r>
              <a:rPr lang="fi-FI" dirty="0"/>
              <a:t>hyvän terveyden ja </a:t>
            </a:r>
            <a:r>
              <a:rPr lang="fi-FI" dirty="0" smtClean="0"/>
              <a:t>toimintakyvyn</a:t>
            </a:r>
          </a:p>
          <a:p>
            <a:pPr lvl="1"/>
            <a:r>
              <a:rPr lang="fi-FI" sz="2300" dirty="0" smtClean="0"/>
              <a:t>ohjaavat esim. </a:t>
            </a:r>
            <a:r>
              <a:rPr lang="fi-FI" sz="2300" dirty="0"/>
              <a:t>aistien ja </a:t>
            </a:r>
            <a:r>
              <a:rPr lang="fi-FI" sz="2300" dirty="0" smtClean="0"/>
              <a:t>energia-aineenvaihdunnan rakentumista</a:t>
            </a:r>
            <a:endParaRPr lang="fi-FI" sz="2300" dirty="0"/>
          </a:p>
          <a:p>
            <a:pPr marL="514350" indent="-514350">
              <a:buFont typeface="+mj-lt"/>
              <a:buAutoNum type="arabicPeriod"/>
            </a:pPr>
            <a:r>
              <a:rPr lang="fi-FI" b="1" dirty="0" smtClean="0"/>
              <a:t>suojaavat</a:t>
            </a:r>
            <a:r>
              <a:rPr lang="fi-FI" dirty="0" smtClean="0"/>
              <a:t> </a:t>
            </a:r>
            <a:r>
              <a:rPr lang="fi-FI" dirty="0"/>
              <a:t>terveyttä ja toimintakykyä </a:t>
            </a:r>
          </a:p>
          <a:p>
            <a:pPr lvl="1"/>
            <a:r>
              <a:rPr lang="fi-FI" sz="2300" dirty="0" smtClean="0"/>
              <a:t>vähentävät </a:t>
            </a:r>
            <a:r>
              <a:rPr lang="fi-FI" sz="2300" dirty="0"/>
              <a:t>vaaraa sairastua moniin </a:t>
            </a:r>
            <a:r>
              <a:rPr lang="fi-FI" sz="2300" dirty="0" smtClean="0"/>
              <a:t>sairauksiin</a:t>
            </a:r>
            <a:r>
              <a:rPr lang="fi-FI" sz="2300" dirty="0"/>
              <a:t> </a:t>
            </a:r>
            <a:r>
              <a:rPr lang="fi-FI" sz="2300" dirty="0" smtClean="0"/>
              <a:t/>
            </a:r>
            <a:br>
              <a:rPr lang="fi-FI" sz="2300" dirty="0" smtClean="0"/>
            </a:br>
            <a:r>
              <a:rPr lang="fi-FI" sz="2300" dirty="0" smtClean="0"/>
              <a:t>(esim.</a:t>
            </a:r>
            <a:r>
              <a:rPr lang="fi-FI" sz="2300" dirty="0"/>
              <a:t> </a:t>
            </a:r>
            <a:r>
              <a:rPr lang="fi-FI" sz="2300" dirty="0" smtClean="0"/>
              <a:t>tartuntataudit, sydän- </a:t>
            </a:r>
            <a:r>
              <a:rPr lang="fi-FI" sz="2300" dirty="0"/>
              <a:t>ja </a:t>
            </a:r>
            <a:r>
              <a:rPr lang="fi-FI" sz="2300" dirty="0" smtClean="0"/>
              <a:t>verisuonisairaudet)</a:t>
            </a:r>
            <a:endParaRPr lang="fi-FI" sz="2300" dirty="0"/>
          </a:p>
          <a:p>
            <a:pPr marL="514350" indent="-514350">
              <a:buFont typeface="+mj-lt"/>
              <a:buAutoNum type="arabicPeriod"/>
            </a:pPr>
            <a:r>
              <a:rPr lang="fi-FI" b="1" dirty="0" smtClean="0"/>
              <a:t>edistävät</a:t>
            </a:r>
            <a:r>
              <a:rPr lang="fi-FI" dirty="0" smtClean="0"/>
              <a:t> </a:t>
            </a:r>
            <a:r>
              <a:rPr lang="fi-FI" dirty="0"/>
              <a:t>terveyttä ja </a:t>
            </a:r>
            <a:r>
              <a:rPr lang="fi-FI" dirty="0" smtClean="0"/>
              <a:t>toimintakykyä</a:t>
            </a:r>
          </a:p>
          <a:p>
            <a:pPr lvl="1"/>
            <a:r>
              <a:rPr lang="fi-FI" sz="2300" dirty="0" smtClean="0"/>
              <a:t>voivat </a:t>
            </a:r>
            <a:r>
              <a:rPr lang="fi-FI" sz="2300" dirty="0"/>
              <a:t>vaikuttaa </a:t>
            </a:r>
            <a:r>
              <a:rPr lang="fi-FI" sz="2300" dirty="0" smtClean="0"/>
              <a:t>esim. </a:t>
            </a:r>
            <a:r>
              <a:rPr lang="fi-FI" sz="2300" dirty="0"/>
              <a:t>hyvän lihasvoiman </a:t>
            </a:r>
            <a:r>
              <a:rPr lang="fi-FI" sz="2300" dirty="0" smtClean="0"/>
              <a:t>tai stressinsietokyvyn </a:t>
            </a:r>
            <a:r>
              <a:rPr lang="fi-FI" sz="2300" dirty="0"/>
              <a:t>rakentumiseen ja kognitiivisten </a:t>
            </a:r>
            <a:r>
              <a:rPr lang="fi-FI" sz="2300" dirty="0" smtClean="0"/>
              <a:t>taitojen (esim. muisti, oppiminen) </a:t>
            </a:r>
            <a:r>
              <a:rPr lang="fi-FI" sz="2300" dirty="0"/>
              <a:t>kehittymiseen</a:t>
            </a:r>
          </a:p>
        </p:txBody>
      </p:sp>
    </p:spTree>
    <p:extLst>
      <p:ext uri="{BB962C8B-B14F-4D97-AF65-F5344CB8AC3E}">
        <p14:creationId xmlns:p14="http://schemas.microsoft.com/office/powerpoint/2010/main" val="265309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>
            <a:noAutofit/>
          </a:bodyPr>
          <a:lstStyle/>
          <a:p>
            <a:r>
              <a:rPr lang="fi-FI" b="1" dirty="0"/>
              <a:t>Perinnölliset ja monitekijäiset sairaudet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04" y="1628800"/>
            <a:ext cx="8229600" cy="5112568"/>
          </a:xfrm>
        </p:spPr>
        <p:txBody>
          <a:bodyPr>
            <a:normAutofit fontScale="77500" lnSpcReduction="20000"/>
          </a:bodyPr>
          <a:lstStyle/>
          <a:p>
            <a:r>
              <a:rPr lang="fi-FI" sz="3400" dirty="0"/>
              <a:t>geeniperimä voi myös </a:t>
            </a:r>
            <a:r>
              <a:rPr lang="fi-FI" sz="3400" b="1" dirty="0"/>
              <a:t>rajoittaa</a:t>
            </a:r>
            <a:r>
              <a:rPr lang="fi-FI" sz="3400" dirty="0"/>
              <a:t> ja </a:t>
            </a:r>
            <a:r>
              <a:rPr lang="fi-FI" sz="3400" b="1" dirty="0"/>
              <a:t>heikentää</a:t>
            </a:r>
            <a:r>
              <a:rPr lang="fi-FI" sz="3400" dirty="0"/>
              <a:t> terveyttä ja toimintakykyä</a:t>
            </a:r>
          </a:p>
          <a:p>
            <a:pPr lvl="1"/>
            <a:r>
              <a:rPr lang="fi-FI" dirty="0" smtClean="0"/>
              <a:t>vaikuttaa esim. </a:t>
            </a:r>
            <a:r>
              <a:rPr lang="fi-FI" dirty="0"/>
              <a:t>alttiuteen sairastua ja taudinkulkuun lähes kaikissa sairauksissa</a:t>
            </a:r>
          </a:p>
          <a:p>
            <a:r>
              <a:rPr lang="fi-FI" sz="3400" b="1" dirty="0"/>
              <a:t>Perinnölliset sairaudet</a:t>
            </a:r>
          </a:p>
          <a:p>
            <a:pPr lvl="1"/>
            <a:r>
              <a:rPr lang="fi-FI" dirty="0"/>
              <a:t>p</a:t>
            </a:r>
            <a:r>
              <a:rPr lang="fi-FI" dirty="0" smtClean="0"/>
              <a:t>erimällä tärkeä </a:t>
            </a:r>
            <a:r>
              <a:rPr lang="fi-FI" dirty="0"/>
              <a:t>osuus synnyssä ja kehittymisessä</a:t>
            </a:r>
          </a:p>
          <a:p>
            <a:pPr lvl="1"/>
            <a:r>
              <a:rPr lang="fi-FI" dirty="0"/>
              <a:t>yksi virheellinen geeni tai geenipari </a:t>
            </a:r>
            <a:r>
              <a:rPr lang="fi-FI" b="1" dirty="0"/>
              <a:t>aiheuttaa</a:t>
            </a:r>
            <a:r>
              <a:rPr lang="fi-FI" dirty="0"/>
              <a:t> sairauden lähes ympäristöolosuhteista riippumatta</a:t>
            </a:r>
          </a:p>
          <a:p>
            <a:pPr lvl="1"/>
            <a:r>
              <a:rPr lang="fi-FI" dirty="0"/>
              <a:t>ilmenevät yleensä aikuisikään mennessä</a:t>
            </a:r>
          </a:p>
          <a:p>
            <a:pPr lvl="1"/>
            <a:r>
              <a:rPr lang="fi-FI" dirty="0" smtClean="0"/>
              <a:t>harvinaisia (esim</a:t>
            </a:r>
            <a:r>
              <a:rPr lang="fi-FI" dirty="0"/>
              <a:t>. </a:t>
            </a:r>
            <a:r>
              <a:rPr lang="fi-FI" dirty="0" err="1" smtClean="0"/>
              <a:t>AGU-tauti</a:t>
            </a:r>
            <a:r>
              <a:rPr lang="fi-FI" dirty="0" smtClean="0"/>
              <a:t>)</a:t>
            </a:r>
            <a:endParaRPr lang="fi-FI" dirty="0"/>
          </a:p>
          <a:p>
            <a:r>
              <a:rPr lang="fi-FI" sz="3400" b="1" dirty="0"/>
              <a:t>Monitekijäiset sairaudet</a:t>
            </a:r>
          </a:p>
          <a:p>
            <a:pPr lvl="1"/>
            <a:r>
              <a:rPr lang="fi-FI" dirty="0"/>
              <a:t>perimä </a:t>
            </a:r>
            <a:r>
              <a:rPr lang="fi-FI" b="1" dirty="0"/>
              <a:t>altistaa</a:t>
            </a:r>
            <a:r>
              <a:rPr lang="fi-FI" dirty="0"/>
              <a:t> sairauksille</a:t>
            </a:r>
          </a:p>
          <a:p>
            <a:pPr lvl="1"/>
            <a:r>
              <a:rPr lang="fi-FI" dirty="0"/>
              <a:t>geenit, ympäristötekijät ja elämäntavat vaikuttavat sairauksien syntyyn ja kehittymiseen yhdessä</a:t>
            </a:r>
          </a:p>
          <a:p>
            <a:pPr lvl="1"/>
            <a:r>
              <a:rPr lang="fi-FI" dirty="0"/>
              <a:t>kehittyvät hitaasti ja ilmenevät keski-iässä ja vanhuudessa</a:t>
            </a:r>
          </a:p>
          <a:p>
            <a:pPr lvl="1"/>
            <a:r>
              <a:rPr lang="fi-FI" dirty="0"/>
              <a:t>väestössä suhteellisen </a:t>
            </a:r>
            <a:r>
              <a:rPr lang="fi-FI" dirty="0" smtClean="0"/>
              <a:t>yleisiä (esim</a:t>
            </a:r>
            <a:r>
              <a:rPr lang="fi-FI" dirty="0"/>
              <a:t>. sydän- ja </a:t>
            </a:r>
            <a:r>
              <a:rPr lang="fi-FI" dirty="0" smtClean="0"/>
              <a:t>verisuonitaudit)</a:t>
            </a:r>
            <a:endParaRPr lang="fi-FI" dirty="0"/>
          </a:p>
          <a:p>
            <a:pPr lvl="1"/>
            <a:endParaRPr lang="fi-FI" dirty="0"/>
          </a:p>
          <a:p>
            <a:pPr lvl="2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9019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Sosiaalinen perimä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perheessä, koulussa ja yhteiskunnassa vallitsevat arvot, asenteet, kokemukset ja käyttäytymismallit sekä monenlaiset elämässä selviytymiseen liittyvät tiedot, taidot ja tavat </a:t>
            </a:r>
          </a:p>
          <a:p>
            <a:r>
              <a:rPr lang="fi-FI" dirty="0" smtClean="0"/>
              <a:t>siirtyy </a:t>
            </a:r>
            <a:r>
              <a:rPr lang="fi-FI" dirty="0"/>
              <a:t>sukupolvelta toiselle sosiaalisissa vuorovaikutussuhteissa</a:t>
            </a:r>
          </a:p>
          <a:p>
            <a:r>
              <a:rPr lang="fi-FI" dirty="0" smtClean="0"/>
              <a:t>voi </a:t>
            </a:r>
            <a:r>
              <a:rPr lang="fi-FI" dirty="0"/>
              <a:t>olla terveyden kannalta </a:t>
            </a:r>
            <a:r>
              <a:rPr lang="fi-FI" b="1" dirty="0"/>
              <a:t>myönteistä</a:t>
            </a:r>
            <a:r>
              <a:rPr lang="fi-FI" dirty="0"/>
              <a:t> tai </a:t>
            </a:r>
            <a:r>
              <a:rPr lang="fi-FI" b="1" dirty="0"/>
              <a:t>kielteistä</a:t>
            </a:r>
          </a:p>
          <a:p>
            <a:pPr lvl="1"/>
            <a:r>
              <a:rPr lang="fi-FI" sz="2700" dirty="0"/>
              <a:t>parhaimmillaan vahvistaa yksilön voimavaroja ja näkyy esim. terveellisten elämäntapojen omaksumisena vanhemmilta tai isovanhemmilta</a:t>
            </a:r>
          </a:p>
          <a:p>
            <a:pPr lvl="1"/>
            <a:r>
              <a:rPr lang="fi-FI" sz="2700" dirty="0"/>
              <a:t>voi vaarantaa terveyden ja näkyä esim. päihteiden käytön siirtymisenä vanhemmilta jälkipolville  </a:t>
            </a:r>
            <a:endParaRPr lang="fi-FI" sz="2700" dirty="0" smtClean="0"/>
          </a:p>
          <a:p>
            <a:pPr lvl="1"/>
            <a:r>
              <a:rPr lang="fi-FI" sz="2700" dirty="0" smtClean="0"/>
              <a:t>Myös köyhyys voi </a:t>
            </a:r>
            <a:r>
              <a:rPr lang="fi-FI" sz="2700" dirty="0" err="1" smtClean="0"/>
              <a:t>periintyä</a:t>
            </a:r>
            <a:endParaRPr lang="fi-FI" sz="2700" dirty="0"/>
          </a:p>
        </p:txBody>
      </p:sp>
    </p:spTree>
    <p:extLst>
      <p:ext uri="{BB962C8B-B14F-4D97-AF65-F5344CB8AC3E}">
        <p14:creationId xmlns:p14="http://schemas.microsoft.com/office/powerpoint/2010/main" val="4159332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/>
          <a:lstStyle/>
          <a:p>
            <a:r>
              <a:rPr lang="fi-FI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Sosiaalinen</a:t>
            </a:r>
            <a:r>
              <a:rPr lang="fi-FI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perintö</a:t>
            </a:r>
            <a:endParaRPr lang="fi-FI" sz="3600" dirty="0">
              <a:solidFill>
                <a:srgbClr val="008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95801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i-FI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fi-FI" sz="2800" b="1" dirty="0" smtClean="0">
                <a:latin typeface="Times New Roman" pitchFamily="18" charset="0"/>
                <a:cs typeface="Times New Roman" pitchFamily="18" charset="0"/>
              </a:rPr>
              <a:t>Vaikuttavia tekijöitä</a:t>
            </a:r>
          </a:p>
          <a:p>
            <a:pPr lvl="1"/>
            <a:r>
              <a:rPr lang="fi-FI" dirty="0" smtClean="0">
                <a:latin typeface="Times New Roman" pitchFamily="18" charset="0"/>
                <a:cs typeface="Times New Roman" pitchFamily="18" charset="0"/>
              </a:rPr>
              <a:t>vanhempien sosiaalinen asema </a:t>
            </a:r>
          </a:p>
          <a:p>
            <a:pPr lvl="2">
              <a:buNone/>
            </a:pPr>
            <a:r>
              <a:rPr lang="fi-FI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koulutus</a:t>
            </a:r>
          </a:p>
          <a:p>
            <a:pPr lvl="2">
              <a:buNone/>
            </a:pPr>
            <a:r>
              <a:rPr lang="fi-FI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* </a:t>
            </a:r>
            <a:r>
              <a:rPr lang="fi-FI" sz="28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t</a:t>
            </a: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yöllisyys</a:t>
            </a:r>
          </a:p>
          <a:p>
            <a:pPr lvl="2">
              <a:buNone/>
            </a:pPr>
            <a:r>
              <a:rPr lang="fi-FI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terveystila</a:t>
            </a:r>
          </a:p>
          <a:p>
            <a:pPr lvl="2">
              <a:buNone/>
            </a:pPr>
            <a:r>
              <a:rPr lang="fi-FI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suhde päihteisiin</a:t>
            </a:r>
          </a:p>
          <a:p>
            <a:pPr lvl="1"/>
            <a:r>
              <a:rPr lang="fi-FI" dirty="0" smtClean="0">
                <a:latin typeface="Times New Roman" pitchFamily="18" charset="0"/>
                <a:cs typeface="Times New Roman" pitchFamily="18" charset="0"/>
              </a:rPr>
              <a:t>historialliset tekijät</a:t>
            </a:r>
          </a:p>
          <a:p>
            <a:pPr lvl="2">
              <a:buNone/>
            </a:pPr>
            <a:r>
              <a:rPr lang="fi-FI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sota / rauha</a:t>
            </a:r>
          </a:p>
          <a:p>
            <a:pPr lvl="2">
              <a:buNone/>
            </a:pPr>
            <a:r>
              <a:rPr lang="fi-FI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kulttuuri</a:t>
            </a:r>
          </a:p>
          <a:p>
            <a:pPr>
              <a:buNone/>
            </a:pPr>
            <a:r>
              <a:rPr lang="fi-FI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Voidaan vaikuttaa yhteiskuntapolitiikalla</a:t>
            </a:r>
          </a:p>
          <a:p>
            <a:endParaRPr lang="fi-FI" dirty="0"/>
          </a:p>
        </p:txBody>
      </p:sp>
      <p:pic>
        <p:nvPicPr>
          <p:cNvPr id="4" name="Kuva 4" descr="kynä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8384" y="116632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FBDD55-0C79-4A9A-A6CF-554C8D1FB8E0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783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fi-FI" b="1" dirty="0"/>
              <a:t>Sosiaalinen pääoma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949"/>
            <a:ext cx="8435280" cy="4744347"/>
          </a:xfrm>
        </p:spPr>
        <p:txBody>
          <a:bodyPr>
            <a:normAutofit fontScale="62500" lnSpcReduction="20000"/>
          </a:bodyPr>
          <a:lstStyle/>
          <a:p>
            <a:r>
              <a:rPr lang="fi-FI" sz="3500" dirty="0"/>
              <a:t>kuvaa ihmisten tai </a:t>
            </a:r>
            <a:r>
              <a:rPr lang="fi-FI" sz="3500" dirty="0" smtClean="0"/>
              <a:t>yhteisöjen</a:t>
            </a:r>
            <a:r>
              <a:rPr lang="fi-FI" sz="3500" dirty="0"/>
              <a:t> </a:t>
            </a:r>
            <a:r>
              <a:rPr lang="fi-FI" sz="3500" dirty="0" smtClean="0"/>
              <a:t>(esim. perhe) </a:t>
            </a:r>
            <a:r>
              <a:rPr lang="fi-FI" sz="3500" dirty="0"/>
              <a:t>välisiä sosiaalisia suhteita ja niissä syntyvää vuorovaikutusta, luottamusta ja </a:t>
            </a:r>
            <a:r>
              <a:rPr lang="fi-FI" sz="3500" b="1" dirty="0"/>
              <a:t>yhteisöllisyyttä</a:t>
            </a:r>
          </a:p>
          <a:p>
            <a:r>
              <a:rPr lang="fi-FI" sz="3500" dirty="0"/>
              <a:t>yksilö </a:t>
            </a:r>
            <a:r>
              <a:rPr lang="fi-FI" sz="3500" b="1" dirty="0"/>
              <a:t>perii </a:t>
            </a:r>
            <a:r>
              <a:rPr lang="fi-FI" sz="3500" dirty="0"/>
              <a:t>sosiaalista pääomaa vanhemmiltaan</a:t>
            </a:r>
          </a:p>
          <a:p>
            <a:pPr lvl="1"/>
            <a:r>
              <a:rPr lang="fi-FI" sz="3100" dirty="0"/>
              <a:t>esim. perheen sosiaaliset suhteet voivat vaikuttaa sosiaalisten taitojen ja suhteiden kehitykseen koko elämän ajan </a:t>
            </a:r>
          </a:p>
          <a:p>
            <a:r>
              <a:rPr lang="fi-FI" sz="3500" dirty="0"/>
              <a:t>yksilö myös </a:t>
            </a:r>
            <a:r>
              <a:rPr lang="fi-FI" sz="3500" b="1" dirty="0"/>
              <a:t>omaksuu</a:t>
            </a:r>
            <a:r>
              <a:rPr lang="fi-FI" sz="3500" dirty="0"/>
              <a:t> sosiaalista pääomaa esim. päiväkodissa ja koulussa </a:t>
            </a:r>
          </a:p>
          <a:p>
            <a:pPr lvl="1"/>
            <a:r>
              <a:rPr lang="fi-FI" sz="3100" dirty="0"/>
              <a:t>jos kasvuympäristössä </a:t>
            </a:r>
            <a:r>
              <a:rPr lang="fi-FI" sz="3100" dirty="0" smtClean="0"/>
              <a:t>riittävästi </a:t>
            </a:r>
            <a:r>
              <a:rPr lang="fi-FI" sz="3100" dirty="0"/>
              <a:t>tukea ja luottamusta, halu toimia yhdessä ja yhteisön hyväksi vahvistuu ja yksilölle muodostuu lisää sosiaalista pääomaa </a:t>
            </a:r>
          </a:p>
          <a:p>
            <a:pPr lvl="1"/>
            <a:r>
              <a:rPr lang="fi-FI" sz="3100" dirty="0"/>
              <a:t>yksilön sosiaalinen pääoma </a:t>
            </a:r>
            <a:r>
              <a:rPr lang="fi-FI" sz="3100" b="1" dirty="0"/>
              <a:t>karttuu</a:t>
            </a:r>
            <a:r>
              <a:rPr lang="fi-FI" sz="3100" dirty="0"/>
              <a:t> koko elämän ajan</a:t>
            </a:r>
          </a:p>
          <a:p>
            <a:pPr marL="457200" lvl="1" indent="0">
              <a:buNone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9216118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1152</TotalTime>
  <Words>745</Words>
  <Application>Microsoft Office PowerPoint</Application>
  <PresentationFormat>Näytössä katseltava diaesitys (4:3)</PresentationFormat>
  <Paragraphs>99</Paragraphs>
  <Slides>12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12</vt:i4>
      </vt:variant>
    </vt:vector>
  </HeadingPairs>
  <TitlesOfParts>
    <vt:vector size="20" baseType="lpstr">
      <vt:lpstr>Arial</vt:lpstr>
      <vt:lpstr>Calibri</vt:lpstr>
      <vt:lpstr>Times New Roman</vt:lpstr>
      <vt:lpstr>Tw Cen MT</vt:lpstr>
      <vt:lpstr>Wingdings</vt:lpstr>
      <vt:lpstr>Wingdings 3</vt:lpstr>
      <vt:lpstr>Pisara</vt:lpstr>
      <vt:lpstr>Office-teema</vt:lpstr>
      <vt:lpstr>Terve 2: Ihminen, ympäristö ja terveys</vt:lpstr>
      <vt:lpstr>Terveyden geneettinen perusta   </vt:lpstr>
      <vt:lpstr>PowerPoint-esitys</vt:lpstr>
      <vt:lpstr>PowerPoint-esitys</vt:lpstr>
      <vt:lpstr>Terveyttä ja toimintakykyä  tukevat geenit </vt:lpstr>
      <vt:lpstr>Perinnölliset ja monitekijäiset sairaudet</vt:lpstr>
      <vt:lpstr>Sosiaalinen perimä </vt:lpstr>
      <vt:lpstr>Sosiaalinen perintö</vt:lpstr>
      <vt:lpstr>Sosiaalinen pääoma (1/2)</vt:lpstr>
      <vt:lpstr>Sosiaalinen pääoma (2/2)</vt:lpstr>
      <vt:lpstr>Sosiaalisen perimän ja pääoman terveysvaikutukset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Vuojärvi Kirsi</cp:lastModifiedBy>
  <cp:revision>86</cp:revision>
  <dcterms:created xsi:type="dcterms:W3CDTF">2017-06-12T08:33:39Z</dcterms:created>
  <dcterms:modified xsi:type="dcterms:W3CDTF">2021-01-11T11:12:01Z</dcterms:modified>
</cp:coreProperties>
</file>