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FBD60-DD4D-4629-BCFF-F3A9CAC52E3D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3155-D6AD-4248-A704-D9EC9A4C677A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4. Aineiden ominaisuudet ja kemialliset sidokset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Alkuaineet</a:t>
            </a:r>
          </a:p>
          <a:p>
            <a:r>
              <a:rPr lang="fi-FI" dirty="0" smtClean="0"/>
              <a:t>Yhdisteet</a:t>
            </a:r>
          </a:p>
          <a:p>
            <a:r>
              <a:rPr lang="fi-FI" dirty="0" smtClean="0"/>
              <a:t>Molekyylien väliset sidokset ja aineiden ominaisuudet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4.2 Yhdisteet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3600" b="1" dirty="0" smtClean="0"/>
              <a:t>Ioniyhdisteet</a:t>
            </a:r>
            <a:r>
              <a:rPr lang="fi-FI" dirty="0" smtClean="0"/>
              <a:t> eli suolat ovat muodostuneet positiivisista ioneista (kationit) ja negatiivisista ioneista (anioneista)</a:t>
            </a:r>
          </a:p>
          <a:p>
            <a:r>
              <a:rPr lang="fi-FI" dirty="0" smtClean="0"/>
              <a:t>Ionien välistä sähköistä vetovoimaa sanotaan </a:t>
            </a:r>
            <a:r>
              <a:rPr lang="fi-FI" b="1" dirty="0" smtClean="0"/>
              <a:t>ionisidokseksi. </a:t>
            </a:r>
            <a:r>
              <a:rPr lang="fi-FI" dirty="0" smtClean="0"/>
              <a:t>Se on hyvin vahva kemiallinen sidos</a:t>
            </a:r>
          </a:p>
          <a:p>
            <a:r>
              <a:rPr lang="fi-FI" dirty="0" smtClean="0"/>
              <a:t>Kiinteässä olomuodossa positiiviset ja negatiiviset ionit muodostavat </a:t>
            </a:r>
            <a:r>
              <a:rPr lang="fi-FI" b="1" dirty="0" smtClean="0"/>
              <a:t>ionihilan</a:t>
            </a:r>
          </a:p>
          <a:p>
            <a:r>
              <a:rPr lang="fi-FI" dirty="0" smtClean="0"/>
              <a:t>Usein positiiviset ionit ovat muodostuneet metallista ja negatiiviset ionit epämetalleista</a:t>
            </a:r>
          </a:p>
          <a:p>
            <a:pPr>
              <a:buNone/>
            </a:pPr>
            <a:r>
              <a:rPr lang="fi-FI" dirty="0" smtClean="0"/>
              <a:t>	Esim. Mg</a:t>
            </a:r>
            <a:r>
              <a:rPr lang="fi-FI" baseline="30000" dirty="0" smtClean="0"/>
              <a:t>2+</a:t>
            </a:r>
            <a:r>
              <a:rPr lang="fi-FI" dirty="0" smtClean="0"/>
              <a:t> + 2 Cl</a:t>
            </a:r>
            <a:r>
              <a:rPr lang="fi-FI" baseline="30000" dirty="0" smtClean="0"/>
              <a:t>-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MgCl</a:t>
            </a:r>
            <a:r>
              <a:rPr lang="fi-FI" baseline="-25000" dirty="0" smtClean="0">
                <a:sym typeface="Wingdings" pitchFamily="2" charset="2"/>
              </a:rPr>
              <a:t>2</a:t>
            </a:r>
            <a:r>
              <a:rPr lang="fi-FI" dirty="0" smtClean="0">
                <a:sym typeface="Wingdings" pitchFamily="2" charset="2"/>
              </a:rPr>
              <a:t>  magnesiumkloridi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Ioniyhdisteet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i-FI" dirty="0" smtClean="0"/>
              <a:t>Ioniyhdisteet ovat usein kovia ja sulamispisteet ovat korkeita, koska ionisidos on vahva sidos</a:t>
            </a:r>
          </a:p>
          <a:p>
            <a:pPr lvl="0"/>
            <a:r>
              <a:rPr lang="fi-FI" dirty="0" smtClean="0"/>
              <a:t>Kiinteänä ioniyhdisteet eivät johda sähköä (ionit eivät pääse liikkumaan)</a:t>
            </a:r>
          </a:p>
          <a:p>
            <a:pPr lvl="0"/>
            <a:r>
              <a:rPr lang="fi-FI" dirty="0" smtClean="0"/>
              <a:t>Sulana ja veteen liuenneena ionit kuljettavat sähköä (elektrolyyttejä)</a:t>
            </a:r>
          </a:p>
          <a:p>
            <a:r>
              <a:rPr lang="fi-FI" dirty="0" smtClean="0"/>
              <a:t>Ioniyhdisteet hajoavat iskusta (samanmerkkiset ionit joutuvat vierekkäin ja hylkivät toisiaan)</a:t>
            </a: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Ioniyhdisteet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Na</a:t>
            </a:r>
            <a:r>
              <a:rPr lang="fi-FI" baseline="30000" dirty="0" smtClean="0"/>
              <a:t>+</a:t>
            </a:r>
            <a:r>
              <a:rPr lang="fi-FI" dirty="0" smtClean="0"/>
              <a:t> + Cl</a:t>
            </a:r>
            <a:r>
              <a:rPr lang="fi-FI" baseline="30000" dirty="0" smtClean="0"/>
              <a:t>-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err="1" smtClean="0">
                <a:sym typeface="Wingdings" pitchFamily="2" charset="2"/>
              </a:rPr>
              <a:t>NaCl</a:t>
            </a:r>
            <a:r>
              <a:rPr lang="fi-FI" dirty="0" smtClean="0">
                <a:sym typeface="Wingdings" pitchFamily="2" charset="2"/>
              </a:rPr>
              <a:t>		natriumkloridi</a:t>
            </a:r>
          </a:p>
          <a:p>
            <a:r>
              <a:rPr lang="fi-FI" dirty="0" smtClean="0">
                <a:sym typeface="Wingdings" pitchFamily="2" charset="2"/>
              </a:rPr>
              <a:t>Al</a:t>
            </a:r>
            <a:r>
              <a:rPr lang="fi-FI" baseline="30000" dirty="0" smtClean="0">
                <a:sym typeface="Wingdings" pitchFamily="2" charset="2"/>
              </a:rPr>
              <a:t>3+</a:t>
            </a:r>
            <a:r>
              <a:rPr lang="fi-FI" dirty="0" smtClean="0">
                <a:sym typeface="Wingdings" pitchFamily="2" charset="2"/>
              </a:rPr>
              <a:t> + 3</a:t>
            </a:r>
            <a:r>
              <a:rPr lang="fi-FI" dirty="0" smtClean="0"/>
              <a:t>Cl</a:t>
            </a:r>
            <a:r>
              <a:rPr lang="fi-FI" baseline="30000" dirty="0" smtClean="0"/>
              <a:t>-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AlCl</a:t>
            </a:r>
            <a:r>
              <a:rPr lang="fi-FI" baseline="-25000" dirty="0" smtClean="0">
                <a:sym typeface="Wingdings" pitchFamily="2" charset="2"/>
              </a:rPr>
              <a:t>3 	</a:t>
            </a:r>
            <a:r>
              <a:rPr lang="fi-FI" dirty="0" smtClean="0">
                <a:sym typeface="Wingdings" pitchFamily="2" charset="2"/>
              </a:rPr>
              <a:t> 	alumiinikloridi</a:t>
            </a:r>
          </a:p>
          <a:p>
            <a:r>
              <a:rPr lang="fi-FI" dirty="0" smtClean="0"/>
              <a:t>2</a:t>
            </a:r>
            <a:r>
              <a:rPr lang="fi-FI" dirty="0" smtClean="0">
                <a:sym typeface="Wingdings" pitchFamily="2" charset="2"/>
              </a:rPr>
              <a:t> Al</a:t>
            </a:r>
            <a:r>
              <a:rPr lang="fi-FI" baseline="30000" dirty="0" smtClean="0">
                <a:sym typeface="Wingdings" pitchFamily="2" charset="2"/>
              </a:rPr>
              <a:t>3+</a:t>
            </a:r>
            <a:r>
              <a:rPr lang="fi-FI" dirty="0" smtClean="0">
                <a:sym typeface="Wingdings" pitchFamily="2" charset="2"/>
              </a:rPr>
              <a:t> + 3O</a:t>
            </a:r>
            <a:r>
              <a:rPr lang="fi-FI" baseline="30000" dirty="0" smtClean="0">
                <a:sym typeface="Wingdings" pitchFamily="2" charset="2"/>
              </a:rPr>
              <a:t>2-</a:t>
            </a:r>
            <a:r>
              <a:rPr lang="fi-FI" dirty="0" smtClean="0">
                <a:sym typeface="Wingdings" pitchFamily="2" charset="2"/>
              </a:rPr>
              <a:t>  Al</a:t>
            </a:r>
            <a:r>
              <a:rPr lang="fi-FI" baseline="-25000" dirty="0" smtClean="0">
                <a:sym typeface="Wingdings" pitchFamily="2" charset="2"/>
              </a:rPr>
              <a:t>2</a:t>
            </a:r>
            <a:r>
              <a:rPr lang="fi-FI" dirty="0" smtClean="0">
                <a:sym typeface="Wingdings" pitchFamily="2" charset="2"/>
              </a:rPr>
              <a:t>O</a:t>
            </a:r>
            <a:r>
              <a:rPr lang="fi-FI" baseline="-25000" dirty="0" smtClean="0">
                <a:sym typeface="Wingdings" pitchFamily="2" charset="2"/>
              </a:rPr>
              <a:t>3</a:t>
            </a:r>
            <a:r>
              <a:rPr lang="fi-FI" dirty="0" smtClean="0">
                <a:sym typeface="Wingdings" pitchFamily="2" charset="2"/>
              </a:rPr>
              <a:t>	alumiinioksidi</a:t>
            </a:r>
          </a:p>
          <a:p>
            <a:r>
              <a:rPr lang="fi-FI" dirty="0" smtClean="0">
                <a:sym typeface="Wingdings" pitchFamily="2" charset="2"/>
              </a:rPr>
              <a:t>Ca</a:t>
            </a:r>
            <a:r>
              <a:rPr lang="fi-FI" baseline="30000" dirty="0" smtClean="0">
                <a:sym typeface="Wingdings" pitchFamily="2" charset="2"/>
              </a:rPr>
              <a:t>2+</a:t>
            </a:r>
            <a:r>
              <a:rPr lang="fi-FI" dirty="0" smtClean="0">
                <a:sym typeface="Wingdings" pitchFamily="2" charset="2"/>
              </a:rPr>
              <a:t> + 2NO</a:t>
            </a:r>
            <a:r>
              <a:rPr lang="fi-FI" baseline="-25000" dirty="0" smtClean="0">
                <a:sym typeface="Wingdings" pitchFamily="2" charset="2"/>
              </a:rPr>
              <a:t>3</a:t>
            </a:r>
            <a:r>
              <a:rPr lang="fi-FI" baseline="30000" dirty="0" smtClean="0">
                <a:sym typeface="Wingdings" pitchFamily="2" charset="2"/>
              </a:rPr>
              <a:t>-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Ca</a:t>
            </a:r>
            <a:r>
              <a:rPr lang="fi-FI" dirty="0" smtClean="0">
                <a:sym typeface="Wingdings" pitchFamily="2" charset="2"/>
              </a:rPr>
              <a:t>(NO</a:t>
            </a:r>
            <a:r>
              <a:rPr lang="fi-FI" baseline="-25000" dirty="0" smtClean="0">
                <a:sym typeface="Wingdings" pitchFamily="2" charset="2"/>
              </a:rPr>
              <a:t>3</a:t>
            </a:r>
            <a:r>
              <a:rPr lang="fi-FI" dirty="0" smtClean="0">
                <a:sym typeface="Wingdings" pitchFamily="2" charset="2"/>
              </a:rPr>
              <a:t>)</a:t>
            </a:r>
            <a:r>
              <a:rPr lang="fi-FI" baseline="-25000" dirty="0" smtClean="0">
                <a:sym typeface="Wingdings" pitchFamily="2" charset="2"/>
              </a:rPr>
              <a:t>2</a:t>
            </a:r>
            <a:r>
              <a:rPr lang="fi-FI" dirty="0" smtClean="0">
                <a:sym typeface="Wingdings" pitchFamily="2" charset="2"/>
              </a:rPr>
              <a:t>	kalsiumnitraatti</a:t>
            </a:r>
          </a:p>
          <a:p>
            <a:r>
              <a:rPr lang="fi-FI" dirty="0" smtClean="0">
                <a:sym typeface="Wingdings" pitchFamily="2" charset="2"/>
              </a:rPr>
              <a:t>Pb</a:t>
            </a:r>
            <a:r>
              <a:rPr lang="fi-FI" baseline="30000" dirty="0" smtClean="0">
                <a:sym typeface="Wingdings" pitchFamily="2" charset="2"/>
              </a:rPr>
              <a:t>2+</a:t>
            </a:r>
            <a:r>
              <a:rPr lang="fi-FI" dirty="0" smtClean="0">
                <a:sym typeface="Wingdings" pitchFamily="2" charset="2"/>
              </a:rPr>
              <a:t> + O</a:t>
            </a:r>
            <a:r>
              <a:rPr lang="fi-FI" baseline="30000" dirty="0" smtClean="0">
                <a:sym typeface="Wingdings" pitchFamily="2" charset="2"/>
              </a:rPr>
              <a:t>2-</a:t>
            </a:r>
            <a:r>
              <a:rPr lang="fi-FI" dirty="0" smtClean="0">
                <a:sym typeface="Wingdings" pitchFamily="2" charset="2"/>
              </a:rPr>
              <a:t>  </a:t>
            </a:r>
            <a:r>
              <a:rPr lang="fi-FI" dirty="0" err="1" smtClean="0">
                <a:sym typeface="Wingdings" pitchFamily="2" charset="2"/>
              </a:rPr>
              <a:t>PbO</a:t>
            </a:r>
            <a:r>
              <a:rPr lang="fi-FI" dirty="0" smtClean="0">
                <a:sym typeface="Wingdings" pitchFamily="2" charset="2"/>
              </a:rPr>
              <a:t>		lyijy(II)oksidi</a:t>
            </a:r>
          </a:p>
          <a:p>
            <a:r>
              <a:rPr lang="fi-FI" dirty="0" smtClean="0">
                <a:sym typeface="Wingdings" pitchFamily="2" charset="2"/>
              </a:rPr>
              <a:t>Pb</a:t>
            </a:r>
            <a:r>
              <a:rPr lang="fi-FI" baseline="30000" dirty="0" smtClean="0">
                <a:sym typeface="Wingdings" pitchFamily="2" charset="2"/>
              </a:rPr>
              <a:t>4+</a:t>
            </a:r>
            <a:r>
              <a:rPr lang="fi-FI" dirty="0" smtClean="0">
                <a:sym typeface="Wingdings" pitchFamily="2" charset="2"/>
              </a:rPr>
              <a:t> + 2O</a:t>
            </a:r>
            <a:r>
              <a:rPr lang="fi-FI" baseline="30000" dirty="0" smtClean="0">
                <a:sym typeface="Wingdings" pitchFamily="2" charset="2"/>
              </a:rPr>
              <a:t>2-</a:t>
            </a:r>
            <a:r>
              <a:rPr lang="fi-FI" dirty="0" smtClean="0">
                <a:sym typeface="Wingdings" pitchFamily="2" charset="2"/>
              </a:rPr>
              <a:t>  PbO</a:t>
            </a:r>
            <a:r>
              <a:rPr lang="fi-FI" baseline="-25000" dirty="0" smtClean="0">
                <a:sym typeface="Wingdings" pitchFamily="2" charset="2"/>
              </a:rPr>
              <a:t>2</a:t>
            </a:r>
            <a:r>
              <a:rPr lang="fi-FI" dirty="0" smtClean="0">
                <a:sym typeface="Wingdings" pitchFamily="2" charset="2"/>
              </a:rPr>
              <a:t>		lyijy(IV)oksidi</a:t>
            </a:r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Molekyyliyhdisteet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Molekyyliyhdisteessä</a:t>
            </a:r>
            <a:r>
              <a:rPr lang="fi-FI" dirty="0" smtClean="0"/>
              <a:t> kahden tai useamman epämetallin atomit ovat liittyneet yhteen </a:t>
            </a:r>
            <a:r>
              <a:rPr lang="fi-FI" dirty="0" err="1" smtClean="0"/>
              <a:t>kovalenttisin</a:t>
            </a:r>
            <a:r>
              <a:rPr lang="fi-FI" dirty="0" smtClean="0"/>
              <a:t> sidoksin</a:t>
            </a:r>
          </a:p>
          <a:p>
            <a:pPr marL="0" indent="0">
              <a:buNone/>
            </a:pPr>
            <a:r>
              <a:rPr lang="fi-FI" dirty="0" smtClean="0"/>
              <a:t>	Esim. metaanin muodostuminen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3889726"/>
            <a:ext cx="4425219" cy="1584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Molekyyliyhdisteiden poolisuus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Elektronegatiivisuus</a:t>
            </a:r>
            <a:r>
              <a:rPr lang="fi-FI" dirty="0" smtClean="0"/>
              <a:t>: atomin kyky vetää sidoselektroneja puoleensa. Mitä suurempi arvo, sitä voimakkaammin vetää elektroneja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3251922"/>
            <a:ext cx="6732240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4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Molekyyliyhdisteiden poolisuus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Jos epämetalliatomien </a:t>
            </a:r>
            <a:r>
              <a:rPr lang="fi-FI" dirty="0" err="1" smtClean="0"/>
              <a:t>elektronegatiivisuusarvot</a:t>
            </a:r>
            <a:r>
              <a:rPr lang="fi-FI" dirty="0" smtClean="0"/>
              <a:t> ovat erilaiset, atomien välinen sidos on poolinen.</a:t>
            </a:r>
          </a:p>
          <a:p>
            <a:r>
              <a:rPr lang="fi-FI" dirty="0" smtClean="0"/>
              <a:t>Mitä suurempi ero on, sitä poolisempi  on sidos</a:t>
            </a:r>
          </a:p>
          <a:p>
            <a:r>
              <a:rPr lang="fi-FI" dirty="0" smtClean="0"/>
              <a:t>Sidoselektronit liikkuvat lähempänä atomia, jolla on suurempi </a:t>
            </a:r>
            <a:r>
              <a:rPr lang="fi-FI" dirty="0" err="1" smtClean="0"/>
              <a:t>elektronegatiivisuusarvo</a:t>
            </a:r>
            <a:r>
              <a:rPr lang="fi-FI" dirty="0" smtClean="0"/>
              <a:t>, atomi saa negatiivisen osittaisvarauksen</a:t>
            </a:r>
          </a:p>
          <a:p>
            <a:r>
              <a:rPr lang="fi-FI" dirty="0" smtClean="0"/>
              <a:t>Atomi, jolle on pienempi arvo saa positiivisen osittaisvarauksen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018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345"/>
            <a:ext cx="9144000" cy="640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81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Molekyyliyhdisteiden poolisuus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molekyylissä on ”positiivinen ja negatiivinen pää”, se on poolinen molekyyli (pysyvä </a:t>
            </a:r>
            <a:r>
              <a:rPr lang="fi-FI" dirty="0" err="1" smtClean="0"/>
              <a:t>dipoli</a:t>
            </a:r>
            <a:r>
              <a:rPr lang="fi-FI" dirty="0" smtClean="0"/>
              <a:t>)</a:t>
            </a:r>
          </a:p>
          <a:p>
            <a:r>
              <a:rPr lang="fi-FI" dirty="0" smtClean="0"/>
              <a:t>Jos osittaisvaraukset kumoutuvat molekyylin muodon takia, molekyyli on pooliton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755576" y="4509120"/>
            <a:ext cx="727280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b="1" dirty="0" smtClean="0"/>
              <a:t>Poolisia sidoksia + epäsymmetrinen muoto </a:t>
            </a:r>
            <a:r>
              <a:rPr lang="fi-FI" sz="2000" b="1" dirty="0" smtClean="0">
                <a:sym typeface="Wingdings" panose="05000000000000000000" pitchFamily="2" charset="2"/>
              </a:rPr>
              <a:t> poolinen molekyyli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xmlns="" val="6528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Molekyyliyhdisteiden poolisuus</a:t>
            </a:r>
            <a:endParaRPr lang="fi-FI" dirty="0"/>
          </a:p>
        </p:txBody>
      </p:sp>
      <p:pic>
        <p:nvPicPr>
          <p:cNvPr id="4" name="Sisällön paikkamerkki 3" descr="molekyylin_poolisuu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00808"/>
            <a:ext cx="3514737" cy="1752632"/>
          </a:xfrm>
        </p:spPr>
      </p:pic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Vesi (H</a:t>
            </a:r>
            <a:r>
              <a:rPr lang="fi-FI" baseline="-25000" dirty="0" smtClean="0"/>
              <a:t>2</a:t>
            </a:r>
            <a:r>
              <a:rPr lang="fi-FI" dirty="0" smtClean="0"/>
              <a:t>O) ja vetykloridi (</a:t>
            </a:r>
            <a:r>
              <a:rPr lang="fi-FI" dirty="0" err="1" smtClean="0"/>
              <a:t>HCl</a:t>
            </a:r>
            <a:r>
              <a:rPr lang="fi-FI" dirty="0" smtClean="0"/>
              <a:t>) ovat </a:t>
            </a:r>
            <a:r>
              <a:rPr lang="fi-FI" dirty="0" err="1" smtClean="0"/>
              <a:t>poolisia</a:t>
            </a:r>
            <a:endParaRPr lang="fi-FI" dirty="0" smtClean="0"/>
          </a:p>
          <a:p>
            <a:r>
              <a:rPr lang="fi-FI" dirty="0" smtClean="0"/>
              <a:t>Hiilidioksidi (CO</a:t>
            </a:r>
            <a:r>
              <a:rPr lang="fi-FI" baseline="-25000" dirty="0" smtClean="0"/>
              <a:t>2</a:t>
            </a:r>
            <a:r>
              <a:rPr lang="fi-FI" dirty="0" smtClean="0"/>
              <a:t>) ja metaani (CH</a:t>
            </a:r>
            <a:r>
              <a:rPr lang="fi-FI" baseline="-25000" dirty="0" smtClean="0"/>
              <a:t>4</a:t>
            </a:r>
            <a:r>
              <a:rPr lang="fi-FI" dirty="0" smtClean="0"/>
              <a:t>) ovat poolittomia molekyylejä vaikka sidokset niissä ovat </a:t>
            </a:r>
            <a:r>
              <a:rPr lang="fi-FI" dirty="0" err="1" smtClean="0"/>
              <a:t>poolisia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7" name="Kuva 6" descr="poolito_metaan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3861048"/>
            <a:ext cx="23241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4.3 Molekyylien väliset sidokset ja aineen </a:t>
            </a:r>
            <a:r>
              <a:rPr lang="fi-FI" dirty="0" err="1" smtClean="0"/>
              <a:t>ominaiduudet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 smtClean="0"/>
              <a:t>Poolittomien molekyylien </a:t>
            </a:r>
            <a:r>
              <a:rPr lang="fi-FI" dirty="0" smtClean="0"/>
              <a:t>välillä on hyvin heikkoja vetovoimia, jotka johtuvat elektronien liikkeen aiheuttamasta molekyylien ”hetkellisestä poolisuudesta”</a:t>
            </a:r>
          </a:p>
          <a:p>
            <a:r>
              <a:rPr lang="fi-FI" dirty="0" smtClean="0"/>
              <a:t>Näitä vetovoimia sanotaan </a:t>
            </a:r>
            <a:r>
              <a:rPr lang="fi-FI" b="1" dirty="0" smtClean="0"/>
              <a:t>dispersiovoimiksi</a:t>
            </a:r>
          </a:p>
          <a:p>
            <a:r>
              <a:rPr lang="fi-FI" dirty="0" smtClean="0"/>
              <a:t>Poolittomilla </a:t>
            </a:r>
            <a:r>
              <a:rPr lang="fi-FI" dirty="0" smtClean="0"/>
              <a:t>aineilla on alhaiset sulamis- ja </a:t>
            </a:r>
            <a:r>
              <a:rPr lang="fi-FI" dirty="0" smtClean="0"/>
              <a:t>kiehumispisteet</a:t>
            </a:r>
          </a:p>
          <a:p>
            <a:r>
              <a:rPr lang="fi-FI" dirty="0" smtClean="0"/>
              <a:t>Mitä suurempi molekyyli, sitä suuremmat </a:t>
            </a:r>
            <a:r>
              <a:rPr lang="fi-FI" dirty="0" smtClean="0"/>
              <a:t>dispersiovoimat ja korkeammat sulamis- </a:t>
            </a:r>
            <a:r>
              <a:rPr lang="fi-FI" smtClean="0"/>
              <a:t>ja kiehumispisteet</a:t>
            </a:r>
            <a:endParaRPr lang="fi-FI" smtClean="0"/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4.1 Alkuaineet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/>
              <a:t>Metallien ominaisuuksia</a:t>
            </a:r>
          </a:p>
          <a:p>
            <a:pPr lvl="1"/>
            <a:r>
              <a:rPr lang="fi-FI" dirty="0"/>
              <a:t>Kiiltäviä</a:t>
            </a:r>
          </a:p>
          <a:p>
            <a:pPr lvl="1"/>
            <a:r>
              <a:rPr lang="fi-FI" dirty="0"/>
              <a:t>Taottavia</a:t>
            </a:r>
          </a:p>
          <a:p>
            <a:pPr lvl="1"/>
            <a:r>
              <a:rPr lang="fi-FI" dirty="0"/>
              <a:t>Johtavat sähköä ja </a:t>
            </a:r>
            <a:r>
              <a:rPr lang="fi-FI" dirty="0" smtClean="0"/>
              <a:t>lämpöä</a:t>
            </a:r>
          </a:p>
          <a:p>
            <a:pPr lvl="1"/>
            <a:r>
              <a:rPr lang="fi-FI" dirty="0" smtClean="0"/>
              <a:t>Pyrkivät </a:t>
            </a:r>
            <a:r>
              <a:rPr lang="fi-FI" dirty="0"/>
              <a:t>luovuttamaan elektroneja</a:t>
            </a:r>
          </a:p>
          <a:p>
            <a:pPr lvl="1"/>
            <a:r>
              <a:rPr lang="fi-FI" dirty="0"/>
              <a:t>Yleensä korkeat sulamis- ja kiehumispisteet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Molekyylien väliset sidokset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err="1" smtClean="0"/>
              <a:t>Poolisten</a:t>
            </a:r>
            <a:r>
              <a:rPr lang="fi-FI" b="1" dirty="0" smtClean="0"/>
              <a:t> molekyylien</a:t>
            </a:r>
            <a:r>
              <a:rPr lang="fi-FI" dirty="0" smtClean="0"/>
              <a:t> erimerkkisten päiden välistä vetovoimaa sanotaan </a:t>
            </a:r>
            <a:r>
              <a:rPr lang="fi-FI" b="1" dirty="0" err="1" smtClean="0"/>
              <a:t>dipoli-dipolisidokseksi</a:t>
            </a:r>
            <a:endParaRPr lang="fi-FI" b="1" dirty="0" smtClean="0"/>
          </a:p>
          <a:p>
            <a:r>
              <a:rPr lang="fi-FI" dirty="0" smtClean="0"/>
              <a:t>Nämä pysyvien </a:t>
            </a:r>
            <a:r>
              <a:rPr lang="fi-FI" dirty="0" err="1" smtClean="0"/>
              <a:t>dipolien</a:t>
            </a:r>
            <a:r>
              <a:rPr lang="fi-FI" dirty="0" smtClean="0"/>
              <a:t> väliset vetovoimat ovat voimakkaampia kuin poolittomien molekyylien väliset</a:t>
            </a:r>
          </a:p>
          <a:p>
            <a:r>
              <a:rPr lang="fi-FI" dirty="0" smtClean="0"/>
              <a:t>Siksi </a:t>
            </a:r>
            <a:r>
              <a:rPr lang="fi-FI" dirty="0" err="1" smtClean="0"/>
              <a:t>poolisten</a:t>
            </a:r>
            <a:r>
              <a:rPr lang="fi-FI" dirty="0" smtClean="0"/>
              <a:t> aineiden sulamis- ja kiehumispisteet ovat korkeampia kuin saman kokoisten poolittomien aineiden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551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Molekyylien väliset sidokset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8147248" cy="4752528"/>
          </a:xfrm>
        </p:spPr>
        <p:txBody>
          <a:bodyPr>
            <a:normAutofit/>
          </a:bodyPr>
          <a:lstStyle/>
          <a:p>
            <a:r>
              <a:rPr lang="fi-FI" b="1" dirty="0" smtClean="0"/>
              <a:t>Vetysidos</a:t>
            </a:r>
            <a:r>
              <a:rPr lang="fi-FI" dirty="0" smtClean="0"/>
              <a:t> on </a:t>
            </a:r>
            <a:r>
              <a:rPr lang="fi-FI" dirty="0" err="1" smtClean="0"/>
              <a:t>dipoli-dipolisidoksen</a:t>
            </a:r>
            <a:r>
              <a:rPr lang="fi-FI" dirty="0" smtClean="0"/>
              <a:t> erikoistapaus</a:t>
            </a:r>
          </a:p>
          <a:p>
            <a:r>
              <a:rPr lang="fi-FI" dirty="0" smtClean="0"/>
              <a:t>Syntyy sellaisten molekyylien välille, joissa vety on sitoutunut pieneen hyvin elektronegatiiviseen atomiin (O, N, F), esim. vesimolekyylien välille</a:t>
            </a:r>
          </a:p>
          <a:p>
            <a:r>
              <a:rPr lang="fi-FI" dirty="0" smtClean="0"/>
              <a:t>Vetysidokset ovat voimakkaampia kuin tavalliset </a:t>
            </a:r>
            <a:r>
              <a:rPr lang="fi-FI" dirty="0" err="1" smtClean="0"/>
              <a:t>dipoli-dipolisidokset</a:t>
            </a:r>
            <a:endParaRPr lang="fi-FI" dirty="0"/>
          </a:p>
        </p:txBody>
      </p:sp>
      <p:pic>
        <p:nvPicPr>
          <p:cNvPr id="4" name="Kuva 3" descr="vetysid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149080"/>
            <a:ext cx="2376903" cy="1447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Metallien ominaisuudet ja metallisidos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Metallien rakenteessa metalliatomit ovat luovuttaneet ulkoelektronit yhteisiksi. Elektronit liikkuvat positiivisten metalli-ionien seassa. Rakennetta sanotaan </a:t>
            </a:r>
            <a:r>
              <a:rPr lang="fi-FI" b="1" dirty="0" smtClean="0"/>
              <a:t>metallihilaksi</a:t>
            </a:r>
          </a:p>
          <a:p>
            <a:r>
              <a:rPr lang="fi-FI" dirty="0" smtClean="0"/>
              <a:t>Metalli-ionien ja elektronien välistä vetovoimaa sanotaan </a:t>
            </a:r>
            <a:r>
              <a:rPr lang="fi-FI" b="1" dirty="0" smtClean="0"/>
              <a:t>metallisidokseksi.</a:t>
            </a:r>
          </a:p>
          <a:p>
            <a:endParaRPr lang="fi-FI" b="1" dirty="0"/>
          </a:p>
        </p:txBody>
      </p:sp>
      <p:pic>
        <p:nvPicPr>
          <p:cNvPr id="5" name="Sisällön paikkamerkki 4" descr="metalli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2564904"/>
            <a:ext cx="3132348" cy="208823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Metallien ominaisuudet ja metallisidos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Metallisidos on vahva </a:t>
            </a:r>
            <a:r>
              <a:rPr lang="fi-FI" dirty="0" smtClean="0">
                <a:sym typeface="Wingdings" pitchFamily="2" charset="2"/>
              </a:rPr>
              <a:t> korkeat sulamispisteet</a:t>
            </a:r>
          </a:p>
          <a:p>
            <a:r>
              <a:rPr lang="fi-FI" dirty="0" smtClean="0">
                <a:sym typeface="Wingdings" pitchFamily="2" charset="2"/>
              </a:rPr>
              <a:t>Vapaat elektronit toimivat ”sähkönkuljettajina”</a:t>
            </a:r>
          </a:p>
          <a:p>
            <a:r>
              <a:rPr lang="fi-FI" dirty="0" smtClean="0">
                <a:sym typeface="Wingdings" pitchFamily="2" charset="2"/>
              </a:rPr>
              <a:t>Lämmönjohtavuus selittyy elektronien törmäilyllä</a:t>
            </a:r>
          </a:p>
          <a:p>
            <a:r>
              <a:rPr lang="fi-FI" dirty="0" smtClean="0">
                <a:sym typeface="Wingdings" pitchFamily="2" charset="2"/>
              </a:rPr>
              <a:t>Elektronipilvi heijastaa valoa  kiilto</a:t>
            </a:r>
          </a:p>
          <a:p>
            <a:r>
              <a:rPr lang="fi-FI" dirty="0" smtClean="0">
                <a:sym typeface="Wingdings" pitchFamily="2" charset="2"/>
              </a:rPr>
              <a:t>Liikkuvien elektronien ansiossa elektronien ja ionien välinen vetovoima säilyy vaikka rakenteeseen kohdistuu iskuja. Ionit eivät pääse hylkimään toisiaan. Tämä selittää metallien taottavuuden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Epämetallien ominaisuudet ja </a:t>
            </a:r>
            <a:r>
              <a:rPr lang="fi-FI" dirty="0" err="1" smtClean="0"/>
              <a:t>kovalenttinen</a:t>
            </a:r>
            <a:r>
              <a:rPr lang="fi-FI" dirty="0" smtClean="0"/>
              <a:t> sidos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 smtClean="0"/>
              <a:t>Epämetallien ominaisuuksia</a:t>
            </a:r>
          </a:p>
          <a:p>
            <a:pPr lvl="1"/>
            <a:r>
              <a:rPr lang="fi-FI" dirty="0" smtClean="0"/>
              <a:t>Yleensä alhaiset sulamis- ja kiehumispisteet</a:t>
            </a:r>
          </a:p>
          <a:p>
            <a:pPr lvl="1"/>
            <a:r>
              <a:rPr lang="fi-FI" dirty="0" smtClean="0"/>
              <a:t>Esiintyy kaikissa olomuodoissa</a:t>
            </a:r>
          </a:p>
          <a:p>
            <a:pPr lvl="1"/>
            <a:r>
              <a:rPr lang="fi-FI" dirty="0" smtClean="0"/>
              <a:t>Yleensä pehmeitä ja kevyitä.</a:t>
            </a:r>
          </a:p>
          <a:p>
            <a:pPr lvl="1"/>
            <a:r>
              <a:rPr lang="fi-FI" dirty="0" smtClean="0"/>
              <a:t>Eivät yleensä johda sähköä</a:t>
            </a:r>
          </a:p>
          <a:p>
            <a:pPr lvl="1"/>
            <a:r>
              <a:rPr lang="fi-FI" dirty="0" smtClean="0"/>
              <a:t>Taipumus ottaa vastaan elektroneja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Epämetallien ominaisuudet ja </a:t>
            </a:r>
            <a:r>
              <a:rPr lang="fi-FI" dirty="0" err="1" smtClean="0"/>
              <a:t>kovalenttinen</a:t>
            </a:r>
            <a:r>
              <a:rPr lang="fi-FI" dirty="0" smtClean="0"/>
              <a:t> sidos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Jalokaasut esiintyvät yksittäisinä atomeina, joiden välillä hyvin heikot vetovoimat, </a:t>
            </a:r>
            <a:r>
              <a:rPr lang="fi-FI" b="1" dirty="0" smtClean="0"/>
              <a:t>dispersiovoimat </a:t>
            </a:r>
            <a:r>
              <a:rPr lang="fi-FI" b="1" dirty="0" smtClean="0">
                <a:sym typeface="Wingdings" pitchFamily="2" charset="2"/>
              </a:rPr>
              <a:t> </a:t>
            </a:r>
            <a:r>
              <a:rPr lang="fi-FI" dirty="0" smtClean="0">
                <a:sym typeface="Wingdings" pitchFamily="2" charset="2"/>
              </a:rPr>
              <a:t>alhaiset kiehumispisteet</a:t>
            </a:r>
          </a:p>
          <a:p>
            <a:r>
              <a:rPr lang="fi-FI" dirty="0" smtClean="0"/>
              <a:t>Vety, happi, typpi ja halogeenit (ryhmä 17) esiintyvät kaksiatomisina molekyyleinä, joissa atomien välillä on </a:t>
            </a:r>
            <a:r>
              <a:rPr lang="fi-FI" dirty="0" err="1" smtClean="0"/>
              <a:t>kovalenttinen</a:t>
            </a:r>
            <a:r>
              <a:rPr lang="fi-FI" dirty="0" smtClean="0"/>
              <a:t> sidos</a:t>
            </a:r>
          </a:p>
          <a:p>
            <a:r>
              <a:rPr lang="fi-FI" dirty="0" err="1" smtClean="0"/>
              <a:t>Kovalenttinen</a:t>
            </a:r>
            <a:r>
              <a:rPr lang="fi-FI" dirty="0" smtClean="0"/>
              <a:t> sidos: atomeilla on yhteinen elektronipari. Vahva kemiallinen sidos</a:t>
            </a:r>
          </a:p>
          <a:p>
            <a:r>
              <a:rPr lang="fi-FI" dirty="0" smtClean="0"/>
              <a:t>Sidos voi olla yksinkertainen sidos, kaksois- tai kolmoissidos</a:t>
            </a:r>
          </a:p>
          <a:p>
            <a:r>
              <a:rPr lang="fi-FI" dirty="0" smtClean="0"/>
              <a:t>Kaksiatomisien alkuainemolekyylien välillä dispersiovoimat </a:t>
            </a:r>
            <a:r>
              <a:rPr lang="fi-FI" dirty="0" smtClean="0">
                <a:sym typeface="Wingdings" pitchFamily="2" charset="2"/>
              </a:rPr>
              <a:t> alhaiset sulamis- ja kiehumispisteet</a:t>
            </a:r>
            <a:endParaRPr lang="fi-FI" dirty="0" smtClean="0"/>
          </a:p>
          <a:p>
            <a:endParaRPr lang="fi-FI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60" y="22133"/>
            <a:ext cx="9125248" cy="643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536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Hiilen </a:t>
            </a:r>
            <a:r>
              <a:rPr lang="fi-FI" dirty="0" err="1" smtClean="0"/>
              <a:t>allotrooppiset</a:t>
            </a:r>
            <a:r>
              <a:rPr lang="fi-FI" dirty="0" smtClean="0"/>
              <a:t>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fi-FI" dirty="0" smtClean="0"/>
              <a:t>Hiilellä </a:t>
            </a:r>
            <a:r>
              <a:rPr lang="fi-FI" b="1" dirty="0" smtClean="0"/>
              <a:t>suuri joukko atomeja</a:t>
            </a:r>
            <a:r>
              <a:rPr lang="fi-FI" dirty="0" smtClean="0"/>
              <a:t> muodostaa molekyylin</a:t>
            </a:r>
          </a:p>
          <a:p>
            <a:pPr lvl="0"/>
            <a:r>
              <a:rPr lang="fi-FI" dirty="0" smtClean="0"/>
              <a:t>Tällöin puhutaan </a:t>
            </a:r>
            <a:r>
              <a:rPr lang="fi-FI" b="1" dirty="0" smtClean="0"/>
              <a:t>atomihilasta tai </a:t>
            </a:r>
            <a:r>
              <a:rPr lang="fi-FI" b="1" dirty="0" err="1" smtClean="0"/>
              <a:t>kovalenttisesta</a:t>
            </a:r>
            <a:r>
              <a:rPr lang="fi-FI" b="1" dirty="0" smtClean="0"/>
              <a:t> hilasta</a:t>
            </a:r>
            <a:endParaRPr lang="fi-FI" dirty="0" smtClean="0"/>
          </a:p>
          <a:p>
            <a:pPr lvl="0"/>
            <a:r>
              <a:rPr lang="fi-FI" dirty="0" smtClean="0"/>
              <a:t>Timantissa jokainen hiili on sitoutunut tetraedrisesti </a:t>
            </a:r>
            <a:r>
              <a:rPr lang="fi-FI" dirty="0" err="1" smtClean="0"/>
              <a:t>kovalenttisin</a:t>
            </a:r>
            <a:r>
              <a:rPr lang="fi-FI" dirty="0" smtClean="0"/>
              <a:t> sidoksin neljään  muuhun hiileen </a:t>
            </a:r>
          </a:p>
          <a:p>
            <a:pPr>
              <a:buNone/>
            </a:pPr>
            <a:r>
              <a:rPr lang="fi-FI" dirty="0" smtClean="0">
                <a:sym typeface="Wingdings"/>
              </a:rPr>
              <a:t>	</a:t>
            </a:r>
            <a:r>
              <a:rPr lang="fi-FI" dirty="0" smtClean="0"/>
              <a:t> kovuus ja korkea sulamispiste</a:t>
            </a:r>
          </a:p>
          <a:p>
            <a:pPr lvl="0"/>
            <a:r>
              <a:rPr lang="fi-FI" dirty="0" smtClean="0"/>
              <a:t>Grafiitissa jokainen hiili sitoutunut kolmeen hiileen. Yksi elektroni jää vapaaksi </a:t>
            </a:r>
            <a:r>
              <a:rPr lang="fi-FI" dirty="0" smtClean="0">
                <a:sym typeface="Wingdings"/>
              </a:rPr>
              <a:t></a:t>
            </a:r>
            <a:r>
              <a:rPr lang="fi-FI" dirty="0" smtClean="0"/>
              <a:t> sähkönjohtavuus</a:t>
            </a:r>
          </a:p>
          <a:p>
            <a:pPr lvl="0">
              <a:buNone/>
            </a:pPr>
            <a:r>
              <a:rPr lang="fi-FI" dirty="0" smtClean="0"/>
              <a:t>	Tasojen välillä dispersiovoimat </a:t>
            </a:r>
            <a:r>
              <a:rPr lang="fi-FI" dirty="0" smtClean="0">
                <a:sym typeface="Wingdings"/>
              </a:rPr>
              <a:t></a:t>
            </a:r>
            <a:r>
              <a:rPr lang="fi-FI" dirty="0" smtClean="0"/>
              <a:t> pehmeys</a:t>
            </a:r>
          </a:p>
          <a:p>
            <a:pPr lvl="0">
              <a:buNone/>
            </a:pPr>
            <a:endParaRPr lang="fi-FI" dirty="0" smtClean="0"/>
          </a:p>
          <a:p>
            <a:endParaRPr lang="fi-FI" dirty="0"/>
          </a:p>
        </p:txBody>
      </p:sp>
      <p:pic>
        <p:nvPicPr>
          <p:cNvPr id="4" name="Kuva 3" descr="grafiitti_timantt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5517232"/>
            <a:ext cx="3384376" cy="9715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Hiilen </a:t>
            </a:r>
            <a:r>
              <a:rPr lang="fi-FI" dirty="0" err="1" smtClean="0"/>
              <a:t>allotrooppiset</a:t>
            </a:r>
            <a:r>
              <a:rPr lang="fi-FI" dirty="0" smtClean="0"/>
              <a:t>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 err="1" smtClean="0"/>
              <a:t>Fullereenit</a:t>
            </a:r>
            <a:r>
              <a:rPr lang="fi-FI" dirty="0" smtClean="0"/>
              <a:t> ovat pallomaisia molekyylejä, jotka koostuvat 5 tai 6 hiilen renkaista</a:t>
            </a:r>
          </a:p>
          <a:p>
            <a:r>
              <a:rPr lang="fi-FI" b="1" dirty="0" smtClean="0"/>
              <a:t>Nanoputket </a:t>
            </a:r>
            <a:r>
              <a:rPr lang="fi-FI" dirty="0" smtClean="0"/>
              <a:t>renkaiden muodostamia pitkänomaisia rakenteita. Niiden käyttöä elektroniikassa ja hiilikuiduissa tutkitaan</a:t>
            </a:r>
          </a:p>
          <a:p>
            <a:r>
              <a:rPr lang="fi-FI" b="1" dirty="0" err="1" smtClean="0"/>
              <a:t>Grafeeni</a:t>
            </a:r>
            <a:r>
              <a:rPr lang="fi-FI" dirty="0" smtClean="0"/>
              <a:t> on yhden hiiliatomin paksuinen kerros hiilirenkaita. Se on hyvin kestävää ja johtaa erittäin hyvin sähköä ja lämpöä</a:t>
            </a:r>
            <a:endParaRPr lang="fi-FI" b="1" dirty="0" smtClean="0"/>
          </a:p>
          <a:p>
            <a:endParaRPr lang="fi-FI" dirty="0"/>
          </a:p>
        </p:txBody>
      </p:sp>
      <p:pic>
        <p:nvPicPr>
          <p:cNvPr id="6" name="Sisällön paikkamerkki 5" descr="ful_nano_grafee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394923"/>
            <a:ext cx="4038600" cy="293651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648</Words>
  <Application>Microsoft Office PowerPoint</Application>
  <PresentationFormat>Näytössä katseltava diaesitys (4:3)</PresentationFormat>
  <Paragraphs>92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Office-teema</vt:lpstr>
      <vt:lpstr>4. Aineiden ominaisuudet ja kemialliset sidokset</vt:lpstr>
      <vt:lpstr>4.1 Alkuaineet</vt:lpstr>
      <vt:lpstr>Metallien ominaisuudet ja metallisidos</vt:lpstr>
      <vt:lpstr>Metallien ominaisuudet ja metallisidos</vt:lpstr>
      <vt:lpstr>Epämetallien ominaisuudet ja kovalenttinen sidos</vt:lpstr>
      <vt:lpstr>Epämetallien ominaisuudet ja kovalenttinen sidos</vt:lpstr>
      <vt:lpstr>Dia 7</vt:lpstr>
      <vt:lpstr>Hiilen allotrooppiset muodot</vt:lpstr>
      <vt:lpstr>Hiilen allotrooppiset muodot</vt:lpstr>
      <vt:lpstr>4.2 Yhdisteet</vt:lpstr>
      <vt:lpstr>Ioniyhdisteet</vt:lpstr>
      <vt:lpstr>Ioniyhdisteet</vt:lpstr>
      <vt:lpstr>Molekyyliyhdisteet</vt:lpstr>
      <vt:lpstr>Molekyyliyhdisteiden poolisuus</vt:lpstr>
      <vt:lpstr>Molekyyliyhdisteiden poolisuus</vt:lpstr>
      <vt:lpstr>Dia 16</vt:lpstr>
      <vt:lpstr>Molekyyliyhdisteiden poolisuus</vt:lpstr>
      <vt:lpstr>Molekyyliyhdisteiden poolisuus</vt:lpstr>
      <vt:lpstr>4.3 Molekyylien väliset sidokset ja aineen ominaiduudet</vt:lpstr>
      <vt:lpstr>Molekyylien väliset sidokset</vt:lpstr>
      <vt:lpstr>Dia 21</vt:lpstr>
      <vt:lpstr>Molekyylien väliset sidokset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Aineiden ominaisuudet ja kemialliset sidokset</dc:title>
  <dc:creator>liimatainen</dc:creator>
  <cp:lastModifiedBy>liimatainen</cp:lastModifiedBy>
  <cp:revision>25</cp:revision>
  <dcterms:created xsi:type="dcterms:W3CDTF">2017-02-21T13:50:44Z</dcterms:created>
  <dcterms:modified xsi:type="dcterms:W3CDTF">2017-03-14T13:48:56Z</dcterms:modified>
</cp:coreProperties>
</file>