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A528CD-2ADB-4E93-8CE7-C26075FDD2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TED </a:t>
            </a:r>
            <a:r>
              <a:rPr lang="fi-FI" dirty="0" err="1"/>
              <a:t>talks</a:t>
            </a:r>
            <a:r>
              <a:rPr lang="fi-FI" dirty="0"/>
              <a:t> - katsomukset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29442D7-C357-4F12-B26F-6E3AC12D84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8667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4B152D-99A4-4325-B7B6-1F6926147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195943"/>
            <a:ext cx="8596668" cy="703943"/>
          </a:xfrm>
        </p:spPr>
        <p:txBody>
          <a:bodyPr/>
          <a:lstStyle/>
          <a:p>
            <a:r>
              <a:rPr lang="fi-FI" dirty="0"/>
              <a:t>TED </a:t>
            </a:r>
            <a:r>
              <a:rPr lang="fi-FI" dirty="0" err="1"/>
              <a:t>talks</a:t>
            </a:r>
            <a:r>
              <a:rPr lang="fi-FI" dirty="0"/>
              <a:t> - katsomukset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F46BAD-99A5-422E-B93D-D006476A91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175657"/>
            <a:ext cx="4861369" cy="54863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dirty="0"/>
              <a:t>Hans </a:t>
            </a:r>
            <a:r>
              <a:rPr lang="fi-FI" b="1" dirty="0" err="1"/>
              <a:t>Rosling</a:t>
            </a:r>
            <a:r>
              <a:rPr lang="fi-FI" b="1" dirty="0"/>
              <a:t>, </a:t>
            </a:r>
            <a:r>
              <a:rPr lang="fi-FI" b="1" dirty="0" err="1"/>
              <a:t>Religion</a:t>
            </a:r>
            <a:r>
              <a:rPr lang="fi-FI" b="1" dirty="0"/>
              <a:t> and </a:t>
            </a:r>
            <a:r>
              <a:rPr lang="fi-FI" b="1" dirty="0" err="1"/>
              <a:t>Babies</a:t>
            </a:r>
            <a:endParaRPr lang="fi-FI" b="1" dirty="0"/>
          </a:p>
          <a:p>
            <a:pPr>
              <a:buFontTx/>
              <a:buChar char="-"/>
            </a:pPr>
            <a:r>
              <a:rPr lang="fi-FI" dirty="0"/>
              <a:t>Uskonnoilla vain vähäinen yhteys vauvojen määrään</a:t>
            </a:r>
          </a:p>
          <a:p>
            <a:pPr marL="0" indent="0">
              <a:buNone/>
            </a:pPr>
            <a:r>
              <a:rPr lang="fi-FI" dirty="0"/>
              <a:t>* kristittyjen, islamin ja idän uskontojen piirissä kehitys sama – terveydenhuollon parantuessa ja varallisuuden lisääntyessä lapsimäärä vähenee</a:t>
            </a:r>
          </a:p>
          <a:p>
            <a:pPr>
              <a:buFontTx/>
              <a:buChar char="-"/>
            </a:pPr>
            <a:r>
              <a:rPr lang="fi-FI" dirty="0"/>
              <a:t>Väestönkasvu pysähtyy pian n. 10 miljardiin</a:t>
            </a:r>
          </a:p>
          <a:p>
            <a:pPr>
              <a:buFontTx/>
              <a:buChar char="-"/>
            </a:pPr>
            <a:r>
              <a:rPr lang="fi-FI" dirty="0"/>
              <a:t>Väestönkasvua hillitsee parhaiten riittävä tulotaso ja terveydenhuolto ja naisten aseman parantaminen (lapsia syntyy paljon, kun lapsikuolleisuus suuri)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Alaa </a:t>
            </a:r>
            <a:r>
              <a:rPr lang="fi-FI" b="1" dirty="0" err="1"/>
              <a:t>Murabit</a:t>
            </a:r>
            <a:r>
              <a:rPr lang="fi-FI" b="1" dirty="0"/>
              <a:t>, </a:t>
            </a:r>
            <a:r>
              <a:rPr lang="fi-FI" b="1" dirty="0" err="1"/>
              <a:t>What</a:t>
            </a:r>
            <a:r>
              <a:rPr lang="fi-FI" b="1" dirty="0"/>
              <a:t> My </a:t>
            </a:r>
            <a:r>
              <a:rPr lang="fi-FI" b="1" dirty="0" err="1"/>
              <a:t>Religion</a:t>
            </a:r>
            <a:r>
              <a:rPr lang="fi-FI" b="1" dirty="0"/>
              <a:t> </a:t>
            </a:r>
            <a:r>
              <a:rPr lang="fi-FI" b="1" dirty="0" err="1"/>
              <a:t>Really</a:t>
            </a:r>
            <a:r>
              <a:rPr lang="fi-FI" b="1" dirty="0"/>
              <a:t> </a:t>
            </a:r>
            <a:r>
              <a:rPr lang="fi-FI" b="1" dirty="0" err="1"/>
              <a:t>Says</a:t>
            </a:r>
            <a:r>
              <a:rPr lang="fi-FI" b="1" dirty="0"/>
              <a:t> </a:t>
            </a:r>
            <a:r>
              <a:rPr lang="fi-FI" b="1" dirty="0" err="1"/>
              <a:t>About</a:t>
            </a:r>
            <a:r>
              <a:rPr lang="fi-FI" b="1" dirty="0"/>
              <a:t> </a:t>
            </a:r>
            <a:r>
              <a:rPr lang="fi-FI" b="1" dirty="0" err="1"/>
              <a:t>Women</a:t>
            </a:r>
            <a:endParaRPr lang="fi-FI" b="1" dirty="0"/>
          </a:p>
          <a:p>
            <a:pPr>
              <a:buFontTx/>
              <a:buChar char="-"/>
            </a:pPr>
            <a:r>
              <a:rPr lang="fi-FI" dirty="0"/>
              <a:t>Esimerkkejä siitä kuinka islamin piiristä löytyy vaikutusvaltaisia naisia</a:t>
            </a:r>
          </a:p>
          <a:p>
            <a:pPr>
              <a:buFontTx/>
              <a:buChar char="-"/>
            </a:pPr>
            <a:r>
              <a:rPr lang="fi-FI" dirty="0"/>
              <a:t>Kritiikkiä siitä kuinka kaikkien uskontojen piirissä miesten on annettu ottaa johto ja määrittää usko miehiä suosivaksi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AD65A71-0610-4571-A445-6BD06B40D0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69" y="1175657"/>
            <a:ext cx="5345801" cy="5486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dirty="0" err="1"/>
              <a:t>His</a:t>
            </a:r>
            <a:r>
              <a:rPr lang="fi-FI" b="1" dirty="0"/>
              <a:t> </a:t>
            </a:r>
            <a:r>
              <a:rPr lang="fi-FI" b="1" dirty="0" err="1"/>
              <a:t>Holiness</a:t>
            </a:r>
            <a:r>
              <a:rPr lang="fi-FI" b="1" dirty="0"/>
              <a:t> </a:t>
            </a:r>
            <a:r>
              <a:rPr lang="fi-FI" b="1" dirty="0" err="1"/>
              <a:t>Pope</a:t>
            </a:r>
            <a:r>
              <a:rPr lang="fi-FI" b="1" dirty="0"/>
              <a:t> Francis: </a:t>
            </a:r>
            <a:r>
              <a:rPr lang="fi-FI" b="1" dirty="0" err="1"/>
              <a:t>Why</a:t>
            </a:r>
            <a:r>
              <a:rPr lang="fi-FI" b="1" dirty="0"/>
              <a:t>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Only</a:t>
            </a:r>
            <a:r>
              <a:rPr lang="fi-FI" b="1" dirty="0"/>
              <a:t> </a:t>
            </a:r>
            <a:r>
              <a:rPr lang="fi-FI" b="1" dirty="0" err="1"/>
              <a:t>Future</a:t>
            </a:r>
            <a:r>
              <a:rPr lang="fi-FI" b="1" dirty="0"/>
              <a:t> Worth Building </a:t>
            </a:r>
            <a:r>
              <a:rPr lang="fi-FI" b="1" dirty="0" err="1"/>
              <a:t>Includes</a:t>
            </a:r>
            <a:r>
              <a:rPr lang="fi-FI" b="1" dirty="0"/>
              <a:t> </a:t>
            </a:r>
            <a:r>
              <a:rPr lang="fi-FI" b="1" dirty="0" err="1"/>
              <a:t>Everyone</a:t>
            </a:r>
            <a:endParaRPr lang="fi-FI" b="1" dirty="0"/>
          </a:p>
          <a:p>
            <a:pPr>
              <a:buFontTx/>
              <a:buChar char="-"/>
            </a:pPr>
            <a:r>
              <a:rPr lang="fi-FI" dirty="0"/>
              <a:t>Puhuu yhteisöllisyyden ja epäitsekkyyden ja heikommassa asemassa olevien huomioinnin puolesta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Ihmiskunnan riippuvuus toisistaan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b="1" dirty="0"/>
              <a:t>Jonathan </a:t>
            </a:r>
            <a:r>
              <a:rPr lang="fi-FI" b="1" dirty="0" err="1"/>
              <a:t>Haidt</a:t>
            </a:r>
            <a:r>
              <a:rPr lang="fi-FI" b="1" dirty="0"/>
              <a:t>, </a:t>
            </a:r>
            <a:r>
              <a:rPr lang="fi-FI" b="1" dirty="0" err="1"/>
              <a:t>Religion</a:t>
            </a:r>
            <a:r>
              <a:rPr lang="fi-FI" b="1" dirty="0"/>
              <a:t>, </a:t>
            </a:r>
            <a:r>
              <a:rPr lang="fi-FI" b="1" dirty="0" err="1"/>
              <a:t>evolution</a:t>
            </a:r>
            <a:r>
              <a:rPr lang="fi-FI" b="1" dirty="0"/>
              <a:t> and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esctacy</a:t>
            </a:r>
            <a:r>
              <a:rPr lang="fi-FI" b="1" dirty="0"/>
              <a:t> of </a:t>
            </a:r>
            <a:r>
              <a:rPr lang="fi-FI" b="1" dirty="0" err="1"/>
              <a:t>self-transcendence</a:t>
            </a:r>
            <a:endParaRPr lang="fi-FI" b="1" dirty="0"/>
          </a:p>
          <a:p>
            <a:pPr>
              <a:buFontTx/>
              <a:buChar char="-"/>
            </a:pPr>
            <a:r>
              <a:rPr lang="fi-FI" dirty="0"/>
              <a:t>Läntisessä maailmassa harvempi katsoo itseään uskovaiseksi, mutta henkiseksi tai hengelliseksi jopa pääosa</a:t>
            </a:r>
          </a:p>
          <a:p>
            <a:pPr>
              <a:buFontTx/>
              <a:buChar char="-"/>
            </a:pPr>
            <a:r>
              <a:rPr lang="fi-FI" dirty="0"/>
              <a:t>Evoluution edetessä henkisyyden/hengellisyyden/yhteisöllisyyden voima on </a:t>
            </a:r>
            <a:r>
              <a:rPr lang="fi-FI" dirty="0" err="1"/>
              <a:t>osoittaunut</a:t>
            </a:r>
            <a:r>
              <a:rPr lang="fi-FI" dirty="0"/>
              <a:t> oman edun ajamista tehokkaammaksi yhteisöjen säilymisen kannalta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417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A0027E-D405-44D5-A2F7-19E361874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TED </a:t>
            </a:r>
            <a:r>
              <a:rPr lang="fi-FI" dirty="0" err="1"/>
              <a:t>talks</a:t>
            </a:r>
            <a:r>
              <a:rPr lang="fi-FI" dirty="0"/>
              <a:t> - katsomukset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BF102E-9E3C-4D93-A22C-80DC51C7D3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0286" y="1669142"/>
            <a:ext cx="4571083" cy="494205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i-FI" b="1" dirty="0" err="1"/>
              <a:t>Rich</a:t>
            </a:r>
            <a:r>
              <a:rPr lang="fi-FI" b="1" dirty="0"/>
              <a:t> Warren, A Life of </a:t>
            </a:r>
            <a:r>
              <a:rPr lang="fi-FI" b="1" dirty="0" err="1"/>
              <a:t>Purpose</a:t>
            </a:r>
            <a:endParaRPr lang="fi-FI" b="1" dirty="0"/>
          </a:p>
          <a:p>
            <a:pPr>
              <a:buFontTx/>
              <a:buChar char="-"/>
            </a:pPr>
            <a:r>
              <a:rPr lang="fi-FI" dirty="0"/>
              <a:t>Keskilinjan </a:t>
            </a:r>
            <a:r>
              <a:rPr lang="fi-FI" dirty="0" err="1"/>
              <a:t>evankelikaalisuuden</a:t>
            </a:r>
            <a:r>
              <a:rPr lang="fi-FI" dirty="0"/>
              <a:t> edustaja, ehkäpä tunnetuin protestanttipastori </a:t>
            </a:r>
            <a:r>
              <a:rPr lang="fi-FI" dirty="0" err="1"/>
              <a:t>USAssa</a:t>
            </a:r>
            <a:r>
              <a:rPr lang="fi-FI" dirty="0"/>
              <a:t> tällä hetkellä</a:t>
            </a:r>
          </a:p>
          <a:p>
            <a:pPr>
              <a:buFontTx/>
              <a:buChar char="-"/>
            </a:pPr>
            <a:r>
              <a:rPr lang="fi-FI" dirty="0"/>
              <a:t>Tärkeintä on toteuttaa kutsumustaan, Jumalalta saatuja lahjoja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Arvostaa ahkeruutta, ei saavutuskeskeisyyttä</a:t>
            </a:r>
          </a:p>
          <a:p>
            <a:pPr>
              <a:buFontTx/>
              <a:buChar char="-"/>
            </a:pPr>
            <a:r>
              <a:rPr lang="fi-FI" dirty="0"/>
              <a:t>uskonnollisuutta voi tuoda esiin monella tavoin, maailmaa voi parantaa eri tehtävissä, kaikkien ei tarvitse olla superaktiivisia kirkossakävijöitä</a:t>
            </a:r>
          </a:p>
          <a:p>
            <a:pPr>
              <a:buFontTx/>
              <a:buChar char="-"/>
            </a:pPr>
            <a:endParaRPr lang="fi-FI" dirty="0"/>
          </a:p>
          <a:p>
            <a:pPr marL="0" indent="0">
              <a:buNone/>
            </a:pPr>
            <a:r>
              <a:rPr lang="fi-FI" b="1" dirty="0" err="1"/>
              <a:t>Megan</a:t>
            </a:r>
            <a:r>
              <a:rPr lang="fi-FI" b="1" dirty="0"/>
              <a:t> </a:t>
            </a:r>
            <a:r>
              <a:rPr lang="fi-FI" b="1" dirty="0" err="1"/>
              <a:t>Phelps-Roper</a:t>
            </a:r>
            <a:r>
              <a:rPr lang="fi-FI" b="1" dirty="0"/>
              <a:t>, I </a:t>
            </a:r>
            <a:r>
              <a:rPr lang="fi-FI" b="1" dirty="0" err="1"/>
              <a:t>grew</a:t>
            </a:r>
            <a:r>
              <a:rPr lang="fi-FI" b="1" dirty="0"/>
              <a:t> </a:t>
            </a:r>
            <a:r>
              <a:rPr lang="fi-FI" b="1" dirty="0" err="1"/>
              <a:t>up</a:t>
            </a:r>
            <a:r>
              <a:rPr lang="fi-FI" b="1" dirty="0"/>
              <a:t> in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Westboro</a:t>
            </a:r>
            <a:r>
              <a:rPr lang="fi-FI" b="1" dirty="0"/>
              <a:t> </a:t>
            </a:r>
            <a:r>
              <a:rPr lang="fi-FI" b="1" dirty="0" err="1"/>
              <a:t>Baptist</a:t>
            </a:r>
            <a:r>
              <a:rPr lang="fi-FI" b="1" dirty="0"/>
              <a:t> Church. </a:t>
            </a:r>
            <a:r>
              <a:rPr lang="fi-FI" b="1" dirty="0" err="1"/>
              <a:t>Here’s</a:t>
            </a:r>
            <a:r>
              <a:rPr lang="fi-FI" b="1" dirty="0"/>
              <a:t> </a:t>
            </a:r>
            <a:r>
              <a:rPr lang="fi-FI" b="1" dirty="0" err="1"/>
              <a:t>Why</a:t>
            </a:r>
            <a:r>
              <a:rPr lang="fi-FI" b="1" dirty="0"/>
              <a:t> I </a:t>
            </a:r>
            <a:r>
              <a:rPr lang="fi-FI" b="1" dirty="0" err="1"/>
              <a:t>Left</a:t>
            </a:r>
            <a:endParaRPr lang="fi-FI" b="1" dirty="0"/>
          </a:p>
          <a:p>
            <a:pPr>
              <a:buFontTx/>
              <a:buChar char="-"/>
            </a:pPr>
            <a:r>
              <a:rPr lang="fi-FI" dirty="0" err="1"/>
              <a:t>Westboro</a:t>
            </a:r>
            <a:r>
              <a:rPr lang="fi-FI" dirty="0"/>
              <a:t> </a:t>
            </a:r>
            <a:r>
              <a:rPr lang="fi-FI" dirty="0" err="1"/>
              <a:t>Baptist</a:t>
            </a:r>
            <a:r>
              <a:rPr lang="fi-FI" dirty="0"/>
              <a:t> Church: kritisoi tuomitsevaan sävyyn homoseksuaaleja ja ei-kristittyjä, tuomitsee helvettiin, iloitsi aikanaan jopa Suomen kouluampumisista Jumalan tuomiona Suomen maallistumiselle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Ainoastaan heidän yhteisönsä on puhdas</a:t>
            </a:r>
          </a:p>
          <a:p>
            <a:pPr marL="0" indent="0">
              <a:buNone/>
            </a:pPr>
            <a:r>
              <a:rPr lang="fi-FI" dirty="0"/>
              <a:t>&lt; 70 hengen yhteisö, joka mediassa saanut paljon huomioita äärimmäisillä lausunnoillaan </a:t>
            </a:r>
          </a:p>
          <a:p>
            <a:pPr marL="0" indent="0">
              <a:buNone/>
            </a:pPr>
            <a:r>
              <a:rPr lang="fi-FI" dirty="0"/>
              <a:t>&lt; miksi media nostaa tällaisen pienyhteisön esiin ja antaa sille huomiota?</a:t>
            </a:r>
          </a:p>
          <a:p>
            <a:pPr>
              <a:buFontTx/>
              <a:buChar char="-"/>
            </a:pPr>
            <a:r>
              <a:rPr lang="fi-FI" dirty="0"/>
              <a:t>Miksi </a:t>
            </a:r>
            <a:r>
              <a:rPr lang="fi-FI" dirty="0" err="1"/>
              <a:t>Megan</a:t>
            </a:r>
            <a:r>
              <a:rPr lang="fi-FI" dirty="0"/>
              <a:t> jätti kirkon?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Tapasi ystävällisen juutalaisen – muuallakin on siis hyviä </a:t>
            </a:r>
            <a:r>
              <a:rPr lang="fi-FI" dirty="0" err="1"/>
              <a:t>ihmisä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Ymmärsi ristiriidan kristinuskon sanoman, Jumalan rakkauden ja homojen tuhoamisen välillä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B388202-1532-43BA-A0A7-CE9885D009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669143"/>
            <a:ext cx="5258716" cy="473165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i-FI" b="1" dirty="0"/>
              <a:t>Richard </a:t>
            </a:r>
            <a:r>
              <a:rPr lang="fi-FI" b="1" dirty="0" err="1"/>
              <a:t>Dawkins</a:t>
            </a:r>
            <a:r>
              <a:rPr lang="fi-FI" b="1" dirty="0"/>
              <a:t>, </a:t>
            </a:r>
            <a:r>
              <a:rPr lang="fi-FI" b="1" dirty="0" err="1"/>
              <a:t>Militant</a:t>
            </a:r>
            <a:r>
              <a:rPr lang="fi-FI" b="1" dirty="0"/>
              <a:t> </a:t>
            </a:r>
            <a:r>
              <a:rPr lang="fi-FI" b="1" dirty="0" err="1"/>
              <a:t>Atheism</a:t>
            </a:r>
            <a:endParaRPr lang="fi-FI" b="1" dirty="0"/>
          </a:p>
          <a:p>
            <a:pPr marL="0" indent="0">
              <a:buNone/>
            </a:pPr>
            <a:r>
              <a:rPr lang="fi-FI" dirty="0"/>
              <a:t>- uskonto, varsinkin fundamentalistinen uskonto, on vaarallista ja järjenvastaista</a:t>
            </a:r>
          </a:p>
          <a:p>
            <a:pPr>
              <a:buFontTx/>
              <a:buChar char="-"/>
            </a:pPr>
            <a:r>
              <a:rPr lang="fi-FI" dirty="0"/>
              <a:t>Ateismi pohjautuu järkeen ja tieteeseen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Alain de </a:t>
            </a:r>
            <a:r>
              <a:rPr lang="fi-FI" b="1" dirty="0" err="1"/>
              <a:t>Botton</a:t>
            </a:r>
            <a:r>
              <a:rPr lang="fi-FI" b="1" dirty="0"/>
              <a:t>, </a:t>
            </a:r>
            <a:r>
              <a:rPr lang="fi-FI" b="1" dirty="0" err="1"/>
              <a:t>Atheism</a:t>
            </a:r>
            <a:r>
              <a:rPr lang="fi-FI" b="1" dirty="0"/>
              <a:t> 2.0</a:t>
            </a:r>
          </a:p>
          <a:p>
            <a:pPr>
              <a:buFontTx/>
              <a:buChar char="-"/>
            </a:pPr>
            <a:r>
              <a:rPr lang="fi-FI" dirty="0"/>
              <a:t>uskontoa ei tule vastustaa, niissä on myös paljon hyvää ja hyvinvointia lisäävää</a:t>
            </a:r>
          </a:p>
          <a:p>
            <a:pPr>
              <a:buFontTx/>
              <a:buChar char="-"/>
            </a:pPr>
            <a:r>
              <a:rPr lang="fi-FI" dirty="0"/>
              <a:t>Ateismin tulee myös oppia uskontojen hyvistä puolista ja luoda tapoja kokea yhteisöllisyyttä, itsen ylittävää transsendenssiä ja merkitystä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2003094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156</TotalTime>
  <Words>370</Words>
  <Application>Microsoft Office PowerPoint</Application>
  <PresentationFormat>Laajakuva</PresentationFormat>
  <Paragraphs>42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Trebuchet MS</vt:lpstr>
      <vt:lpstr>Wingdings</vt:lpstr>
      <vt:lpstr>Wingdings 3</vt:lpstr>
      <vt:lpstr>Pinta</vt:lpstr>
      <vt:lpstr>TED talks - katsomukset</vt:lpstr>
      <vt:lpstr>TED talks - katsomukset</vt:lpstr>
      <vt:lpstr>TED talks - katsomukset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TED talks - katsomukset</dc:title>
  <dc:creator>Juha Mikkonen</dc:creator>
  <cp:lastModifiedBy>Juha Mikkonen</cp:lastModifiedBy>
  <cp:revision>8</cp:revision>
  <dcterms:created xsi:type="dcterms:W3CDTF">2020-09-16T05:14:56Z</dcterms:created>
  <dcterms:modified xsi:type="dcterms:W3CDTF">2020-09-16T07:51:36Z</dcterms:modified>
</cp:coreProperties>
</file>