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10"/>
  </p:notesMasterIdLst>
  <p:sldIdLst>
    <p:sldId id="256" r:id="rId2"/>
    <p:sldId id="258" r:id="rId3"/>
    <p:sldId id="262" r:id="rId4"/>
    <p:sldId id="268" r:id="rId5"/>
    <p:sldId id="272" r:id="rId6"/>
    <p:sldId id="273" r:id="rId7"/>
    <p:sldId id="274" r:id="rId8"/>
    <p:sldId id="275" r:id="rId9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0" d="100"/>
          <a:sy n="40" d="100"/>
        </p:scale>
        <p:origin x="72" y="12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8761132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052106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7579566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1057513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6747926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51621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3" r:id="rId3"/>
    <p:sldLayoutId id="2147483654" r:id="rId4"/>
    <p:sldLayoutId id="2147483655" r:id="rId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 dirty="0"/>
              <a:t>Historian koe ja siinä menestyminen</a:t>
            </a:r>
            <a:br>
              <a:rPr lang="fi-FI" dirty="0"/>
            </a:br>
            <a:br>
              <a:rPr lang="fi-FI" dirty="0"/>
            </a:br>
            <a:r>
              <a:rPr lang="fi-FI" dirty="0"/>
              <a:t>Taidekuvatehtävään vastaaminen</a:t>
            </a:r>
            <a:endParaRPr dirty="0"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Kertaus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Forum Historia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Taidekuvatehtävään vastaaminen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03" name="Google Shape;103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Tutki kuvasta annetut tiedot: Minkä tyyppinen kuva on kyseessä? (maalaus, pilakuva yms.)</a:t>
            </a: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Ajoita kuva ja mieti, mitä muistat kyseisestä aikakaudesta ja mihin tapahtumaan kuva liittyy.</a:t>
            </a: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Tulkitse kuvaa: minkälaisen kuvan se antaa kohteestaan?</a:t>
            </a: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Poimi kuvasta tarkasti yksityiskohtia, jotka voit liittää vastaukseesi. Miten yksityiskohdat tukevat kuvan pääsanomaa?</a:t>
            </a: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Pohdi, mitä kuvan laatija on halunnut teoksellaan sanoa. Muista siis lähdekritiikki.</a:t>
            </a: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endParaRPr lang="fi-FI" sz="6000" dirty="0">
              <a:solidFill>
                <a:srgbClr val="000000"/>
              </a:solidFill>
            </a:endParaRP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endParaRPr lang="fi-FI" sz="6000" dirty="0">
              <a:solidFill>
                <a:srgbClr val="000000"/>
              </a:solidFill>
            </a:endParaRP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endParaRPr lang="fi-FI" sz="6000" dirty="0">
              <a:solidFill>
                <a:srgbClr val="000000"/>
              </a:solidFill>
            </a:endParaRPr>
          </a:p>
        </p:txBody>
      </p:sp>
      <p:sp>
        <p:nvSpPr>
          <p:cNvPr id="104" name="Google Shape;104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107" name="Google Shape;107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Kertaus, Historian koe ja siinä menestyminen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Esimerkkitehtävä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03" name="Google Shape;103;p12"/>
          <p:cNvSpPr txBox="1">
            <a:spLocks noGrp="1"/>
          </p:cNvSpPr>
          <p:nvPr>
            <p:ph type="body" idx="1"/>
          </p:nvPr>
        </p:nvSpPr>
        <p:spPr>
          <a:xfrm>
            <a:off x="1676401" y="3730513"/>
            <a:ext cx="10515600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1270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</a:pPr>
            <a:r>
              <a:rPr lang="fi-FI" sz="6000" b="0" i="0" u="none" strike="noStrike" dirty="0">
                <a:solidFill>
                  <a:srgbClr val="000000"/>
                </a:solidFill>
              </a:rPr>
              <a:t>Ohessa on venäläisen taiteilijan Nikolai </a:t>
            </a:r>
            <a:r>
              <a:rPr lang="fi-FI" sz="6000" b="0" i="0" u="none" strike="noStrike" dirty="0" err="1">
                <a:solidFill>
                  <a:srgbClr val="000000"/>
                </a:solidFill>
              </a:rPr>
              <a:t>Aleksejevitš</a:t>
            </a:r>
            <a:r>
              <a:rPr lang="fi-FI" sz="6000" b="0" i="0" u="none" strike="noStrike" dirty="0">
                <a:solidFill>
                  <a:srgbClr val="000000"/>
                </a:solidFill>
              </a:rPr>
              <a:t> </a:t>
            </a:r>
            <a:r>
              <a:rPr lang="fi-FI" sz="6000" b="0" i="0" u="none" strike="noStrike" dirty="0" err="1">
                <a:solidFill>
                  <a:srgbClr val="000000"/>
                </a:solidFill>
              </a:rPr>
              <a:t>Kasatkinin</a:t>
            </a:r>
            <a:r>
              <a:rPr lang="fi-FI" sz="6000" b="0" i="0" u="none" strike="noStrike" dirty="0">
                <a:solidFill>
                  <a:srgbClr val="000000"/>
                </a:solidFill>
              </a:rPr>
              <a:t> maalaus </a:t>
            </a:r>
            <a:r>
              <a:rPr lang="fi-FI" sz="6000" b="0" i="1" u="none" strike="noStrike" dirty="0">
                <a:solidFill>
                  <a:srgbClr val="000000"/>
                </a:solidFill>
              </a:rPr>
              <a:t>Köyhää kansaa keräämässä hiiltä ehtyneessä kaivoksessa </a:t>
            </a:r>
            <a:r>
              <a:rPr lang="fi-FI" sz="6000" b="0" i="0" u="none" strike="noStrike" dirty="0">
                <a:solidFill>
                  <a:srgbClr val="000000"/>
                </a:solidFill>
              </a:rPr>
              <a:t>(1894).</a:t>
            </a:r>
          </a:p>
          <a:p>
            <a:pPr marL="1270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</a:pPr>
            <a:endParaRPr lang="fi-FI" sz="6000" b="0" i="0" u="none" strike="noStrike" dirty="0">
              <a:solidFill>
                <a:srgbClr val="000000"/>
              </a:solidFill>
            </a:endParaRPr>
          </a:p>
          <a:p>
            <a:pPr marL="1270000" lvl="0" indent="-1143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+mj-lt"/>
              <a:buAutoNum type="alphaLcParenR"/>
            </a:pPr>
            <a:r>
              <a:rPr lang="fi-FI" sz="6000" b="0" i="0" u="none" strike="noStrike" dirty="0">
                <a:solidFill>
                  <a:srgbClr val="000000"/>
                </a:solidFill>
              </a:rPr>
              <a:t>Mitä tyylisuuntaa maalaus edustaa? Perustele. (8 p.)</a:t>
            </a:r>
          </a:p>
          <a:p>
            <a:pPr marL="1270000" lvl="0" indent="-1143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+mj-lt"/>
              <a:buAutoNum type="alphaLcParenR"/>
            </a:pPr>
            <a:r>
              <a:rPr lang="fi-FI" sz="6000" b="0" i="0" u="none" strike="noStrike" dirty="0">
                <a:solidFill>
                  <a:srgbClr val="000000"/>
                </a:solidFill>
              </a:rPr>
              <a:t>Miten tyylilaji heijasti ajan yhteiskuntaa? (12 p.)</a:t>
            </a:r>
          </a:p>
          <a:p>
            <a:pPr marL="1270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</a:pPr>
            <a:endParaRPr lang="fi-FI" dirty="0">
              <a:solidFill>
                <a:srgbClr val="000000"/>
              </a:solidFill>
            </a:endParaRPr>
          </a:p>
          <a:p>
            <a:pPr marL="1270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</a:pPr>
            <a:r>
              <a:rPr lang="en-US" sz="2300" b="0" i="0" u="none" strike="noStrike" dirty="0">
                <a:solidFill>
                  <a:srgbClr val="000000"/>
                </a:solidFill>
              </a:rPr>
              <a:t>Kuva: </a:t>
            </a:r>
            <a:r>
              <a:rPr lang="en-US" sz="2300" b="0" i="0" u="none" strike="noStrike" dirty="0" err="1">
                <a:solidFill>
                  <a:srgbClr val="000000"/>
                </a:solidFill>
              </a:rPr>
              <a:t>MVphotos</a:t>
            </a:r>
            <a:r>
              <a:rPr lang="en-US" sz="2300" b="0" i="0" u="none" strike="noStrike" dirty="0">
                <a:solidFill>
                  <a:srgbClr val="000000"/>
                </a:solidFill>
              </a:rPr>
              <a:t> / </a:t>
            </a:r>
            <a:r>
              <a:rPr lang="en-US" sz="2300" b="0" i="0" u="none" strike="noStrike" dirty="0" err="1">
                <a:solidFill>
                  <a:srgbClr val="000000"/>
                </a:solidFill>
              </a:rPr>
              <a:t>Alamy</a:t>
            </a:r>
            <a:r>
              <a:rPr lang="en-US" sz="2300" b="0" i="0" u="none" strike="noStrike" dirty="0">
                <a:solidFill>
                  <a:srgbClr val="000000"/>
                </a:solidFill>
              </a:rPr>
              <a:t> / Peter </a:t>
            </a:r>
            <a:r>
              <a:rPr lang="en-US" sz="2300" b="0" i="0" u="none" strike="noStrike" dirty="0" err="1">
                <a:solidFill>
                  <a:srgbClr val="000000"/>
                </a:solidFill>
              </a:rPr>
              <a:t>Horree</a:t>
            </a:r>
            <a:endParaRPr lang="en-US" sz="2300" b="0" i="0" u="none" strike="noStrike" dirty="0">
              <a:solidFill>
                <a:srgbClr val="000000"/>
              </a:solidFill>
            </a:endParaRPr>
          </a:p>
        </p:txBody>
      </p:sp>
      <p:sp>
        <p:nvSpPr>
          <p:cNvPr id="104" name="Google Shape;104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07" name="Google Shape;107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Kertaus, Historian koe ja siinä menestyminen</a:t>
            </a:r>
            <a:endParaRPr dirty="0"/>
          </a:p>
        </p:txBody>
      </p:sp>
      <p:pic>
        <p:nvPicPr>
          <p:cNvPr id="16" name="Kuva 15" descr="Kuva, joka sisältää kohteen piha-, henkilö, vaate, maalaus&#10;&#10;Kuvaus luotu automaattisesti">
            <a:extLst>
              <a:ext uri="{FF2B5EF4-FFF2-40B4-BE49-F238E27FC236}">
                <a16:creationId xmlns:a16="http://schemas.microsoft.com/office/drawing/2014/main" id="{C172037C-EE25-F24A-920E-96A025DCD4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93579" y="3381377"/>
            <a:ext cx="11101802" cy="8145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8399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 dirty="0"/>
              <a:t>Opettajalle</a:t>
            </a:r>
            <a:endParaRPr dirty="0"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Kertaus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Forum Historia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821192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Näkökulmia tehtävään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03" name="Google Shape;103;p12"/>
          <p:cNvSpPr txBox="1">
            <a:spLocks noGrp="1"/>
          </p:cNvSpPr>
          <p:nvPr>
            <p:ph type="body" idx="1"/>
          </p:nvPr>
        </p:nvSpPr>
        <p:spPr>
          <a:xfrm>
            <a:off x="1676401" y="3730513"/>
            <a:ext cx="10515600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127000" indent="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fi-FI" sz="4800" b="0" i="0" u="none" strike="noStrike" dirty="0">
                <a:solidFill>
                  <a:srgbClr val="000000"/>
                </a:solidFill>
              </a:rPr>
              <a:t>a) Mitä tyylisuuntaa maalaus edustaa? Perustele. (8 p.)</a:t>
            </a:r>
          </a:p>
          <a:p>
            <a:pPr marL="1270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</a:pPr>
            <a:endParaRPr lang="en-US" sz="4800" b="0" i="0" u="none" strike="noStrike" dirty="0">
              <a:solidFill>
                <a:srgbClr val="000000"/>
              </a:solidFill>
            </a:endParaRPr>
          </a:p>
          <a:p>
            <a:pPr marL="698500" lvl="0" indent="-571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b="0" i="0" u="none" strike="noStrike" dirty="0">
                <a:solidFill>
                  <a:srgbClr val="000000"/>
                </a:solidFill>
              </a:rPr>
              <a:t>Lue tarkasti kuvasta annetut tiedot. Jo maalauksen tekovuosi kertoo, että se on realismin aikakaudelta.</a:t>
            </a:r>
          </a:p>
          <a:p>
            <a:pPr marL="698500" lvl="0" indent="-571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b="0" i="0" u="none" strike="noStrike" dirty="0">
                <a:solidFill>
                  <a:srgbClr val="000000"/>
                </a:solidFill>
              </a:rPr>
              <a:t>Aihepiiri on realistiselle tyylisuunnalle tunnusomainen. Maalauksessa kuvataan köyhää kansaa keräämässä hiiltä. Ihmisten asennot ja olemukset kertovat kovasta elämästä ja raskaasta työnteosta. Myös lapset keräävät hiiltä.</a:t>
            </a:r>
          </a:p>
        </p:txBody>
      </p:sp>
      <p:sp>
        <p:nvSpPr>
          <p:cNvPr id="104" name="Google Shape;104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107" name="Google Shape;107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Kertaus, Historian koe ja siinä menestyminen</a:t>
            </a:r>
            <a:endParaRPr dirty="0"/>
          </a:p>
        </p:txBody>
      </p:sp>
      <p:pic>
        <p:nvPicPr>
          <p:cNvPr id="16" name="Kuva 15" descr="Kuva, joka sisältää kohteen piha-, henkilö, vaate, maalaus&#10;&#10;Kuvaus luotu automaattisesti">
            <a:extLst>
              <a:ext uri="{FF2B5EF4-FFF2-40B4-BE49-F238E27FC236}">
                <a16:creationId xmlns:a16="http://schemas.microsoft.com/office/drawing/2014/main" id="{C172037C-EE25-F24A-920E-96A025DCD4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93579" y="3381377"/>
            <a:ext cx="11101802" cy="8145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1542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Näkökulmia tehtävään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03" name="Google Shape;103;p12"/>
          <p:cNvSpPr txBox="1">
            <a:spLocks noGrp="1"/>
          </p:cNvSpPr>
          <p:nvPr>
            <p:ph type="body" idx="1"/>
          </p:nvPr>
        </p:nvSpPr>
        <p:spPr>
          <a:xfrm>
            <a:off x="1676401" y="3730513"/>
            <a:ext cx="10515600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27000" indent="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fi-FI" sz="4800" b="0" i="0" u="none" strike="noStrike" dirty="0">
                <a:solidFill>
                  <a:srgbClr val="000000"/>
                </a:solidFill>
              </a:rPr>
              <a:t>a) Mitä tyylisuuntaa maalaus edustaa? Perustele. (8 p.)</a:t>
            </a:r>
          </a:p>
          <a:p>
            <a:pPr marL="1270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</a:pPr>
            <a:endParaRPr lang="en-US" sz="4800" b="0" i="0" u="none" strike="noStrike" dirty="0">
              <a:solidFill>
                <a:srgbClr val="000000"/>
              </a:solidFill>
            </a:endParaRPr>
          </a:p>
          <a:p>
            <a:pPr marL="698500" lvl="0" indent="-571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b="0" i="0" u="none" strike="noStrike" dirty="0">
                <a:solidFill>
                  <a:srgbClr val="000000"/>
                </a:solidFill>
              </a:rPr>
              <a:t>Kuvaus ei ole niin yksityiskohtaisen tarkkaa kuin useimmissa romanttisissa maalauksissa.</a:t>
            </a:r>
          </a:p>
          <a:p>
            <a:pPr marL="698500" lvl="0" indent="-571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b="0" i="0" u="none" strike="noStrike" dirty="0">
                <a:solidFill>
                  <a:srgbClr val="000000"/>
                </a:solidFill>
              </a:rPr>
              <a:t>Maalaus pyrkii kuvaamaan köyhän kansan oloja totuudenmukaisesti. Asioiden kaunistelua vältetään, toisin kuin romantiikan taidesuunnassa tehtiin.</a:t>
            </a:r>
          </a:p>
        </p:txBody>
      </p:sp>
      <p:sp>
        <p:nvSpPr>
          <p:cNvPr id="104" name="Google Shape;104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107" name="Google Shape;107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Kertaus, Historian koe ja siinä menestyminen</a:t>
            </a:r>
            <a:endParaRPr dirty="0"/>
          </a:p>
        </p:txBody>
      </p:sp>
      <p:pic>
        <p:nvPicPr>
          <p:cNvPr id="16" name="Kuva 15" descr="Kuva, joka sisältää kohteen piha-, henkilö, vaate, maalaus&#10;&#10;Kuvaus luotu automaattisesti">
            <a:extLst>
              <a:ext uri="{FF2B5EF4-FFF2-40B4-BE49-F238E27FC236}">
                <a16:creationId xmlns:a16="http://schemas.microsoft.com/office/drawing/2014/main" id="{C172037C-EE25-F24A-920E-96A025DCD4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93579" y="3381377"/>
            <a:ext cx="11101802" cy="8145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8164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Näkökulmia tehtävään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03" name="Google Shape;103;p12"/>
          <p:cNvSpPr txBox="1">
            <a:spLocks noGrp="1"/>
          </p:cNvSpPr>
          <p:nvPr>
            <p:ph type="body" idx="1"/>
          </p:nvPr>
        </p:nvSpPr>
        <p:spPr>
          <a:xfrm>
            <a:off x="1676401" y="3730513"/>
            <a:ext cx="10515600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127000" indent="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fi-FI" sz="4800" b="0" i="0" u="none" strike="noStrike" dirty="0">
                <a:solidFill>
                  <a:srgbClr val="000000"/>
                </a:solidFill>
              </a:rPr>
              <a:t>b) Miten tyylilaji heijasti ajan yhteiskuntaa? (12 p.)</a:t>
            </a:r>
          </a:p>
          <a:p>
            <a:pPr marL="1270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</a:pPr>
            <a:endParaRPr lang="en-US" sz="4800" b="0" i="0" u="none" strike="noStrike" dirty="0">
              <a:solidFill>
                <a:srgbClr val="000000"/>
              </a:solidFill>
            </a:endParaRPr>
          </a:p>
          <a:p>
            <a:pPr marL="698500" lvl="0" indent="-571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b="0" i="0" u="none" strike="noStrike" dirty="0">
                <a:solidFill>
                  <a:srgbClr val="000000"/>
                </a:solidFill>
              </a:rPr>
              <a:t>Realistinen tyylisuunta ajoittuu 1800-luvun puoliväliin. Tyyli näkyy erityisesti maalaustaiteessa ja kirjallisuudessa.</a:t>
            </a:r>
          </a:p>
          <a:p>
            <a:pPr marL="698500" lvl="0" indent="-571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b="0" i="0" u="none" strike="noStrike" dirty="0">
                <a:solidFill>
                  <a:srgbClr val="000000"/>
                </a:solidFill>
              </a:rPr>
              <a:t>Taidesuunnan syntyyn vaikuttivat teollistumisen mukanaan tuomat epäkohdat, kuten ankeat työ- ja asuinolot. Taiteilijat eivät halunneet sulkea niiltä silmiä, vaan he kuvasivat tavallista kansaa, talonpoikia ja tehtaan työläisiä totuudenmukaisesti ja kaunistelematta.</a:t>
            </a:r>
          </a:p>
        </p:txBody>
      </p:sp>
      <p:sp>
        <p:nvSpPr>
          <p:cNvPr id="104" name="Google Shape;104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  <p:sp>
        <p:nvSpPr>
          <p:cNvPr id="107" name="Google Shape;107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Kertaus, Historian koe ja siinä menestyminen</a:t>
            </a:r>
            <a:endParaRPr dirty="0"/>
          </a:p>
        </p:txBody>
      </p:sp>
      <p:pic>
        <p:nvPicPr>
          <p:cNvPr id="16" name="Kuva 15" descr="Kuva, joka sisältää kohteen piha-, henkilö, vaate, maalaus&#10;&#10;Kuvaus luotu automaattisesti">
            <a:extLst>
              <a:ext uri="{FF2B5EF4-FFF2-40B4-BE49-F238E27FC236}">
                <a16:creationId xmlns:a16="http://schemas.microsoft.com/office/drawing/2014/main" id="{C172037C-EE25-F24A-920E-96A025DCD4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93579" y="3381377"/>
            <a:ext cx="11101802" cy="8145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3657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/>
              <a:t>Näkökulmia tehtävään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03" name="Google Shape;103;p12"/>
          <p:cNvSpPr txBox="1">
            <a:spLocks noGrp="1"/>
          </p:cNvSpPr>
          <p:nvPr>
            <p:ph type="body" idx="1"/>
          </p:nvPr>
        </p:nvSpPr>
        <p:spPr>
          <a:xfrm>
            <a:off x="1676401" y="3730513"/>
            <a:ext cx="10515600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127000" indent="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fi-FI" sz="4800" b="0" i="0" u="none" strike="noStrike" dirty="0">
                <a:solidFill>
                  <a:srgbClr val="000000"/>
                </a:solidFill>
              </a:rPr>
              <a:t>b) Miten tyylilaji heijasti ajan yhteiskuntaa? </a:t>
            </a:r>
            <a:r>
              <a:rPr lang="fi-FI" sz="4800" b="0" i="0" u="none" strike="noStrike">
                <a:solidFill>
                  <a:srgbClr val="000000"/>
                </a:solidFill>
              </a:rPr>
              <a:t>(12 p.)</a:t>
            </a:r>
            <a:endParaRPr lang="fi-FI" sz="4800" b="0" i="0" u="none" strike="noStrike" dirty="0">
              <a:solidFill>
                <a:srgbClr val="000000"/>
              </a:solidFill>
            </a:endParaRPr>
          </a:p>
          <a:p>
            <a:pPr marL="1270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</a:pPr>
            <a:endParaRPr lang="en-US" sz="4800" b="0" i="0" u="none" strike="noStrike" dirty="0">
              <a:solidFill>
                <a:srgbClr val="000000"/>
              </a:solidFill>
            </a:endParaRPr>
          </a:p>
          <a:p>
            <a:pPr marL="698500" lvl="0" indent="-571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b="0" i="0" u="none" strike="noStrike" dirty="0">
                <a:solidFill>
                  <a:srgbClr val="000000"/>
                </a:solidFill>
              </a:rPr>
              <a:t>Realismin taustalla oli myös Ranskan 1800-luvun alkupuoliskon kapinat ja tieteen yleinen kehitys. Taiteilijat alkoivat pohtia enemmän yhteiskunnallista todellisuutta. He kyllästyivät romantiikan liioitellun kaunisteltuihin kuvauksiin.</a:t>
            </a:r>
          </a:p>
          <a:p>
            <a:pPr marL="698500" lvl="0" indent="-571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b="0" i="0" u="none" strike="noStrike" dirty="0">
                <a:solidFill>
                  <a:srgbClr val="000000"/>
                </a:solidFill>
              </a:rPr>
              <a:t>Realismi tuki sosialismin päämääriä, vaikka taiteilijat eivät olisi olleet poliittisesti sitoutuneita. Taiteilijat ja sosialistit nostivat kumpikin esiin yhteiskunnallisia epäkohtia.</a:t>
            </a:r>
          </a:p>
          <a:p>
            <a:pPr marL="698500" lvl="0" indent="-571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b="0" i="0" u="none" strike="noStrike" dirty="0">
                <a:solidFill>
                  <a:srgbClr val="000000"/>
                </a:solidFill>
              </a:rPr>
              <a:t>Realistit myös kyseenalaistivat kristillisen ihanteellisen maailmankuvan ja kuvasivat arkitodellisuutta.</a:t>
            </a:r>
          </a:p>
        </p:txBody>
      </p:sp>
      <p:sp>
        <p:nvSpPr>
          <p:cNvPr id="104" name="Google Shape;104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  <p:sp>
        <p:nvSpPr>
          <p:cNvPr id="107" name="Google Shape;107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Kertaus, Historian koe ja siinä menestyminen</a:t>
            </a:r>
            <a:endParaRPr dirty="0"/>
          </a:p>
        </p:txBody>
      </p:sp>
      <p:pic>
        <p:nvPicPr>
          <p:cNvPr id="16" name="Kuva 15" descr="Kuva, joka sisältää kohteen piha-, henkilö, vaate, maalaus&#10;&#10;Kuvaus luotu automaattisesti">
            <a:extLst>
              <a:ext uri="{FF2B5EF4-FFF2-40B4-BE49-F238E27FC236}">
                <a16:creationId xmlns:a16="http://schemas.microsoft.com/office/drawing/2014/main" id="{C172037C-EE25-F24A-920E-96A025DCD4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93579" y="3381377"/>
            <a:ext cx="11101802" cy="8145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7365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436</Words>
  <Application>Microsoft Office PowerPoint</Application>
  <PresentationFormat>Mukautettu</PresentationFormat>
  <Paragraphs>53</Paragraphs>
  <Slides>8</Slides>
  <Notes>8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Office-teema</vt:lpstr>
      <vt:lpstr>Historian koe ja siinä menestyminen  Taidekuvatehtävään vastaaminen</vt:lpstr>
      <vt:lpstr>Taidekuvatehtävään vastaaminen</vt:lpstr>
      <vt:lpstr>Esimerkkitehtävä</vt:lpstr>
      <vt:lpstr>Opettajalle</vt:lpstr>
      <vt:lpstr>Näkökulmia tehtävään</vt:lpstr>
      <vt:lpstr>Näkökulmia tehtävään</vt:lpstr>
      <vt:lpstr>Näkökulmia tehtävään</vt:lpstr>
      <vt:lpstr>Näkökulmia tehtävään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Forum Historia Kertaus Taidekuvatehtävään vastaaminen</dc:title>
  <dc:creator>Mika Kortelainen</dc:creator>
  <cp:lastModifiedBy>Mika Kortelainen</cp:lastModifiedBy>
  <cp:revision>12</cp:revision>
  <dcterms:modified xsi:type="dcterms:W3CDTF">2023-06-10T17:24:03Z</dcterms:modified>
</cp:coreProperties>
</file>