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70" r:id="rId7"/>
    <p:sldId id="259" r:id="rId8"/>
    <p:sldId id="261" r:id="rId9"/>
    <p:sldId id="260" r:id="rId10"/>
    <p:sldId id="262" r:id="rId11"/>
    <p:sldId id="271" r:id="rId12"/>
    <p:sldId id="272" r:id="rId13"/>
    <p:sldId id="273" r:id="rId14"/>
    <p:sldId id="274" r:id="rId15"/>
    <p:sldId id="264" r:id="rId16"/>
    <p:sldId id="265" r:id="rId17"/>
    <p:sldId id="266" r:id="rId18"/>
    <p:sldId id="267" r:id="rId19"/>
    <p:sldId id="263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51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98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5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4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63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0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35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83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05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5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9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6189-6B26-488A-97AF-C53FA55BCB18}" type="datetimeFigureOut">
              <a:rPr lang="fi-FI" smtClean="0"/>
              <a:t>17.8.2021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800B-9EA2-4774-9C23-224D58F3B1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4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95670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r>
              <a:rPr lang="fi-FI" sz="6000" dirty="0"/>
              <a:t>ELÄMÄN EDELLYTYKSET JA OMINAISUUDET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47664" y="2706688"/>
            <a:ext cx="6400800" cy="766936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tx1"/>
                </a:solidFill>
              </a:rPr>
              <a:t>KPL 1.3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83568" y="623284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https://pixabay.com/fi/photos/sukellus-vedenalainen-riutta-712634/</a:t>
            </a:r>
          </a:p>
        </p:txBody>
      </p:sp>
    </p:spTree>
    <p:extLst>
      <p:ext uri="{BB962C8B-B14F-4D97-AF65-F5344CB8AC3E}">
        <p14:creationId xmlns:p14="http://schemas.microsoft.com/office/powerpoint/2010/main" val="311956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ELÄMÄN TUNNUSMERKIT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Eläville olennoille tyypillisiä ominaisuuksia ovat: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sz="3000" dirty="0"/>
              <a:t>aineenvaihdunta</a:t>
            </a:r>
          </a:p>
          <a:p>
            <a:pPr marL="0" indent="0">
              <a:buNone/>
            </a:pPr>
            <a:r>
              <a:rPr lang="fi-FI" sz="3000" dirty="0"/>
              <a:t>	- kasvaminen</a:t>
            </a:r>
          </a:p>
          <a:p>
            <a:pPr marL="0" indent="0">
              <a:buNone/>
            </a:pPr>
            <a:r>
              <a:rPr lang="fi-FI" sz="3000" dirty="0"/>
              <a:t>	- kehittyminen</a:t>
            </a:r>
          </a:p>
          <a:p>
            <a:pPr marL="0" indent="0">
              <a:buNone/>
            </a:pPr>
            <a:r>
              <a:rPr lang="fi-FI" sz="3000" dirty="0"/>
              <a:t>	- lisääntyminen ja perinnöllisyys</a:t>
            </a:r>
          </a:p>
          <a:p>
            <a:pPr marL="0" indent="0">
              <a:buNone/>
            </a:pPr>
            <a:r>
              <a:rPr lang="fi-FI" sz="3000" dirty="0"/>
              <a:t>	- soluista koostuva rakenne</a:t>
            </a:r>
          </a:p>
          <a:p>
            <a:pPr marL="0" indent="0">
              <a:buNone/>
            </a:pPr>
            <a:r>
              <a:rPr lang="fi-FI" sz="3000" dirty="0"/>
              <a:t>	- kyky säädellä elintoimintoja (homeostaasi)</a:t>
            </a:r>
          </a:p>
          <a:p>
            <a:pPr marL="0" indent="0">
              <a:buNone/>
            </a:pPr>
            <a:r>
              <a:rPr lang="fi-FI" sz="3000" dirty="0"/>
              <a:t>	- reagointi ympäristön ärsykkeisiin </a:t>
            </a:r>
          </a:p>
          <a:p>
            <a:pPr marL="0" indent="0">
              <a:buNone/>
            </a:pPr>
            <a:r>
              <a:rPr lang="fi-FI" sz="3000" dirty="0"/>
              <a:t>	- elämänkaari</a:t>
            </a:r>
          </a:p>
          <a:p>
            <a:pPr marL="0" indent="0">
              <a:buNone/>
            </a:pPr>
            <a:r>
              <a:rPr lang="fi-FI" sz="3000" dirty="0"/>
              <a:t>	- evoluutio</a:t>
            </a:r>
          </a:p>
        </p:txBody>
      </p:sp>
    </p:spTree>
    <p:extLst>
      <p:ext uri="{BB962C8B-B14F-4D97-AF65-F5344CB8AC3E}">
        <p14:creationId xmlns:p14="http://schemas.microsoft.com/office/powerpoint/2010/main" val="47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Järjestäytyneisyys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4803732" cy="511503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Järjestyneisyys näkyy esimerkiksi siten, että soluista muodostuu suurempia kokonaisuuksia solukkoja ja kudoksia. Näistä puolestaan rakentuu elimet. Soluista muodostuu kasveilla solukkoja ja eläimillä kudoksia.</a:t>
            </a:r>
          </a:p>
          <a:p>
            <a:pPr marL="0" indent="0">
              <a:buNone/>
            </a:pP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28" y="1540701"/>
            <a:ext cx="3615771" cy="270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8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Aineenvaihdunta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Eliöillä on aineenvaihduntaa, johon kuuluvat mm. eliössä tapahtuvat kemialliset reaktiot.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62" y="2951316"/>
            <a:ext cx="5331782" cy="35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3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Solut ja kemiallinen 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3964488" cy="5115034"/>
          </a:xfrm>
        </p:spPr>
        <p:txBody>
          <a:bodyPr/>
          <a:lstStyle/>
          <a:p>
            <a:r>
              <a:rPr lang="fi-FI" dirty="0"/>
              <a:t>Eliöt koostuvat soluista.</a:t>
            </a:r>
          </a:p>
          <a:p>
            <a:r>
              <a:rPr lang="fi-FI" dirty="0"/>
              <a:t>Eliöillä on samankaltainen kemiallinen rakenne.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41" y="1366346"/>
            <a:ext cx="22002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86" y="3625796"/>
            <a:ext cx="5089304" cy="23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9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Yksilöllisyys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Eliöt ovat yksilöitä.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005186" cy="44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1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Elämänkaari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Eliö syntyy, kasvaa, kehittyy ja kuolee elämänkaarensa aikana.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82" y="2903559"/>
            <a:ext cx="6172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9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Ärtyvyys ja itsesäätelykyky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Eliöt pystyvät havainnoimaan ympäristöään ja reagoimaan siinä tapahtuviin muutoksiin.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4" y="2913905"/>
            <a:ext cx="5832822" cy="35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7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Lisääntyminen ja perinnöllisyys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3551129" cy="5115034"/>
          </a:xfrm>
        </p:spPr>
        <p:txBody>
          <a:bodyPr/>
          <a:lstStyle/>
          <a:p>
            <a:r>
              <a:rPr lang="fi-FI" dirty="0"/>
              <a:t>Eliöt lisääntyvät ja siirtävät ominaisuutensa jälkeläisilleen.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0" y="1686027"/>
            <a:ext cx="4424165" cy="3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Evoluutio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Eliöt kehittyvät evoluution seurauksena.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14" y="2204864"/>
            <a:ext cx="6214159" cy="46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8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i-FI" b="1" dirty="0"/>
              <a:t>Saturnuksen kuusta löytyivät elämän perusedellytykset – "Galaksimme voi kihistä elämää. </a:t>
            </a:r>
            <a:r>
              <a:rPr lang="fi-FI" sz="2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Maapallolla on vastaavia olosuhteita merenpohjan kuumien lähteiden ympärillä.</a:t>
            </a:r>
            <a:r>
              <a:rPr lang="fi-FI" sz="2600" b="1" dirty="0">
                <a:hlinkClick r:id="rId2"/>
              </a:rPr>
              <a:t>”</a:t>
            </a:r>
            <a:r>
              <a:rPr lang="fi-FI" sz="2600" b="1" dirty="0"/>
              <a:t> </a:t>
            </a:r>
            <a:r>
              <a:rPr lang="fi-FI" dirty="0">
                <a:hlinkClick r:id="rId2"/>
              </a:rPr>
              <a:t>https://yle.fi/uutiset/3-9567029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27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08000"/>
            <a:ext cx="8411227" cy="957545"/>
          </a:xfrm>
        </p:spPr>
        <p:txBody>
          <a:bodyPr>
            <a:normAutofit/>
          </a:bodyPr>
          <a:lstStyle/>
          <a:p>
            <a:r>
              <a:rPr lang="fi-FI" dirty="0"/>
              <a:t>Elämän määritelmä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3934315" cy="5115034"/>
          </a:xfrm>
        </p:spPr>
        <p:txBody>
          <a:bodyPr/>
          <a:lstStyle/>
          <a:p>
            <a:r>
              <a:rPr lang="fi-FI" b="1" dirty="0"/>
              <a:t>Elämää on vaikeaa määritellä yksiselitteisesti. </a:t>
            </a:r>
          </a:p>
          <a:p>
            <a:r>
              <a:rPr lang="fi-FI" b="1" dirty="0"/>
              <a:t>Esimerkiksi virukset ovat elävien ja elottomien asioiden rajatapauksia.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96" y="3601102"/>
            <a:ext cx="26574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9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elämä</a:t>
            </a:r>
            <a:r>
              <a:rPr lang="en-US" dirty="0"/>
              <a:t>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346"/>
            <a:ext cx="8461331" cy="5115034"/>
          </a:xfrm>
        </p:spPr>
        <p:txBody>
          <a:bodyPr>
            <a:normAutofit/>
          </a:bodyPr>
          <a:lstStyle/>
          <a:p>
            <a:r>
              <a:rPr lang="fi-FI" sz="2800" b="1" dirty="0"/>
              <a:t>Elävillä eliöillä on piirteitä, jotka erottavat ne elottomista asioista.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89" y="2406302"/>
            <a:ext cx="6075058" cy="40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0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Biologiassa tutkitaan elämää ja sen edellytyksiä.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Kaikilla eliöillä ovat tietyt yhteiset tunnuspiirteet – elämän edellytykset ja ominaisuudet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44983"/>
            <a:ext cx="6840760" cy="352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ELÄMÄN EDELLYTYKSET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Elämää on maapallolla pääasiassa vain niillä alueilla, joilla elämän perusedellytykset täyttyvät</a:t>
            </a:r>
          </a:p>
          <a:p>
            <a:pPr lvl="1"/>
            <a:r>
              <a:rPr lang="fi-FI" dirty="0"/>
              <a:t>Lämpötila, vesi, paine, suolapitoisuus, happamuus (pH)</a:t>
            </a:r>
          </a:p>
        </p:txBody>
      </p:sp>
    </p:spTree>
    <p:extLst>
      <p:ext uri="{BB962C8B-B14F-4D97-AF65-F5344CB8AC3E}">
        <p14:creationId xmlns:p14="http://schemas.microsoft.com/office/powerpoint/2010/main" val="22865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08000"/>
            <a:ext cx="8411227" cy="957545"/>
          </a:xfrm>
        </p:spPr>
        <p:txBody>
          <a:bodyPr>
            <a:normAutofit/>
          </a:bodyPr>
          <a:lstStyle/>
          <a:p>
            <a:r>
              <a:rPr lang="fi-FI" dirty="0"/>
              <a:t>Elämän edellytyksiä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3934315" cy="5115034"/>
          </a:xfrm>
        </p:spPr>
        <p:txBody>
          <a:bodyPr>
            <a:normAutofit/>
          </a:bodyPr>
          <a:lstStyle/>
          <a:p>
            <a:r>
              <a:rPr lang="fi-FI" dirty="0"/>
              <a:t>Useimmat eliöt elävät noin 0–40 °C:ssa. </a:t>
            </a:r>
          </a:p>
          <a:p>
            <a:r>
              <a:rPr lang="fi-FI" dirty="0"/>
              <a:t>Suuri osa eliöistä on vettä. </a:t>
            </a:r>
          </a:p>
          <a:p>
            <a:r>
              <a:rPr lang="fi-FI" dirty="0"/>
              <a:t>Eliöt tarvitsevat energialähteen: eliöt ovat oma- tai toisenvaraisia.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72" y="1615858"/>
            <a:ext cx="4282454" cy="432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6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i-FI" dirty="0"/>
              <a:t>SÄTEILY</a:t>
            </a:r>
          </a:p>
          <a:p>
            <a:pPr marL="0" indent="0">
              <a:buNone/>
            </a:pPr>
            <a:r>
              <a:rPr lang="fi-FI" dirty="0"/>
              <a:t>	- Auringon säteilyn </a:t>
            </a:r>
            <a:r>
              <a:rPr lang="fi-FI" i="1" dirty="0"/>
              <a:t>näkyvä valo </a:t>
            </a:r>
            <a:r>
              <a:rPr lang="fi-FI" dirty="0"/>
              <a:t>(esim. 	fotosynteesi) ja </a:t>
            </a:r>
            <a:r>
              <a:rPr lang="fi-FI" i="1" dirty="0"/>
              <a:t>lämpösäteily</a:t>
            </a:r>
            <a:r>
              <a:rPr lang="fi-FI" dirty="0"/>
              <a:t> (sopiva 	lämpötila)</a:t>
            </a:r>
          </a:p>
          <a:p>
            <a:pPr marL="0" indent="0">
              <a:buNone/>
            </a:pPr>
            <a:r>
              <a:rPr lang="fi-FI" dirty="0"/>
              <a:t>	- vrt. Yksisoluisten arkkien ja bakteerien 	</a:t>
            </a:r>
            <a:r>
              <a:rPr lang="fi-FI" dirty="0" err="1"/>
              <a:t>kemosynteesi</a:t>
            </a:r>
            <a:r>
              <a:rPr lang="fi-FI" dirty="0"/>
              <a:t>!</a:t>
            </a:r>
          </a:p>
          <a:p>
            <a:r>
              <a:rPr lang="fi-FI" dirty="0"/>
              <a:t>LÄMPÖTILA</a:t>
            </a:r>
          </a:p>
          <a:p>
            <a:pPr marL="0" indent="0">
              <a:buNone/>
            </a:pPr>
            <a:r>
              <a:rPr lang="fi-FI" dirty="0"/>
              <a:t>	- Ympäristön liian korkea tai matala 	lämpötila rajoittaa eliöiden levinneisyyttä</a:t>
            </a:r>
          </a:p>
        </p:txBody>
      </p:sp>
    </p:spTree>
    <p:extLst>
      <p:ext uri="{BB962C8B-B14F-4D97-AF65-F5344CB8AC3E}">
        <p14:creationId xmlns:p14="http://schemas.microsoft.com/office/powerpoint/2010/main" val="23609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fi-FI" dirty="0"/>
              <a:t>PAINE</a:t>
            </a:r>
          </a:p>
          <a:p>
            <a:pPr marL="0" indent="0">
              <a:buNone/>
            </a:pPr>
            <a:r>
              <a:rPr lang="fi-FI" dirty="0"/>
              <a:t>	- Poikkeava paine vaikuttaa eliöiden 	levinneisyyteen sekä valtamerten 	syvyyksissä että vuoristoissa.</a:t>
            </a:r>
          </a:p>
        </p:txBody>
      </p:sp>
    </p:spTree>
    <p:extLst>
      <p:ext uri="{BB962C8B-B14F-4D97-AF65-F5344CB8AC3E}">
        <p14:creationId xmlns:p14="http://schemas.microsoft.com/office/powerpoint/2010/main" val="14618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16" y="4797152"/>
            <a:ext cx="2665179" cy="19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256583"/>
          </a:xfrm>
        </p:spPr>
        <p:txBody>
          <a:bodyPr>
            <a:normAutofit/>
          </a:bodyPr>
          <a:lstStyle/>
          <a:p>
            <a:r>
              <a:rPr lang="fi-FI" dirty="0"/>
              <a:t>VESI</a:t>
            </a:r>
          </a:p>
          <a:p>
            <a:pPr marL="0" indent="0">
              <a:buNone/>
            </a:pPr>
            <a:r>
              <a:rPr lang="fi-FI" dirty="0"/>
              <a:t>	- Elämän perusedellytys!</a:t>
            </a:r>
          </a:p>
          <a:p>
            <a:pPr marL="0" indent="0">
              <a:buNone/>
            </a:pPr>
            <a:r>
              <a:rPr lang="fi-FI" dirty="0"/>
              <a:t>	- monisoluisten kasvien ja eläinten 	massasta 65-95 % on vettä</a:t>
            </a:r>
          </a:p>
          <a:p>
            <a:pPr marL="0" indent="0">
              <a:buNone/>
            </a:pPr>
            <a:r>
              <a:rPr lang="fi-FI" dirty="0"/>
              <a:t>	- Vedellä on esim. hyvä 	lämmönsitomiskyky, haihtumisominaisuus, 	korkea kiehumispiste, jäätyminen,  	liuotinominaisuudet, läpinäkyvyys</a:t>
            </a:r>
          </a:p>
        </p:txBody>
      </p:sp>
    </p:spTree>
    <p:extLst>
      <p:ext uri="{BB962C8B-B14F-4D97-AF65-F5344CB8AC3E}">
        <p14:creationId xmlns:p14="http://schemas.microsoft.com/office/powerpoint/2010/main" val="406006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400</Words>
  <Application>Microsoft Office PowerPoint</Application>
  <PresentationFormat>Näytössä katseltava diaesitys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Office-teema</vt:lpstr>
      <vt:lpstr>ELÄMÄN EDELLYTYKSET JA OMINAISUUDET</vt:lpstr>
      <vt:lpstr>Elämän määritelmä</vt:lpstr>
      <vt:lpstr>Mitä elämä on?</vt:lpstr>
      <vt:lpstr>PowerPoint-esitys</vt:lpstr>
      <vt:lpstr>ELÄMÄN EDELLYTYKSET</vt:lpstr>
      <vt:lpstr>Elämän edellytyksiä</vt:lpstr>
      <vt:lpstr>PowerPoint-esitys</vt:lpstr>
      <vt:lpstr>PowerPoint-esitys</vt:lpstr>
      <vt:lpstr>PowerPoint-esitys</vt:lpstr>
      <vt:lpstr>ELÄMÄN TUNNUSMERKIT</vt:lpstr>
      <vt:lpstr>Järjestäytyneisyys</vt:lpstr>
      <vt:lpstr>Aineenvaihdunta</vt:lpstr>
      <vt:lpstr>Solut ja kemiallinen rakenne</vt:lpstr>
      <vt:lpstr>Yksilöllisyys</vt:lpstr>
      <vt:lpstr>Elämänkaari</vt:lpstr>
      <vt:lpstr>Ärtyvyys ja itsesäätelykyky</vt:lpstr>
      <vt:lpstr>Lisääntyminen ja perinnöllisyys</vt:lpstr>
      <vt:lpstr>Evoluutio</vt:lpstr>
      <vt:lpstr>PowerPoint-esitys</vt:lpstr>
    </vt:vector>
  </TitlesOfParts>
  <Company>Tervolan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ELÄMÄN EDELLYTYKSET JA OMINAISUUDET</dc:title>
  <dc:creator>Opettajat</dc:creator>
  <cp:lastModifiedBy>Jenni Savolainen</cp:lastModifiedBy>
  <cp:revision>6</cp:revision>
  <dcterms:created xsi:type="dcterms:W3CDTF">2020-08-24T06:41:01Z</dcterms:created>
  <dcterms:modified xsi:type="dcterms:W3CDTF">2021-08-17T19:07:53Z</dcterms:modified>
</cp:coreProperties>
</file>