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A35EE7A-1E4D-42F0-B7AC-BBD0562063FE}" type="datetimeFigureOut">
              <a:rPr lang="fi-FI" smtClean="0"/>
              <a:t>10.2.2015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6865481-FE8F-45CD-8024-AE3645B666B2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EPIIKKA</a:t>
            </a:r>
            <a:br>
              <a:rPr lang="fi-FI" smtClean="0"/>
            </a:br>
            <a:r>
              <a:rPr lang="fi-FI" smtClean="0"/>
              <a:t>Proosan </a:t>
            </a:r>
            <a:r>
              <a:rPr lang="fi-FI" dirty="0" smtClean="0"/>
              <a:t>analyysia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619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Kertoja</a:t>
            </a:r>
            <a:br>
              <a:rPr lang="fi-FI" dirty="0" smtClean="0"/>
            </a:br>
            <a:r>
              <a:rPr lang="fi-FI" sz="3100" i="1" dirty="0" smtClean="0"/>
              <a:t>Särmä</a:t>
            </a:r>
            <a:r>
              <a:rPr lang="fi-FI" sz="3100" dirty="0" smtClean="0"/>
              <a:t> s. 65 - 67</a:t>
            </a:r>
            <a:endParaRPr lang="fi-FI" sz="31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minäkertoja, </a:t>
            </a:r>
            <a:r>
              <a:rPr lang="fi-FI" dirty="0" err="1" smtClean="0"/>
              <a:t>hänkertoja</a:t>
            </a:r>
            <a:r>
              <a:rPr lang="fi-FI" dirty="0" smtClean="0"/>
              <a:t> </a:t>
            </a:r>
          </a:p>
          <a:p>
            <a:r>
              <a:rPr lang="fi-FI" dirty="0" smtClean="0"/>
              <a:t>ulkopuolinen kertoja – eläytyvä kertoja</a:t>
            </a:r>
          </a:p>
          <a:p>
            <a:r>
              <a:rPr lang="fi-FI" dirty="0"/>
              <a:t>h</a:t>
            </a:r>
            <a:r>
              <a:rPr lang="fi-FI" dirty="0" smtClean="0"/>
              <a:t>äivytetty – näkyvä kertoja</a:t>
            </a:r>
          </a:p>
          <a:p>
            <a:r>
              <a:rPr lang="fi-FI" dirty="0"/>
              <a:t>k</a:t>
            </a:r>
            <a:r>
              <a:rPr lang="fi-FI" dirty="0" smtClean="0"/>
              <a:t>aikkitietävä kertoja</a:t>
            </a:r>
          </a:p>
          <a:p>
            <a:r>
              <a:rPr lang="fi-FI" dirty="0"/>
              <a:t>e</a:t>
            </a:r>
            <a:r>
              <a:rPr lang="fi-FI" dirty="0" smtClean="0"/>
              <a:t>päluotettava kertoja</a:t>
            </a:r>
          </a:p>
          <a:p>
            <a:r>
              <a:rPr lang="fi-FI" dirty="0"/>
              <a:t>o</a:t>
            </a:r>
            <a:r>
              <a:rPr lang="fi-FI" dirty="0" smtClean="0"/>
              <a:t>bjektiivinen – subjektiivinen kertoja</a:t>
            </a:r>
          </a:p>
          <a:p>
            <a:r>
              <a:rPr lang="fi-FI" dirty="0" err="1" smtClean="0"/>
              <a:t>fokalisaatio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50443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Kerronta</a:t>
            </a:r>
            <a:br>
              <a:rPr lang="fi-FI" dirty="0" smtClean="0"/>
            </a:br>
            <a:r>
              <a:rPr lang="fi-FI" sz="3100" i="1" dirty="0" smtClean="0"/>
              <a:t>Särmä</a:t>
            </a:r>
            <a:r>
              <a:rPr lang="fi-FI" sz="3100" dirty="0" smtClean="0"/>
              <a:t> s. 72 </a:t>
            </a:r>
            <a:endParaRPr lang="fi-FI" sz="31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63040" y="1988840"/>
            <a:ext cx="6196405" cy="3734229"/>
          </a:xfrm>
        </p:spPr>
        <p:txBody>
          <a:bodyPr>
            <a:normAutofit lnSpcReduction="10000"/>
          </a:bodyPr>
          <a:lstStyle/>
          <a:p>
            <a:r>
              <a:rPr lang="fi-FI" dirty="0"/>
              <a:t>k</a:t>
            </a:r>
            <a:r>
              <a:rPr lang="fi-FI" dirty="0" smtClean="0"/>
              <a:t>erronnan keinoja: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uora kerronta </a:t>
            </a:r>
          </a:p>
          <a:p>
            <a:pPr lvl="1"/>
            <a:r>
              <a:rPr lang="fi-FI" dirty="0" smtClean="0"/>
              <a:t>kuvaus </a:t>
            </a:r>
          </a:p>
          <a:p>
            <a:pPr lvl="1"/>
            <a:r>
              <a:rPr lang="fi-FI" dirty="0" smtClean="0"/>
              <a:t>dialogi </a:t>
            </a:r>
          </a:p>
          <a:p>
            <a:pPr lvl="1"/>
            <a:r>
              <a:rPr lang="fi-FI" dirty="0" smtClean="0"/>
              <a:t>sisäinen monologi eli eläytymisesitys</a:t>
            </a:r>
          </a:p>
          <a:p>
            <a:r>
              <a:rPr lang="fi-FI" dirty="0"/>
              <a:t>j</a:t>
            </a:r>
            <a:r>
              <a:rPr lang="fi-FI" dirty="0" smtClean="0"/>
              <a:t>uoni</a:t>
            </a:r>
          </a:p>
          <a:p>
            <a:r>
              <a:rPr lang="fi-FI" dirty="0"/>
              <a:t>t</a:t>
            </a:r>
            <a:r>
              <a:rPr lang="fi-FI" dirty="0" smtClean="0"/>
              <a:t>akauma, ennakointi</a:t>
            </a:r>
          </a:p>
          <a:p>
            <a:r>
              <a:rPr lang="fi-FI" dirty="0"/>
              <a:t>t</a:t>
            </a:r>
            <a:r>
              <a:rPr lang="fi-FI" dirty="0" smtClean="0"/>
              <a:t>oisto, nopeutus</a:t>
            </a:r>
          </a:p>
          <a:p>
            <a:r>
              <a:rPr lang="fi-FI" dirty="0"/>
              <a:t>a</a:t>
            </a:r>
            <a:r>
              <a:rPr lang="fi-FI" dirty="0" smtClean="0"/>
              <a:t>ikasuhteet, miljöö</a:t>
            </a:r>
          </a:p>
        </p:txBody>
      </p:sp>
    </p:spTree>
    <p:extLst>
      <p:ext uri="{BB962C8B-B14F-4D97-AF65-F5344CB8AC3E}">
        <p14:creationId xmlns:p14="http://schemas.microsoft.com/office/powerpoint/2010/main" val="346779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Henkilökuvaus</a:t>
            </a:r>
            <a:br>
              <a:rPr lang="fi-FI" dirty="0" smtClean="0"/>
            </a:br>
            <a:r>
              <a:rPr lang="fi-FI" sz="3100" i="1" dirty="0" smtClean="0"/>
              <a:t>Särmä</a:t>
            </a:r>
            <a:r>
              <a:rPr lang="fi-FI" sz="3100" dirty="0" smtClean="0"/>
              <a:t> s. 69 - 71</a:t>
            </a:r>
            <a:endParaRPr lang="fi-FI" sz="31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p</a:t>
            </a:r>
            <a:r>
              <a:rPr lang="fi-FI" dirty="0" err="1" smtClean="0"/>
              <a:t>äähenkilö(t</a:t>
            </a:r>
            <a:r>
              <a:rPr lang="fi-FI" dirty="0" smtClean="0"/>
              <a:t>)</a:t>
            </a:r>
          </a:p>
          <a:p>
            <a:r>
              <a:rPr lang="fi-FI" dirty="0"/>
              <a:t>s</a:t>
            </a:r>
            <a:r>
              <a:rPr lang="fi-FI" dirty="0" smtClean="0"/>
              <a:t>ivuhenkilöt</a:t>
            </a:r>
          </a:p>
          <a:p>
            <a:r>
              <a:rPr lang="fi-FI" dirty="0" smtClean="0"/>
              <a:t>taustahenkilöt</a:t>
            </a:r>
          </a:p>
          <a:p>
            <a:endParaRPr lang="fi-FI" dirty="0"/>
          </a:p>
          <a:p>
            <a:r>
              <a:rPr lang="fi-FI" dirty="0" smtClean="0"/>
              <a:t>Ulkoisen olemuksen, </a:t>
            </a:r>
            <a:r>
              <a:rPr lang="fi-FI" smtClean="0"/>
              <a:t>toiminnan ja miljöön kuvaus </a:t>
            </a:r>
            <a:r>
              <a:rPr lang="fi-FI" dirty="0" smtClean="0"/>
              <a:t>tukee henkilökuvia, samoin dialogi ja </a:t>
            </a:r>
            <a:r>
              <a:rPr lang="fi-FI" smtClean="0"/>
              <a:t>sisäinen monologi.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8480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Tulkinta</a:t>
            </a:r>
            <a:br>
              <a:rPr lang="fi-FI" dirty="0" smtClean="0"/>
            </a:br>
            <a:r>
              <a:rPr lang="fi-FI" sz="3100" i="1" dirty="0" smtClean="0"/>
              <a:t>Särmä</a:t>
            </a:r>
            <a:r>
              <a:rPr lang="fi-FI" sz="3100" dirty="0" smtClean="0"/>
              <a:t> s. 75</a:t>
            </a:r>
            <a:endParaRPr lang="fi-FI" sz="31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63040" y="2276871"/>
            <a:ext cx="6196405" cy="3446197"/>
          </a:xfrm>
        </p:spPr>
        <p:txBody>
          <a:bodyPr>
            <a:normAutofit/>
          </a:bodyPr>
          <a:lstStyle/>
          <a:p>
            <a:r>
              <a:rPr lang="fi-FI" dirty="0" smtClean="0"/>
              <a:t>Aihe: teoksen käsittelemä ilmiö tai asia</a:t>
            </a:r>
          </a:p>
          <a:p>
            <a:r>
              <a:rPr lang="fi-FI" dirty="0" smtClean="0"/>
              <a:t>Teema: teoksen keskeinen idea, perusajatus</a:t>
            </a:r>
          </a:p>
          <a:p>
            <a:r>
              <a:rPr lang="fi-FI" dirty="0" smtClean="0"/>
              <a:t>Motiivi: tekstissä toistuva pieni yksikkö, aihelma; tehtävänä tukea teemaa</a:t>
            </a:r>
          </a:p>
          <a:p>
            <a:r>
              <a:rPr lang="fi-FI" dirty="0" smtClean="0"/>
              <a:t>Myös novellin nimi antaa vihjeitä tulkinnalle.</a:t>
            </a:r>
          </a:p>
          <a:p>
            <a:r>
              <a:rPr lang="fi-FI" dirty="0" smtClean="0"/>
              <a:t>Lukija täyttää tarinassa </a:t>
            </a:r>
            <a:r>
              <a:rPr lang="fi-FI" smtClean="0"/>
              <a:t>olevat aukkokohdat.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247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Rosa </a:t>
            </a:r>
            <a:r>
              <a:rPr lang="fi-FI" sz="3600" dirty="0" err="1" smtClean="0"/>
              <a:t>Liksom</a:t>
            </a:r>
            <a:r>
              <a:rPr lang="fi-FI" sz="3600" dirty="0" smtClean="0"/>
              <a:t>: </a:t>
            </a:r>
            <a:r>
              <a:rPr lang="fi-FI" sz="3600" i="1" dirty="0" smtClean="0"/>
              <a:t>Hän nauraa usein</a:t>
            </a:r>
            <a:br>
              <a:rPr lang="fi-FI" sz="3600" i="1" dirty="0" smtClean="0"/>
            </a:br>
            <a:r>
              <a:rPr lang="fi-FI" sz="2800" dirty="0" smtClean="0"/>
              <a:t>Kurssivihko s. 31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63040" y="2119256"/>
            <a:ext cx="6196405" cy="3902031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Millainen kertoja novellissa on, ja mistä näkökulmista hän kertoo novellin tapahtumista?</a:t>
            </a:r>
          </a:p>
          <a:p>
            <a:r>
              <a:rPr lang="fi-FI" dirty="0" smtClean="0"/>
              <a:t>Kuka on novellin päähenkilö, ja mitä hänestä saadaan tietää?</a:t>
            </a:r>
          </a:p>
          <a:p>
            <a:r>
              <a:rPr lang="fi-FI" dirty="0" smtClean="0"/>
              <a:t>Mitä sinun käsityksesi mukaan novellissa tapahtuu?</a:t>
            </a:r>
          </a:p>
          <a:p>
            <a:r>
              <a:rPr lang="fi-FI" dirty="0" smtClean="0"/>
              <a:t>Mikä novellissa muuttuu? Millaisin kielen keinoin muutosta tuetaan?</a:t>
            </a:r>
          </a:p>
          <a:p>
            <a:r>
              <a:rPr lang="fi-FI" dirty="0" smtClean="0"/>
              <a:t>Mitkä ovat novellin teemat?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2261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811218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Juoninovelli eli tarinanovelli, </a:t>
            </a:r>
            <a:r>
              <a:rPr lang="fi-FI" sz="4000" dirty="0" smtClean="0"/>
              <a:t>boccacciolainen novelli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04092" y="1880828"/>
            <a:ext cx="6696300" cy="42124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 smtClean="0"/>
              <a:t>tavoite					onnellinen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		loppu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</a:t>
            </a:r>
            <a:r>
              <a:rPr lang="fi-FI" sz="2200" dirty="0" smtClean="0"/>
              <a:t>JÄNNITE</a:t>
            </a:r>
            <a:endParaRPr lang="fi-FI" sz="2200" dirty="0"/>
          </a:p>
          <a:p>
            <a:pPr marL="0" indent="0">
              <a:buNone/>
            </a:pPr>
            <a:r>
              <a:rPr lang="fi-FI" dirty="0" smtClean="0"/>
              <a:t>	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	      eteneminen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		perääntyminen		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j</a:t>
            </a:r>
            <a:r>
              <a:rPr lang="fi-FI" dirty="0" smtClean="0"/>
              <a:t>ohdanto					  avoin   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/>
              <a:t>v</a:t>
            </a:r>
            <a:r>
              <a:rPr lang="fi-FI" dirty="0" smtClean="0"/>
              <a:t>astavoimat				  traaginen</a:t>
            </a:r>
            <a:endParaRPr lang="fi-FI" dirty="0"/>
          </a:p>
        </p:txBody>
      </p:sp>
      <p:cxnSp>
        <p:nvCxnSpPr>
          <p:cNvPr id="5" name="Suora yhdysviiva 4"/>
          <p:cNvCxnSpPr/>
          <p:nvPr/>
        </p:nvCxnSpPr>
        <p:spPr>
          <a:xfrm>
            <a:off x="1835696" y="5445224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uora yhdysviiva 8"/>
          <p:cNvCxnSpPr/>
          <p:nvPr/>
        </p:nvCxnSpPr>
        <p:spPr>
          <a:xfrm>
            <a:off x="1763688" y="2348880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2267744" y="2350871"/>
            <a:ext cx="0" cy="309435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uora yhdysviiva 14"/>
          <p:cNvCxnSpPr/>
          <p:nvPr/>
        </p:nvCxnSpPr>
        <p:spPr>
          <a:xfrm>
            <a:off x="1835696" y="5229200"/>
            <a:ext cx="1080120" cy="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/>
        </p:nvCxnSpPr>
        <p:spPr>
          <a:xfrm flipV="1">
            <a:off x="2915816" y="2492896"/>
            <a:ext cx="1368152" cy="2736304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uora nuoliyhdysviiva 22"/>
          <p:cNvCxnSpPr/>
          <p:nvPr/>
        </p:nvCxnSpPr>
        <p:spPr>
          <a:xfrm>
            <a:off x="5652120" y="5013176"/>
            <a:ext cx="432048" cy="792088"/>
          </a:xfrm>
          <a:prstGeom prst="straightConnector1">
            <a:avLst/>
          </a:prstGeom>
          <a:ln w="76200">
            <a:solidFill>
              <a:schemeClr val="accent2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nuoliyhdysviiva 28"/>
          <p:cNvCxnSpPr/>
          <p:nvPr/>
        </p:nvCxnSpPr>
        <p:spPr>
          <a:xfrm flipV="1">
            <a:off x="5652120" y="2492896"/>
            <a:ext cx="1512168" cy="2520280"/>
          </a:xfrm>
          <a:prstGeom prst="straightConnector1">
            <a:avLst/>
          </a:prstGeom>
          <a:ln w="762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nuoliyhdysviiva 32"/>
          <p:cNvCxnSpPr/>
          <p:nvPr/>
        </p:nvCxnSpPr>
        <p:spPr>
          <a:xfrm flipV="1">
            <a:off x="5652120" y="5011007"/>
            <a:ext cx="1296144" cy="2169"/>
          </a:xfrm>
          <a:prstGeom prst="straightConnector1">
            <a:avLst/>
          </a:prstGeom>
          <a:ln w="76200">
            <a:solidFill>
              <a:schemeClr val="accent2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uora yhdysviiva 36"/>
          <p:cNvCxnSpPr/>
          <p:nvPr/>
        </p:nvCxnSpPr>
        <p:spPr>
          <a:xfrm>
            <a:off x="4355976" y="2490727"/>
            <a:ext cx="1368152" cy="2520280"/>
          </a:xfrm>
          <a:prstGeom prst="line">
            <a:avLst/>
          </a:prstGeom>
          <a:ln w="762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62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Tilannenovelli eli avoin novelli </a:t>
            </a:r>
            <a:r>
              <a:rPr lang="fi-FI" sz="3600" dirty="0" smtClean="0"/>
              <a:t>tšehovilainen novelli</a:t>
            </a:r>
            <a:endParaRPr lang="fi-FI" sz="36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63040" y="1988840"/>
            <a:ext cx="6196405" cy="3960440"/>
          </a:xfrm>
        </p:spPr>
        <p:txBody>
          <a:bodyPr>
            <a:normAutofit lnSpcReduction="10000"/>
          </a:bodyPr>
          <a:lstStyle/>
          <a:p>
            <a:pPr lvl="0"/>
            <a:r>
              <a:rPr lang="fi-FI" dirty="0"/>
              <a:t>kuvattavana jokin tunnelma, ihmisen sisäinen tapahtuma tai elämäntilanne tiettynä hetkenä tai aikana; läpileikkaus</a:t>
            </a:r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pPr marL="0" indent="0">
              <a:buNone/>
            </a:pPr>
            <a:r>
              <a:rPr lang="fi-FI" dirty="0"/>
              <a:t> </a:t>
            </a:r>
            <a:endParaRPr lang="fi-FI" dirty="0" smtClean="0"/>
          </a:p>
          <a:p>
            <a:endParaRPr lang="fi-FI" dirty="0" smtClean="0"/>
          </a:p>
          <a:p>
            <a:pPr marL="0" lvl="0" indent="0">
              <a:buNone/>
            </a:pPr>
            <a:r>
              <a:rPr lang="fi-FI" dirty="0" smtClean="0"/>
              <a:t>			</a:t>
            </a:r>
            <a:r>
              <a:rPr lang="fi-FI" i="1" dirty="0" smtClean="0"/>
              <a:t>elämän kulku</a:t>
            </a:r>
          </a:p>
          <a:p>
            <a:pPr lvl="0"/>
            <a:endParaRPr lang="fi-FI" dirty="0" smtClean="0"/>
          </a:p>
          <a:p>
            <a:pPr lvl="0"/>
            <a:r>
              <a:rPr lang="fi-FI" dirty="0" smtClean="0"/>
              <a:t>sisäinen </a:t>
            </a:r>
            <a:r>
              <a:rPr lang="fi-FI" dirty="0"/>
              <a:t>eli psykologinen juoni</a:t>
            </a:r>
          </a:p>
          <a:p>
            <a:pPr lvl="0"/>
            <a:r>
              <a:rPr lang="fi-FI" dirty="0"/>
              <a:t>rakenteeltaan avoin</a:t>
            </a:r>
          </a:p>
          <a:p>
            <a:endParaRPr lang="fi-FI" dirty="0"/>
          </a:p>
        </p:txBody>
      </p:sp>
      <p:cxnSp>
        <p:nvCxnSpPr>
          <p:cNvPr id="5" name="Suora nuoliyhdysviiva 4"/>
          <p:cNvCxnSpPr/>
          <p:nvPr/>
        </p:nvCxnSpPr>
        <p:spPr>
          <a:xfrm>
            <a:off x="1835696" y="4221088"/>
            <a:ext cx="5112568" cy="0"/>
          </a:xfrm>
          <a:prstGeom prst="straightConnector1">
            <a:avLst/>
          </a:prstGeom>
          <a:ln w="5715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yhdysviiva 11"/>
          <p:cNvCxnSpPr/>
          <p:nvPr/>
        </p:nvCxnSpPr>
        <p:spPr>
          <a:xfrm>
            <a:off x="2987824" y="3284984"/>
            <a:ext cx="0" cy="1584176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226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Absurdi novelli eli</a:t>
            </a:r>
            <a:br>
              <a:rPr lang="fi-FI" dirty="0" smtClean="0"/>
            </a:br>
            <a:r>
              <a:rPr lang="fi-FI" sz="4000" dirty="0" smtClean="0"/>
              <a:t>kafkalainen novelli</a:t>
            </a:r>
            <a:endParaRPr lang="fi-FI" sz="4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63040" y="2276871"/>
            <a:ext cx="6196405" cy="3446197"/>
          </a:xfrm>
        </p:spPr>
        <p:txBody>
          <a:bodyPr/>
          <a:lstStyle/>
          <a:p>
            <a:r>
              <a:rPr lang="fi-FI" dirty="0" smtClean="0"/>
              <a:t>absurdi = mieletön, järjetön, järjenvastainen</a:t>
            </a:r>
          </a:p>
          <a:p>
            <a:r>
              <a:rPr lang="fi-FI" dirty="0" smtClean="0"/>
              <a:t>ei </a:t>
            </a:r>
            <a:r>
              <a:rPr lang="fi-FI" dirty="0"/>
              <a:t>tiukkaa juonirakennetta</a:t>
            </a:r>
          </a:p>
          <a:p>
            <a:r>
              <a:rPr lang="fi-FI" dirty="0"/>
              <a:t>monimutkaiset, vaikeaselkoiset syy- ja seuraussuhteet</a:t>
            </a:r>
          </a:p>
          <a:p>
            <a:r>
              <a:rPr lang="fi-FI" dirty="0"/>
              <a:t>rakenteellinen hajanaisuus</a:t>
            </a:r>
          </a:p>
          <a:p>
            <a:r>
              <a:rPr lang="fi-FI" dirty="0"/>
              <a:t>unenomaiset, painajaismaiset piirteet, absurdius </a:t>
            </a:r>
          </a:p>
        </p:txBody>
      </p:sp>
    </p:spTree>
    <p:extLst>
      <p:ext uri="{BB962C8B-B14F-4D97-AF65-F5344CB8AC3E}">
        <p14:creationId xmlns:p14="http://schemas.microsoft.com/office/powerpoint/2010/main" val="215708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sta">
  <a:themeElements>
    <a:clrScheme name="Nas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Nas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as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170</TotalTime>
  <Words>213</Words>
  <Application>Microsoft Office PowerPoint</Application>
  <PresentationFormat>Näytössä katseltava diaesitys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Nasta</vt:lpstr>
      <vt:lpstr>EPIIKKA Proosan analyysia</vt:lpstr>
      <vt:lpstr>Kertoja Särmä s. 65 - 67</vt:lpstr>
      <vt:lpstr>Kerronta Särmä s. 72 </vt:lpstr>
      <vt:lpstr>Henkilökuvaus Särmä s. 69 - 71</vt:lpstr>
      <vt:lpstr>Tulkinta Särmä s. 75</vt:lpstr>
      <vt:lpstr>Rosa Liksom: Hän nauraa usein Kurssivihko s. 31</vt:lpstr>
      <vt:lpstr>Juoninovelli eli tarinanovelli, boccacciolainen novelli</vt:lpstr>
      <vt:lpstr>Tilannenovelli eli avoin novelli tšehovilainen novelli</vt:lpstr>
      <vt:lpstr>Absurdi novelli eli kafkalainen novelli</vt:lpstr>
    </vt:vector>
  </TitlesOfParts>
  <Company>Kuopion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Proosan analyysia</dc:title>
  <dc:creator>KIISK_PA</dc:creator>
  <cp:lastModifiedBy>Päivi</cp:lastModifiedBy>
  <cp:revision>25</cp:revision>
  <dcterms:created xsi:type="dcterms:W3CDTF">2014-02-11T09:40:34Z</dcterms:created>
  <dcterms:modified xsi:type="dcterms:W3CDTF">2015-02-10T13:13:49Z</dcterms:modified>
</cp:coreProperties>
</file>